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74" r:id="rId2"/>
    <p:sldId id="277" r:id="rId3"/>
    <p:sldId id="269" r:id="rId4"/>
    <p:sldId id="270" r:id="rId5"/>
    <p:sldId id="271" r:id="rId6"/>
    <p:sldId id="260" r:id="rId7"/>
    <p:sldId id="261" r:id="rId8"/>
    <p:sldId id="262" r:id="rId9"/>
    <p:sldId id="263" r:id="rId10"/>
    <p:sldId id="264" r:id="rId11"/>
    <p:sldId id="265" r:id="rId12"/>
    <p:sldId id="266" r:id="rId13"/>
    <p:sldId id="267" r:id="rId14"/>
    <p:sldId id="268"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345" r:id="rId31"/>
    <p:sldId id="346" r:id="rId32"/>
    <p:sldId id="347" r:id="rId33"/>
    <p:sldId id="348" r:id="rId34"/>
    <p:sldId id="349" r:id="rId35"/>
    <p:sldId id="350" r:id="rId36"/>
    <p:sldId id="351" r:id="rId37"/>
    <p:sldId id="352" r:id="rId38"/>
    <p:sldId id="353" r:id="rId39"/>
    <p:sldId id="354" r:id="rId40"/>
    <p:sldId id="355" r:id="rId41"/>
    <p:sldId id="357" r:id="rId42"/>
    <p:sldId id="358" r:id="rId43"/>
    <p:sldId id="359" r:id="rId44"/>
    <p:sldId id="360" r:id="rId45"/>
    <p:sldId id="361" r:id="rId46"/>
    <p:sldId id="362" r:id="rId47"/>
    <p:sldId id="377" r:id="rId48"/>
    <p:sldId id="378" r:id="rId49"/>
    <p:sldId id="379" r:id="rId50"/>
    <p:sldId id="363" r:id="rId51"/>
    <p:sldId id="364" r:id="rId52"/>
    <p:sldId id="365" r:id="rId53"/>
    <p:sldId id="366" r:id="rId54"/>
    <p:sldId id="375" r:id="rId55"/>
    <p:sldId id="376" r:id="rId56"/>
    <p:sldId id="275" r:id="rId57"/>
    <p:sldId id="276" r:id="rId5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5" d="100"/>
          <a:sy n="65" d="100"/>
        </p:scale>
        <p:origin x="-145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6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DF491CBE-A564-4AC1-8151-7F5F7E0521CE}" type="datetimeFigureOut">
              <a:rPr lang="en-US" smtClean="0"/>
              <a:pPr/>
              <a:t>01/07/2015</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746A3DF-758B-4402-AD80-6B47CECD37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B6518F0-A02C-4A8B-B82C-787D62A64D45}" type="datetimeFigureOut">
              <a:rPr lang="en-US" smtClean="0"/>
              <a:pPr/>
              <a:t>01/07/2015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94C5987-9D1D-4A6A-9E2F-080F96E04BF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86C635A-57BD-4D5F-9BD7-6DBA677ABBA4}" type="slidenum">
              <a:rPr lang="en-US" smtClean="0">
                <a:cs typeface="Arial" pitchFamily="34" charset="0"/>
              </a:rPr>
              <a:pPr/>
              <a:t>8</a:t>
            </a:fld>
            <a:endParaRPr lang="en-US" smtClean="0">
              <a:cs typeface="Arial" pitchFamily="34" charset="0"/>
            </a:endParaRPr>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8075A3-76A7-4B18-A263-847CFC1B36CB}" type="slidenum">
              <a:rPr lang="en-US" smtClean="0"/>
              <a:pPr/>
              <a:t>30</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291" tIns="46647" rIns="93291" bIns="46647" anchor="b"/>
          <a:lstStyle/>
          <a:p>
            <a:pPr algn="r" defTabSz="931642"/>
            <a:fld id="{869EEC8F-E85B-4224-9C2F-8745FE000AF8}" type="slidenum">
              <a:rPr lang="en-US" sz="1200"/>
              <a:pPr algn="r" defTabSz="931642"/>
              <a:t>33</a:t>
            </a:fld>
            <a:endParaRPr lang="en-US" sz="1200" dirty="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xfrm>
            <a:off x="936626" y="4421190"/>
            <a:ext cx="5149850" cy="4189412"/>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3978275" y="8842375"/>
            <a:ext cx="3043238" cy="465138"/>
          </a:xfrm>
          <a:prstGeom prst="rect">
            <a:avLst/>
          </a:prstGeom>
          <a:noFill/>
          <a:ln w="9525">
            <a:noFill/>
            <a:miter lim="800000"/>
            <a:headEnd/>
            <a:tailEnd/>
          </a:ln>
        </p:spPr>
        <p:txBody>
          <a:bodyPr lIns="93291" tIns="46647" rIns="93291" bIns="46647" anchor="b"/>
          <a:lstStyle/>
          <a:p>
            <a:pPr algn="r" defTabSz="931642"/>
            <a:fld id="{6B939B96-1FFE-4307-AA6A-A4A3A62A3507}" type="slidenum">
              <a:rPr lang="en-US" sz="1200"/>
              <a:pPr algn="r" defTabSz="931642"/>
              <a:t>34</a:t>
            </a:fld>
            <a:endParaRPr lang="en-US" sz="1200" dirty="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xfrm>
            <a:off x="936626" y="4421190"/>
            <a:ext cx="5149850" cy="4189412"/>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D06E89F-078C-40FE-9D76-A09D00DFAF40}" type="slidenum">
              <a:rPr lang="en-US" smtClean="0"/>
              <a:pPr/>
              <a:t>36</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ACA812-FAE5-4009-A3CE-88555BD1309C}" type="slidenum">
              <a:rPr lang="en-US" smtClean="0"/>
              <a:pPr/>
              <a:t>37</a:t>
            </a:fld>
            <a:endParaRPr lang="en-US" smtClean="0"/>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A6BF66-3396-434C-99BB-8EE838797273}" type="slidenum">
              <a:rPr lang="en-US" smtClean="0"/>
              <a:pPr/>
              <a:t>38</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5D6A193-87EB-4C81-B405-BCE6E21462F7}" type="slidenum">
              <a:rPr lang="en-US" smtClean="0">
                <a:latin typeface="Arial" charset="0"/>
              </a:rPr>
              <a:pPr/>
              <a:t>39</a:t>
            </a:fld>
            <a:endParaRPr lang="en-US" smtClean="0">
              <a:latin typeface="Arial"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IN"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8911B40-558A-47EE-9F4E-46B69C145AFD}" type="slidenum">
              <a:rPr lang="en-US" smtClean="0">
                <a:latin typeface="Arial" charset="0"/>
              </a:rPr>
              <a:pPr/>
              <a:t>40</a:t>
            </a:fld>
            <a:endParaRPr lang="en-US" smtClean="0">
              <a:latin typeface="Arial"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IN"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0172DA4-ADAA-4850-94D6-152A6D1F3C09}" type="slidenum">
              <a:rPr lang="en-US" smtClean="0">
                <a:latin typeface="Arial" charset="0"/>
              </a:rPr>
              <a:pPr/>
              <a:t>46</a:t>
            </a:fld>
            <a:endParaRPr lang="en-US" smtClean="0">
              <a:latin typeface="Arial"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IN"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22F1EB-CF02-43B3-B26E-130866C175AD}" type="slidenum">
              <a:rPr lang="en-US" smtClean="0"/>
              <a:pPr/>
              <a:t>49</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67FDE-89FC-4CEF-B791-6E7DF7CAE09D}" type="slidenum">
              <a:rPr lang="en-US" smtClean="0"/>
              <a:pPr/>
              <a:t>16</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22F1EB-CF02-43B3-B26E-130866C175AD}" type="slidenum">
              <a:rPr lang="en-US" smtClean="0"/>
              <a:pPr/>
              <a:t>52</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A22F1EB-CF02-43B3-B26E-130866C175AD}" type="slidenum">
              <a:rPr lang="en-US" smtClean="0"/>
              <a:pPr/>
              <a:t>53</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8ECF1E4-7224-4FEF-AFBC-B85A8F8FCDFF}" type="slidenum">
              <a:rPr lang="en-US" smtClean="0">
                <a:cs typeface="Arial" pitchFamily="34" charset="0"/>
              </a:rPr>
              <a:pPr/>
              <a:t>19</a:t>
            </a:fld>
            <a:endParaRPr lang="en-US" smtClean="0">
              <a:cs typeface="Arial" pitchFamily="34" charset="0"/>
            </a:endParaRPr>
          </a:p>
        </p:txBody>
      </p:sp>
      <p:sp>
        <p:nvSpPr>
          <p:cNvPr id="143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6BBCAA-0446-46C0-9B2B-FE74BD4DDF96}" type="slidenum">
              <a:rPr lang="en-US" smtClean="0"/>
              <a:pPr/>
              <a:t>20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67FDE-89FC-4CEF-B791-6E7DF7CAE09D}" type="slidenum">
              <a:rPr lang="en-US" smtClean="0"/>
              <a:pPr/>
              <a:t>21</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7874EF-5816-48E6-830F-BB745EBBB3D0}" type="slidenum">
              <a:rPr lang="en-US" smtClean="0"/>
              <a:pPr/>
              <a:t>22</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B967FDE-89FC-4CEF-B791-6E7DF7CAE09D}" type="slidenum">
              <a:rPr lang="en-US" smtClean="0"/>
              <a:pPr/>
              <a:t>23</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D92B4185-46D6-434B-AD1F-38660BB57181}" type="slidenum">
              <a:rPr lang="en-IN" smtClean="0"/>
              <a:pPr/>
              <a:t>24</a:t>
            </a:fld>
            <a:endParaRPr lang="en-I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A29E8F-1C68-4580-9F0D-558D9C06AF46}" type="slidenum">
              <a:rPr lang="en-US" smtClean="0"/>
              <a:pPr/>
              <a:t>28</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mailto:drkiritshelat@gmail.com"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28860" y="533400"/>
            <a:ext cx="5072098" cy="1828800"/>
          </a:xfrm>
          <a:prstGeom prst="roundRect">
            <a:avLst>
              <a:gd name="adj" fmla="val 16667"/>
            </a:avLst>
          </a:prstGeom>
          <a:solidFill>
            <a:srgbClr val="FFFF00"/>
          </a:solidFill>
          <a:ln w="28575">
            <a:solidFill>
              <a:srgbClr val="00B050"/>
            </a:solidFill>
            <a:round/>
          </a:ln>
        </p:spPr>
        <p:txBody>
          <a:bodyPr>
            <a:normAutofit fontScale="90000"/>
          </a:bodyPr>
          <a:lstStyle/>
          <a:p>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GB" sz="2400" b="1" i="1" dirty="0" smtClean="0">
                <a:solidFill>
                  <a:schemeClr val="accent6">
                    <a:lumMod val="75000"/>
                  </a:schemeClr>
                </a:solidFill>
                <a:latin typeface="Tahoma" pitchFamily="34" charset="0"/>
                <a:cs typeface="Times New Roman" pitchFamily="18" charset="0"/>
              </a:rPr>
              <a:t>WHAT AILS OUR AGRICULTURETHE</a:t>
            </a:r>
            <a:br>
              <a:rPr lang="en-GB" sz="2400" b="1" i="1" dirty="0" smtClean="0">
                <a:solidFill>
                  <a:schemeClr val="accent6">
                    <a:lumMod val="75000"/>
                  </a:schemeClr>
                </a:solidFill>
                <a:latin typeface="Tahoma" pitchFamily="34" charset="0"/>
                <a:cs typeface="Times New Roman" pitchFamily="18" charset="0"/>
              </a:rPr>
            </a:br>
            <a:r>
              <a:rPr lang="en-GB" sz="2400" b="1" i="1" dirty="0" smtClean="0">
                <a:solidFill>
                  <a:schemeClr val="accent6">
                    <a:lumMod val="75000"/>
                  </a:schemeClr>
                </a:solidFill>
                <a:latin typeface="Tahoma" pitchFamily="34" charset="0"/>
                <a:cs typeface="Times New Roman" pitchFamily="18" charset="0"/>
              </a:rPr>
              <a:t/>
            </a:r>
            <a:br>
              <a:rPr lang="en-GB" sz="2400" b="1" i="1" dirty="0" smtClean="0">
                <a:solidFill>
                  <a:schemeClr val="accent6">
                    <a:lumMod val="75000"/>
                  </a:schemeClr>
                </a:solidFill>
                <a:latin typeface="Tahoma" pitchFamily="34" charset="0"/>
                <a:cs typeface="Times New Roman" pitchFamily="18" charset="0"/>
              </a:rPr>
            </a:br>
            <a:r>
              <a:rPr lang="en-US" sz="2400" b="1" dirty="0" smtClean="0">
                <a:solidFill>
                  <a:schemeClr val="accent6">
                    <a:lumMod val="75000"/>
                  </a:schemeClr>
                </a:solidFill>
                <a:latin typeface="Book Antiqua" pitchFamily="18" charset="0"/>
              </a:rPr>
              <a:t>THE CURRENT SITUATION </a:t>
            </a:r>
            <a:br>
              <a:rPr lang="en-US" sz="2400" b="1" dirty="0" smtClean="0">
                <a:solidFill>
                  <a:schemeClr val="accent6">
                    <a:lumMod val="75000"/>
                  </a:schemeClr>
                </a:solidFill>
                <a:latin typeface="Book Antiqua" pitchFamily="18" charset="0"/>
              </a:rPr>
            </a:br>
            <a:r>
              <a:rPr lang="en-GB" sz="2400" b="1" i="1" dirty="0" smtClean="0">
                <a:solidFill>
                  <a:schemeClr val="accent6">
                    <a:lumMod val="75000"/>
                  </a:schemeClr>
                </a:solidFill>
                <a:latin typeface="Tahoma" pitchFamily="34" charset="0"/>
                <a:cs typeface="Times New Roman" pitchFamily="18" charset="0"/>
              </a:rPr>
              <a:t> </a:t>
            </a: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r>
              <a:rPr lang="en-US" sz="2400" b="1" dirty="0" smtClean="0">
                <a:solidFill>
                  <a:srgbClr val="0D970D"/>
                </a:solidFill>
              </a:rPr>
              <a:t/>
            </a:r>
            <a:br>
              <a:rPr lang="en-US" sz="2400" b="1" dirty="0" smtClean="0">
                <a:solidFill>
                  <a:srgbClr val="0D970D"/>
                </a:solidFill>
              </a:rPr>
            </a:br>
            <a:endParaRPr lang="en-US" sz="2400" dirty="0" smtClean="0"/>
          </a:p>
        </p:txBody>
      </p:sp>
      <p:sp>
        <p:nvSpPr>
          <p:cNvPr id="3075" name="Slide Number Placeholder 5"/>
          <p:cNvSpPr>
            <a:spLocks noGrp="1"/>
          </p:cNvSpPr>
          <p:nvPr>
            <p:ph type="sldNum" sz="quarter" idx="12"/>
          </p:nvPr>
        </p:nvSpPr>
        <p:spPr>
          <a:noFill/>
        </p:spPr>
        <p:txBody>
          <a:bodyPr/>
          <a:lstStyle/>
          <a:p>
            <a:fld id="{A090BF2E-E01D-49F2-8CB7-FBF411CBF40D}" type="slidenum">
              <a:rPr lang="en-US" smtClean="0"/>
              <a:pPr/>
              <a:t>1</a:t>
            </a:fld>
            <a:endParaRPr lang="en-US" sz="1400" dirty="0" smtClean="0"/>
          </a:p>
        </p:txBody>
      </p:sp>
      <p:sp>
        <p:nvSpPr>
          <p:cNvPr id="3076" name="Footer Placeholder 6"/>
          <p:cNvSpPr>
            <a:spLocks noGrp="1"/>
          </p:cNvSpPr>
          <p:nvPr>
            <p:ph type="ftr" sz="quarter" idx="11"/>
          </p:nvPr>
        </p:nvSpPr>
        <p:spPr>
          <a:noFill/>
        </p:spPr>
        <p:txBody>
          <a:bodyPr/>
          <a:lstStyle/>
          <a:p>
            <a:r>
              <a:rPr lang="en-US" sz="1400" dirty="0" smtClean="0"/>
              <a:t>3</a:t>
            </a:r>
            <a:r>
              <a:rPr lang="en-US" sz="1400" baseline="30000" dirty="0" smtClean="0"/>
              <a:t>RD</a:t>
            </a:r>
            <a:r>
              <a:rPr lang="en-US" sz="1400" dirty="0" smtClean="0"/>
              <a:t> July 2015 </a:t>
            </a:r>
          </a:p>
        </p:txBody>
      </p:sp>
      <p:sp>
        <p:nvSpPr>
          <p:cNvPr id="7173" name="TextBox 5"/>
          <p:cNvSpPr>
            <a:spLocks noChangeArrowheads="1"/>
          </p:cNvSpPr>
          <p:nvPr/>
        </p:nvSpPr>
        <p:spPr bwMode="auto">
          <a:xfrm>
            <a:off x="2590800" y="2590800"/>
            <a:ext cx="4495800" cy="2485787"/>
          </a:xfrm>
          <a:prstGeom prst="roundRect">
            <a:avLst>
              <a:gd name="adj" fmla="val 16667"/>
            </a:avLst>
          </a:prstGeom>
          <a:solidFill>
            <a:srgbClr val="92D050"/>
          </a:solidFill>
          <a:ln w="38100">
            <a:solidFill>
              <a:srgbClr val="FFFF00"/>
            </a:solidFill>
            <a:miter lim="800000"/>
            <a:headEnd/>
            <a:tailEnd/>
          </a:ln>
        </p:spPr>
        <p:txBody>
          <a:bodyPr wrap="square">
            <a:spAutoFit/>
          </a:bodyPr>
          <a:lstStyle/>
          <a:p>
            <a:pPr algn="ctr">
              <a:defRPr/>
            </a:pPr>
            <a:r>
              <a:rPr lang="en-US" sz="2000" b="1" kern="100" dirty="0" smtClean="0">
                <a:solidFill>
                  <a:schemeClr val="accent6">
                    <a:lumMod val="75000"/>
                  </a:schemeClr>
                </a:solidFill>
              </a:rPr>
              <a:t>Presentation made to</a:t>
            </a:r>
          </a:p>
          <a:p>
            <a:pPr algn="ctr"/>
            <a:r>
              <a:rPr lang="en-US" sz="2000" dirty="0" err="1" smtClean="0"/>
              <a:t>Shri</a:t>
            </a:r>
            <a:r>
              <a:rPr lang="en-US" sz="2000" dirty="0" smtClean="0"/>
              <a:t> </a:t>
            </a:r>
            <a:r>
              <a:rPr lang="en-US" sz="2000" dirty="0" err="1" smtClean="0"/>
              <a:t>Siraj</a:t>
            </a:r>
            <a:r>
              <a:rPr lang="en-US" sz="2000" dirty="0" smtClean="0"/>
              <a:t> </a:t>
            </a:r>
            <a:r>
              <a:rPr lang="en-US" sz="2000" dirty="0" err="1" smtClean="0"/>
              <a:t>Hussain</a:t>
            </a:r>
            <a:r>
              <a:rPr lang="en-US" sz="2000" dirty="0" smtClean="0"/>
              <a:t>, I.A.S.</a:t>
            </a:r>
          </a:p>
          <a:p>
            <a:pPr algn="ctr"/>
            <a:r>
              <a:rPr lang="en-US" sz="2000" dirty="0" smtClean="0"/>
              <a:t>Secretary</a:t>
            </a:r>
          </a:p>
          <a:p>
            <a:pPr algn="ctr"/>
            <a:r>
              <a:rPr lang="en-US" sz="2000" dirty="0" smtClean="0"/>
              <a:t>Ministry of Agriculture</a:t>
            </a:r>
          </a:p>
          <a:p>
            <a:pPr algn="ctr"/>
            <a:r>
              <a:rPr lang="en-US" sz="2000" dirty="0" smtClean="0"/>
              <a:t>Department of Agriculture &amp; Cooperation</a:t>
            </a:r>
          </a:p>
          <a:p>
            <a:pPr algn="ctr">
              <a:defRPr/>
            </a:pPr>
            <a:endParaRPr lang="en-US" sz="2000" b="1" kern="100" dirty="0" smtClean="0">
              <a:solidFill>
                <a:schemeClr val="accent6">
                  <a:lumMod val="75000"/>
                </a:schemeClr>
              </a:solidFill>
            </a:endParaRPr>
          </a:p>
        </p:txBody>
      </p:sp>
      <p:sp>
        <p:nvSpPr>
          <p:cNvPr id="3078" name="Content Placeholder 7"/>
          <p:cNvSpPr>
            <a:spLocks noGrp="1"/>
          </p:cNvSpPr>
          <p:nvPr>
            <p:ph idx="1"/>
          </p:nvPr>
        </p:nvSpPr>
        <p:spPr>
          <a:xfrm>
            <a:off x="1752600" y="5357826"/>
            <a:ext cx="6324600" cy="1000132"/>
          </a:xfrm>
        </p:spPr>
        <p:txBody>
          <a:bodyPr>
            <a:normAutofit fontScale="92500" lnSpcReduction="10000"/>
          </a:bodyPr>
          <a:lstStyle/>
          <a:p>
            <a:pPr algn="ctr">
              <a:buFont typeface="Wingdings" pitchFamily="2" charset="2"/>
              <a:buNone/>
            </a:pPr>
            <a:r>
              <a:rPr lang="en-US" sz="2000" b="1" dirty="0" smtClean="0"/>
              <a:t>Presented by</a:t>
            </a:r>
          </a:p>
          <a:p>
            <a:pPr algn="ctr">
              <a:buFont typeface="Wingdings" pitchFamily="2" charset="2"/>
              <a:buNone/>
            </a:pPr>
            <a:r>
              <a:rPr lang="en-US" sz="2000" b="1" dirty="0" smtClean="0"/>
              <a:t>DR. KIRIT N SHELAT, I.A.S. (</a:t>
            </a:r>
            <a:r>
              <a:rPr lang="en-US" sz="2000" b="1" dirty="0" err="1" smtClean="0"/>
              <a:t>Rtd</a:t>
            </a:r>
            <a:r>
              <a:rPr lang="en-US" sz="2000" b="1" dirty="0" smtClean="0"/>
              <a:t>)</a:t>
            </a:r>
          </a:p>
          <a:p>
            <a:pPr algn="ctr">
              <a:buFont typeface="Wingdings" pitchFamily="2" charset="2"/>
              <a:buNone/>
            </a:pPr>
            <a:r>
              <a:rPr lang="en-US" sz="2000" b="1" dirty="0" smtClean="0"/>
              <a:t>NCCSD</a:t>
            </a:r>
          </a:p>
        </p:txBody>
      </p:sp>
      <p:sp>
        <p:nvSpPr>
          <p:cNvPr id="1026" name="AutoShape 2"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image of prakash javadekar minister env and forest"/>
          <p:cNvSpPr>
            <a:spLocks noChangeAspect="1" noChangeArrowheads="1"/>
          </p:cNvSpPr>
          <p:nvPr/>
        </p:nvSpPr>
        <p:spPr bwMode="auto">
          <a:xfrm>
            <a:off x="155575" y="-547688"/>
            <a:ext cx="1933575" cy="1152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 name="Picture 1"/>
          <p:cNvPicPr>
            <a:picLocks noChangeAspect="1" noChangeArrowheads="1"/>
          </p:cNvPicPr>
          <p:nvPr/>
        </p:nvPicPr>
        <p:blipFill rotWithShape="1">
          <a:blip r:embed="rId2" cstate="print">
            <a:extLst>
              <a:ext uri="{BEBA8EAE-BF5A-486C-A8C5-ECC9F3942E4B}">
                <a14:imgProps xmlns="" xmlns:a14="http://schemas.microsoft.com/office/drawing/2010/main">
                  <a14:imgLayer r:embed="">
                    <a14:imgEffect>
                      <a14:sharpenSoften amount="-26000"/>
                    </a14:imgEffect>
                    <a14:imgEffect>
                      <a14:brightnessContrast bright="4000"/>
                    </a14:imgEffect>
                  </a14:imgLayer>
                </a14:imgProps>
              </a:ext>
            </a:extLst>
          </a:blip>
          <a:srcRect r="48333" b="47778"/>
          <a:stretch/>
        </p:blipFill>
        <p:spPr bwMode="auto">
          <a:xfrm>
            <a:off x="0" y="0"/>
            <a:ext cx="2428859" cy="2232253"/>
          </a:xfrm>
          <a:prstGeom prst="rect">
            <a:avLst/>
          </a:prstGeom>
          <a:noFill/>
          <a:ln w="9525">
            <a:noFill/>
            <a:miter lim="800000"/>
            <a:headEnd/>
            <a:tailEnd/>
          </a:ln>
        </p:spPr>
      </p:pic>
      <p:pic>
        <p:nvPicPr>
          <p:cNvPr id="13" name="Picture 12" descr="https://encrypted-tbn3.gstatic.com/images?q=tbn:ANd9GcSNMh6Rji0eztXv77_14_w4SwaHJ56XFGHRCHA6UahykaDZCVuXHQ"/>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6" r="17877" b="25510"/>
          <a:stretch/>
        </p:blipFill>
        <p:spPr bwMode="auto">
          <a:xfrm>
            <a:off x="7543800" y="304800"/>
            <a:ext cx="1415143" cy="1033054"/>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838199"/>
          <a:ext cx="8991600" cy="5982070"/>
        </p:xfrm>
        <a:graphic>
          <a:graphicData uri="http://schemas.openxmlformats.org/drawingml/2006/table">
            <a:tbl>
              <a:tblPr/>
              <a:tblGrid>
                <a:gridCol w="703690"/>
                <a:gridCol w="2081319"/>
                <a:gridCol w="1114004"/>
                <a:gridCol w="1511862"/>
                <a:gridCol w="1034431"/>
                <a:gridCol w="1193575"/>
                <a:gridCol w="1352719"/>
              </a:tblGrid>
              <a:tr h="634126">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err="1" smtClean="0">
                          <a:solidFill>
                            <a:srgbClr val="221E1F"/>
                          </a:solidFill>
                          <a:latin typeface="Times New Roman"/>
                          <a:ea typeface="Times New Roman"/>
                          <a:cs typeface="Times New Roman"/>
                        </a:rPr>
                        <a:t>Sr</a:t>
                      </a: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 </a:t>
                      </a:r>
                      <a:r>
                        <a:rPr lang="en-US" sz="1400" dirty="0">
                          <a:solidFill>
                            <a:srgbClr val="221E1F"/>
                          </a:solidFill>
                          <a:latin typeface="Times New Roman"/>
                          <a:ea typeface="Times New Roman"/>
                          <a:cs typeface="Times New Roman"/>
                        </a:rPr>
                        <a:t>No</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Crop</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Area(ha</a:t>
                      </a:r>
                      <a:r>
                        <a:rPr lang="en-US" sz="1400" dirty="0">
                          <a:solidFill>
                            <a:srgbClr val="221E1F"/>
                          </a:solidFill>
                          <a:latin typeface="Times New Roman"/>
                          <a:ea typeface="Times New Roman"/>
                          <a:cs typeface="Times New Roman"/>
                        </a:rPr>
                        <a:t>)</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Average yield </a:t>
                      </a: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qt/ha)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Optimum </a:t>
                      </a:r>
                      <a:r>
                        <a:rPr lang="en-US" sz="1400" dirty="0">
                          <a:solidFill>
                            <a:srgbClr val="221E1F"/>
                          </a:solidFill>
                          <a:latin typeface="Times New Roman"/>
                          <a:ea typeface="Times New Roman"/>
                          <a:cs typeface="Times New Roman"/>
                        </a:rPr>
                        <a:t>yield (qt/ha)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Yield gap</a:t>
                      </a:r>
                    </a:p>
                    <a:p>
                      <a:pPr marL="0" marR="0" algn="ctr">
                        <a:lnSpc>
                          <a:spcPts val="1205"/>
                        </a:lnSpc>
                        <a:spcBef>
                          <a:spcPts val="0"/>
                        </a:spcBef>
                        <a:spcAft>
                          <a:spcPts val="0"/>
                        </a:spcAft>
                      </a:pPr>
                      <a:r>
                        <a:rPr lang="en-US" sz="1400" dirty="0" smtClean="0">
                          <a:solidFill>
                            <a:srgbClr val="221E1F"/>
                          </a:solidFill>
                          <a:latin typeface="Times New Roman"/>
                          <a:ea typeface="Times New Roman"/>
                          <a:cs typeface="Times New Roman"/>
                        </a:rPr>
                        <a:t> </a:t>
                      </a:r>
                      <a:r>
                        <a:rPr lang="en-US" sz="1400" dirty="0">
                          <a:solidFill>
                            <a:srgbClr val="221E1F"/>
                          </a:solidFill>
                          <a:latin typeface="Times New Roman"/>
                          <a:ea typeface="Times New Roman"/>
                          <a:cs typeface="Times New Roman"/>
                        </a:rPr>
                        <a:t>(qt/ha)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err="1">
                          <a:solidFill>
                            <a:srgbClr val="4C453D"/>
                          </a:solidFill>
                          <a:latin typeface="Times New Roman"/>
                          <a:ea typeface="Times New Roman"/>
                          <a:cs typeface="Times New Roman"/>
                        </a:rPr>
                        <a:t>Anand</a:t>
                      </a:r>
                      <a:r>
                        <a:rPr lang="en-US" sz="1400" b="1" kern="1200" dirty="0">
                          <a:solidFill>
                            <a:srgbClr val="4C453D"/>
                          </a:solidFill>
                          <a:latin typeface="Times New Roman"/>
                          <a:ea typeface="Times New Roman"/>
                          <a:cs typeface="Times New Roman"/>
                        </a:rPr>
                        <a:t> Block Yield gap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Pearl </a:t>
                      </a:r>
                      <a:r>
                        <a:rPr lang="en-US" sz="1400" dirty="0">
                          <a:solidFill>
                            <a:srgbClr val="221E1F"/>
                          </a:solidFill>
                          <a:latin typeface="Times New Roman"/>
                          <a:ea typeface="Times New Roman"/>
                          <a:cs typeface="Times New Roman"/>
                        </a:rPr>
                        <a:t>millet (K)</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3640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15.25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20.25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-24.69</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2</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Pearl </a:t>
                      </a:r>
                      <a:r>
                        <a:rPr lang="en-US" sz="1400" dirty="0">
                          <a:solidFill>
                            <a:srgbClr val="221E1F"/>
                          </a:solidFill>
                          <a:latin typeface="Times New Roman"/>
                          <a:ea typeface="Times New Roman"/>
                          <a:cs typeface="Times New Roman"/>
                        </a:rPr>
                        <a:t>millet (S)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8751</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26.78</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30.65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3.87</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-12.62</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3</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Rice </a:t>
                      </a:r>
                      <a:r>
                        <a:rPr lang="en-US" sz="1400" dirty="0">
                          <a:solidFill>
                            <a:srgbClr val="221E1F"/>
                          </a:solidFill>
                          <a:latin typeface="Times New Roman"/>
                          <a:ea typeface="Times New Roman"/>
                          <a:cs typeface="Times New Roman"/>
                        </a:rPr>
                        <a:t>(K)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6230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28.10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35.60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7.50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-21.06</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4</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Wheat</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3540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28.00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34.50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6.50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-18.8</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5</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Tobacco </a:t>
                      </a:r>
                      <a:r>
                        <a:rPr lang="en-US" sz="1400" dirty="0">
                          <a:solidFill>
                            <a:srgbClr val="221E1F"/>
                          </a:solidFill>
                          <a:latin typeface="Times New Roman"/>
                          <a:ea typeface="Times New Roman"/>
                          <a:cs typeface="Times New Roman"/>
                        </a:rPr>
                        <a:t>(B)</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10612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25.62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5.62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-21.9</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6</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Castor</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745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26.00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4.00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-13.3</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7</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Pigeon </a:t>
                      </a:r>
                      <a:r>
                        <a:rPr lang="en-US" sz="1400" dirty="0">
                          <a:solidFill>
                            <a:srgbClr val="221E1F"/>
                          </a:solidFill>
                          <a:latin typeface="Times New Roman"/>
                          <a:ea typeface="Times New Roman"/>
                          <a:cs typeface="Times New Roman"/>
                        </a:rPr>
                        <a:t>pea</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15.24</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5.24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-34.3</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8</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Sesame </a:t>
                      </a:r>
                      <a:r>
                        <a:rPr lang="en-US" sz="1400" dirty="0">
                          <a:solidFill>
                            <a:srgbClr val="221E1F"/>
                          </a:solidFill>
                          <a:latin typeface="Times New Roman"/>
                          <a:ea typeface="Times New Roman"/>
                          <a:cs typeface="Times New Roman"/>
                        </a:rPr>
                        <a:t>(K)</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210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2.40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-34.2</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9</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Sesames </a:t>
                      </a:r>
                      <a:r>
                        <a:rPr lang="en-US" sz="1400" dirty="0">
                          <a:solidFill>
                            <a:srgbClr val="221E1F"/>
                          </a:solidFill>
                          <a:latin typeface="Times New Roman"/>
                          <a:ea typeface="Times New Roman"/>
                          <a:cs typeface="Times New Roman"/>
                        </a:rPr>
                        <a:t>(S)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360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8.50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1.50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-17.64</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10</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Cotton</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927</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6.57</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13.19</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6.62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a:latin typeface="Times New Roman"/>
                          <a:ea typeface="Times New Roman"/>
                          <a:cs typeface="Times New Roman"/>
                        </a:rPr>
                        <a:t>-50.18</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11</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Green </a:t>
                      </a:r>
                      <a:r>
                        <a:rPr lang="en-US" sz="1400" dirty="0">
                          <a:solidFill>
                            <a:srgbClr val="221E1F"/>
                          </a:solidFill>
                          <a:latin typeface="Times New Roman"/>
                          <a:ea typeface="Times New Roman"/>
                          <a:cs typeface="Times New Roman"/>
                        </a:rPr>
                        <a:t>gram (S)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289</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4.25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2.75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b">
                        <a:lnSpc>
                          <a:spcPct val="115000"/>
                        </a:lnSpc>
                        <a:spcBef>
                          <a:spcPts val="0"/>
                        </a:spcBef>
                        <a:spcAft>
                          <a:spcPts val="0"/>
                        </a:spcAft>
                      </a:pPr>
                      <a:r>
                        <a:rPr lang="en-US" sz="1400" dirty="0" smtClean="0">
                          <a:latin typeface="Times New Roman"/>
                          <a:ea typeface="Times New Roman"/>
                          <a:cs typeface="Times New Roman"/>
                        </a:rPr>
                        <a:t>-</a:t>
                      </a:r>
                      <a:r>
                        <a:rPr lang="en-US" sz="1400" dirty="0">
                          <a:latin typeface="Times New Roman"/>
                          <a:ea typeface="Times New Roman"/>
                          <a:cs typeface="Times New Roman"/>
                        </a:rPr>
                        <a:t>39.28</a:t>
                      </a:r>
                      <a:endParaRPr lang="en-US" sz="1400" dirty="0">
                        <a:latin typeface="Calibri"/>
                        <a:ea typeface="Times New Roman"/>
                        <a:cs typeface="Times New Roman"/>
                      </a:endParaRPr>
                    </a:p>
                  </a:txBody>
                  <a:tcPr marL="62899" marR="6289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12</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Chickpea </a:t>
                      </a:r>
                      <a:r>
                        <a:rPr lang="en-US" sz="1400" dirty="0">
                          <a:solidFill>
                            <a:srgbClr val="221E1F"/>
                          </a:solidFill>
                          <a:latin typeface="Times New Roman"/>
                          <a:ea typeface="Times New Roman"/>
                          <a:cs typeface="Times New Roman"/>
                        </a:rPr>
                        <a:t>(G)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72</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20.60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5.60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27.18</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13</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Chickpea </a:t>
                      </a:r>
                      <a:r>
                        <a:rPr lang="en-US" sz="1400" dirty="0">
                          <a:solidFill>
                            <a:srgbClr val="221E1F"/>
                          </a:solidFill>
                          <a:latin typeface="Times New Roman"/>
                          <a:ea typeface="Times New Roman"/>
                          <a:cs typeface="Times New Roman"/>
                        </a:rPr>
                        <a:t>(V)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18.00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22.00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4.00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18.18</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14</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Groundnut </a:t>
                      </a:r>
                      <a:r>
                        <a:rPr lang="en-US" sz="1400" dirty="0">
                          <a:solidFill>
                            <a:srgbClr val="221E1F"/>
                          </a:solidFill>
                          <a:latin typeface="Times New Roman"/>
                          <a:ea typeface="Times New Roman"/>
                          <a:cs typeface="Times New Roman"/>
                        </a:rPr>
                        <a:t>(S)</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17.45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23.00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5.55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24.13</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293">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15</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just">
                        <a:lnSpc>
                          <a:spcPts val="1205"/>
                        </a:lnSpc>
                        <a:spcBef>
                          <a:spcPts val="0"/>
                        </a:spcBef>
                        <a:spcAft>
                          <a:spcPts val="0"/>
                        </a:spcAft>
                      </a:pPr>
                      <a:r>
                        <a:rPr lang="en-US" sz="1400" dirty="0" smtClean="0">
                          <a:solidFill>
                            <a:srgbClr val="221E1F"/>
                          </a:solidFill>
                          <a:latin typeface="Times New Roman"/>
                          <a:ea typeface="Times New Roman"/>
                          <a:cs typeface="Times New Roman"/>
                        </a:rPr>
                        <a:t>Mustard</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426</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14.20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18.90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4.70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24.86</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680">
                <a:tc>
                  <a:txBody>
                    <a:bodyPr/>
                    <a:lstStyle/>
                    <a:p>
                      <a:pPr marL="0" marR="0" algn="ctr">
                        <a:lnSpc>
                          <a:spcPts val="1205"/>
                        </a:lnSpc>
                        <a:spcBef>
                          <a:spcPts val="0"/>
                        </a:spcBef>
                        <a:spcAft>
                          <a:spcPts val="0"/>
                        </a:spcAft>
                      </a:pPr>
                      <a:r>
                        <a:rPr lang="en-US" sz="1400">
                          <a:solidFill>
                            <a:srgbClr val="221E1F"/>
                          </a:solidFill>
                          <a:latin typeface="Times New Roman"/>
                          <a:ea typeface="Times New Roman"/>
                          <a:cs typeface="Times New Roman"/>
                        </a:rPr>
                        <a:t>16</a:t>
                      </a:r>
                      <a:endParaRPr lang="en-US" sz="140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400" dirty="0" smtClean="0">
                          <a:solidFill>
                            <a:srgbClr val="221E1F"/>
                          </a:solidFill>
                          <a:latin typeface="Times New Roman"/>
                          <a:ea typeface="Times New Roman"/>
                          <a:cs typeface="Times New Roman"/>
                        </a:rPr>
                        <a:t>Cluster </a:t>
                      </a:r>
                      <a:r>
                        <a:rPr lang="en-US" sz="1400" dirty="0">
                          <a:solidFill>
                            <a:srgbClr val="221E1F"/>
                          </a:solidFill>
                          <a:latin typeface="Times New Roman"/>
                          <a:ea typeface="Times New Roman"/>
                          <a:cs typeface="Times New Roman"/>
                        </a:rPr>
                        <a:t>bean (Gum)</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431</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10.00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15.65</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r">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5.65 </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ts val="1205"/>
                        </a:lnSpc>
                        <a:spcBef>
                          <a:spcPts val="0"/>
                        </a:spcBef>
                        <a:spcAft>
                          <a:spcPts val="0"/>
                        </a:spcAft>
                      </a:pPr>
                      <a:endParaRPr lang="en-US" sz="1400" dirty="0" smtClean="0">
                        <a:solidFill>
                          <a:srgbClr val="221E1F"/>
                        </a:solidFill>
                        <a:latin typeface="Times New Roman"/>
                        <a:ea typeface="Times New Roman"/>
                        <a:cs typeface="Times New Roman"/>
                      </a:endParaRPr>
                    </a:p>
                    <a:p>
                      <a:pPr marL="0" marR="0" algn="l">
                        <a:lnSpc>
                          <a:spcPts val="1205"/>
                        </a:lnSpc>
                        <a:spcBef>
                          <a:spcPts val="0"/>
                        </a:spcBef>
                        <a:spcAft>
                          <a:spcPts val="0"/>
                        </a:spcAft>
                      </a:pPr>
                      <a:r>
                        <a:rPr lang="en-US" sz="1400" dirty="0" smtClean="0">
                          <a:solidFill>
                            <a:srgbClr val="221E1F"/>
                          </a:solidFill>
                          <a:latin typeface="Times New Roman"/>
                          <a:ea typeface="Times New Roman"/>
                          <a:cs typeface="Times New Roman"/>
                        </a:rPr>
                        <a:t>-</a:t>
                      </a:r>
                      <a:r>
                        <a:rPr lang="en-US" sz="1400" dirty="0">
                          <a:solidFill>
                            <a:srgbClr val="221E1F"/>
                          </a:solidFill>
                          <a:latin typeface="Times New Roman"/>
                          <a:ea typeface="Times New Roman"/>
                          <a:cs typeface="Times New Roman"/>
                        </a:rPr>
                        <a:t>36.10</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065">
                <a:tc gridSpan="3">
                  <a:txBody>
                    <a:bodyPr/>
                    <a:lstStyle/>
                    <a:p>
                      <a:pPr marL="0" marR="0" algn="just">
                        <a:lnSpc>
                          <a:spcPts val="1205"/>
                        </a:lnSpc>
                        <a:spcBef>
                          <a:spcPts val="0"/>
                        </a:spcBef>
                        <a:spcAft>
                          <a:spcPts val="0"/>
                        </a:spcAft>
                      </a:pPr>
                      <a:r>
                        <a:rPr lang="en-US" sz="1400" dirty="0">
                          <a:solidFill>
                            <a:srgbClr val="221E1F"/>
                          </a:solidFill>
                          <a:latin typeface="Times New Roman"/>
                          <a:ea typeface="Times New Roman"/>
                          <a:cs typeface="Times New Roman"/>
                        </a:rPr>
                        <a:t>Total</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r">
                        <a:lnSpc>
                          <a:spcPts val="1205"/>
                        </a:lnSpc>
                        <a:spcBef>
                          <a:spcPts val="0"/>
                        </a:spcBef>
                        <a:spcAft>
                          <a:spcPts val="0"/>
                        </a:spcAft>
                      </a:pPr>
                      <a:r>
                        <a:rPr lang="en-US" sz="1400" dirty="0">
                          <a:solidFill>
                            <a:srgbClr val="221E1F"/>
                          </a:solidFill>
                          <a:latin typeface="Times New Roman"/>
                          <a:ea typeface="Times New Roman"/>
                          <a:cs typeface="Times New Roman"/>
                        </a:rPr>
                        <a:t>31113</a:t>
                      </a:r>
                      <a:endParaRPr lang="en-US" sz="1400" dirty="0">
                        <a:latin typeface="Calibri"/>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r">
                        <a:lnSpc>
                          <a:spcPts val="1205"/>
                        </a:lnSpc>
                        <a:spcBef>
                          <a:spcPts val="0"/>
                        </a:spcBef>
                        <a:spcAft>
                          <a:spcPts val="0"/>
                        </a:spcAft>
                      </a:pPr>
                      <a:endParaRPr lang="en-US" sz="1400" dirty="0">
                        <a:solidFill>
                          <a:srgbClr val="221E1F"/>
                        </a:solidFill>
                        <a:latin typeface="Times New Roman"/>
                        <a:ea typeface="Times New Roman"/>
                        <a:cs typeface="Times New Roman"/>
                      </a:endParaRPr>
                    </a:p>
                  </a:txBody>
                  <a:tcPr marL="62899" marR="628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228600" y="1"/>
            <a:ext cx="8915400" cy="10926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en-US" sz="20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Gap in Productivity </a:t>
            </a:r>
            <a:r>
              <a:rPr kumimoji="0" lang="en-US" sz="2000" b="1" i="0" u="sng" strike="noStrike" cap="none" normalizeH="0" baseline="0" dirty="0" smtClean="0">
                <a:ln>
                  <a:noFill/>
                </a:ln>
                <a:solidFill>
                  <a:srgbClr val="000000"/>
                </a:solidFill>
                <a:effectLst/>
                <a:latin typeface="Calibri"/>
                <a:ea typeface="Times New Roman" pitchFamily="18" charset="0"/>
                <a:cs typeface="Times New Roman" pitchFamily="18" charset="0"/>
              </a:rPr>
              <a: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6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Crop wise average yield and Optimum yield-</a:t>
            </a:r>
            <a:r>
              <a:rPr kumimoji="0" lang="en-US" sz="1600" b="1" i="0" u="none" strike="noStrike" cap="none" normalizeH="0" baseline="0" dirty="0" err="1" smtClean="0">
                <a:ln>
                  <a:noFill/>
                </a:ln>
                <a:solidFill>
                  <a:srgbClr val="D22229"/>
                </a:solidFill>
                <a:effectLst/>
                <a:latin typeface="Times New Roman" pitchFamily="18" charset="0"/>
                <a:ea typeface="Times New Roman" pitchFamily="18" charset="0"/>
                <a:cs typeface="Times New Roman" pitchFamily="18" charset="0"/>
              </a:rPr>
              <a:t>Anand</a:t>
            </a: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 Block, </a:t>
            </a:r>
            <a:r>
              <a:rPr kumimoji="0" lang="en-US" sz="1600" b="1" i="0" u="none" strike="noStrike" cap="none" normalizeH="0" baseline="0" dirty="0" err="1" smtClean="0">
                <a:ln>
                  <a:noFill/>
                </a:ln>
                <a:solidFill>
                  <a:srgbClr val="D22229"/>
                </a:solidFill>
                <a:effectLst/>
                <a:latin typeface="Times New Roman" pitchFamily="18" charset="0"/>
                <a:ea typeface="Times New Roman" pitchFamily="18" charset="0"/>
                <a:cs typeface="Times New Roman" pitchFamily="18" charset="0"/>
              </a:rPr>
              <a:t>Anand</a:t>
            </a: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 District, Gujarat </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Source: Agriculture Production Local Level Plan </a:t>
            </a:r>
            <a:r>
              <a:rPr kumimoji="0" lang="en-US" sz="1100" b="0" i="0" u="none" strike="noStrike" cap="none" normalizeH="0" baseline="0" dirty="0" err="1" smtClean="0">
                <a:ln>
                  <a:noFill/>
                </a:ln>
                <a:solidFill>
                  <a:srgbClr val="221E1F"/>
                </a:solidFill>
                <a:effectLst/>
                <a:latin typeface="Times New Roman" pitchFamily="18" charset="0"/>
                <a:ea typeface="Times New Roman" pitchFamily="18" charset="0"/>
                <a:cs typeface="Times New Roman" pitchFamily="18" charset="0"/>
              </a:rPr>
              <a:t>Shekh</a:t>
            </a: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&amp; </a:t>
            </a:r>
            <a:r>
              <a:rPr kumimoji="0" lang="en-US" sz="1100" b="0" i="0" u="none" strike="noStrike" cap="none" normalizeH="0" baseline="0" dirty="0" err="1" smtClean="0">
                <a:ln>
                  <a:noFill/>
                </a:ln>
                <a:solidFill>
                  <a:srgbClr val="221E1F"/>
                </a:solidFill>
                <a:effectLst/>
                <a:latin typeface="Times New Roman" pitchFamily="18" charset="0"/>
                <a:ea typeface="Times New Roman" pitchFamily="18" charset="0"/>
                <a:cs typeface="Times New Roman" pitchFamily="18" charset="0"/>
              </a:rPr>
              <a:t>Shelat</a:t>
            </a:r>
            <a:r>
              <a:rPr kumimoji="0" lang="en-US" sz="1100" b="0" i="0" u="none" strike="noStrike" cap="none" normalizeH="0" baseline="0" dirty="0" smtClean="0">
                <a:ln>
                  <a:noFill/>
                </a:ln>
                <a:solidFill>
                  <a:srgbClr val="221E1F"/>
                </a:solidFill>
                <a:effectLst/>
                <a:latin typeface="Times New Roman" pitchFamily="18" charset="0"/>
                <a:ea typeface="Times New Roman" pitchFamily="18" charset="0"/>
                <a:cs typeface="Times New Roman" pitchFamily="18" charset="0"/>
              </a:rPr>
              <a:t> - NCCSD 2013 </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0" y="609602"/>
          <a:ext cx="8305800" cy="5630038"/>
        </p:xfrm>
        <a:graphic>
          <a:graphicData uri="http://schemas.openxmlformats.org/drawingml/2006/table">
            <a:tbl>
              <a:tblPr/>
              <a:tblGrid>
                <a:gridCol w="1172470"/>
                <a:gridCol w="1526298"/>
                <a:gridCol w="1473547"/>
                <a:gridCol w="1314085"/>
                <a:gridCol w="850126"/>
                <a:gridCol w="1058766"/>
                <a:gridCol w="910508"/>
              </a:tblGrid>
              <a:tr h="1152682">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err="1" smtClean="0">
                          <a:solidFill>
                            <a:srgbClr val="221E1F"/>
                          </a:solidFill>
                          <a:latin typeface="Times New Roman"/>
                          <a:ea typeface="Times New Roman"/>
                          <a:cs typeface="Times New Roman"/>
                        </a:rPr>
                        <a:t>Sr</a:t>
                      </a:r>
                      <a:r>
                        <a:rPr lang="en-US" sz="1600" b="1" dirty="0" smtClean="0">
                          <a:solidFill>
                            <a:srgbClr val="221E1F"/>
                          </a:solidFill>
                          <a:latin typeface="Times New Roman"/>
                          <a:ea typeface="Times New Roman"/>
                          <a:cs typeface="Times New Roman"/>
                        </a:rPr>
                        <a:t> </a:t>
                      </a:r>
                      <a:r>
                        <a:rPr lang="en-US" sz="1600" b="1" dirty="0">
                          <a:solidFill>
                            <a:srgbClr val="221E1F"/>
                          </a:solidFill>
                          <a:latin typeface="Times New Roman"/>
                          <a:ea typeface="Times New Roman"/>
                          <a:cs typeface="Times New Roman"/>
                        </a:rPr>
                        <a:t>No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Crop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Area</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Average </a:t>
                      </a:r>
                      <a:r>
                        <a:rPr lang="en-US" sz="1600" b="1" dirty="0">
                          <a:solidFill>
                            <a:srgbClr val="221E1F"/>
                          </a:solidFill>
                          <a:latin typeface="Times New Roman"/>
                          <a:ea typeface="Times New Roman"/>
                          <a:cs typeface="Times New Roman"/>
                        </a:rPr>
                        <a:t>yield </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(qt/ha)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Opti­mum </a:t>
                      </a:r>
                      <a:r>
                        <a:rPr lang="en-US" sz="1600" b="1" dirty="0">
                          <a:solidFill>
                            <a:srgbClr val="221E1F"/>
                          </a:solidFill>
                          <a:latin typeface="Times New Roman"/>
                          <a:ea typeface="Times New Roman"/>
                          <a:cs typeface="Times New Roman"/>
                        </a:rPr>
                        <a:t>yield </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(qt/ha)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Yield </a:t>
                      </a:r>
                      <a:r>
                        <a:rPr lang="en-US" sz="1600" b="1" dirty="0">
                          <a:solidFill>
                            <a:srgbClr val="221E1F"/>
                          </a:solidFill>
                          <a:latin typeface="Times New Roman"/>
                          <a:ea typeface="Times New Roman"/>
                          <a:cs typeface="Times New Roman"/>
                        </a:rPr>
                        <a:t>gap </a:t>
                      </a:r>
                      <a:endParaRPr lang="en-US" sz="1600" dirty="0">
                        <a:latin typeface="Calibri"/>
                        <a:ea typeface="Times New Roman"/>
                        <a:cs typeface="Times New Roman"/>
                      </a:endParaRPr>
                    </a:p>
                    <a:p>
                      <a:pPr marL="0" marR="0" algn="ctr">
                        <a:lnSpc>
                          <a:spcPts val="1205"/>
                        </a:lnSpc>
                        <a:spcBef>
                          <a:spcPts val="0"/>
                        </a:spcBef>
                        <a:spcAft>
                          <a:spcPts val="0"/>
                        </a:spcAft>
                      </a:pPr>
                      <a:r>
                        <a:rPr lang="en-US" sz="1600" b="1" dirty="0">
                          <a:solidFill>
                            <a:srgbClr val="221E1F"/>
                          </a:solidFill>
                          <a:latin typeface="Times New Roman"/>
                          <a:ea typeface="Times New Roman"/>
                          <a:cs typeface="Times New Roman"/>
                        </a:rPr>
                        <a:t>(qt/ha)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b="1" kern="1200" dirty="0" smtClean="0">
                        <a:solidFill>
                          <a:srgbClr val="4C453D"/>
                        </a:solidFill>
                        <a:latin typeface="Times New Roman"/>
                        <a:ea typeface="Times New Roman"/>
                        <a:cs typeface="Times New Roman"/>
                      </a:endParaRPr>
                    </a:p>
                    <a:p>
                      <a:pPr marL="0" marR="0" algn="ctr">
                        <a:lnSpc>
                          <a:spcPts val="1205"/>
                        </a:lnSpc>
                        <a:spcBef>
                          <a:spcPts val="0"/>
                        </a:spcBef>
                        <a:spcAft>
                          <a:spcPts val="0"/>
                        </a:spcAft>
                      </a:pPr>
                      <a:r>
                        <a:rPr lang="en-US" sz="1600" b="1" kern="1200" dirty="0" smtClean="0">
                          <a:solidFill>
                            <a:srgbClr val="4C453D"/>
                          </a:solidFill>
                          <a:latin typeface="Times New Roman"/>
                          <a:ea typeface="Times New Roman"/>
                          <a:cs typeface="Times New Roman"/>
                        </a:rPr>
                        <a:t>Yield </a:t>
                      </a:r>
                      <a:r>
                        <a:rPr lang="en-US" sz="1600" b="1" kern="1200" dirty="0">
                          <a:solidFill>
                            <a:srgbClr val="4C453D"/>
                          </a:solidFill>
                          <a:latin typeface="Times New Roman"/>
                          <a:ea typeface="Times New Roman"/>
                          <a:cs typeface="Times New Roman"/>
                        </a:rPr>
                        <a:t>gap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1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Banana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3120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600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700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100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14.2</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2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Papaya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415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650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245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36.15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3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Lemon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16.6</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4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Chiku</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33.33</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5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Ber</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150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57">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6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Pomegranate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25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65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18.75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7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Aonla</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125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28</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57">
                <a:tc>
                  <a:txBody>
                    <a:bodyPr/>
                    <a:lstStyle/>
                    <a:p>
                      <a:pPr marL="0" marR="0" algn="ctr">
                        <a:lnSpc>
                          <a:spcPts val="1205"/>
                        </a:lnSpc>
                        <a:spcBef>
                          <a:spcPts val="0"/>
                        </a:spcBef>
                        <a:spcAft>
                          <a:spcPts val="0"/>
                        </a:spcAft>
                      </a:pPr>
                      <a:r>
                        <a:rPr lang="en-US" sz="1600" dirty="0">
                          <a:solidFill>
                            <a:srgbClr val="221E1F"/>
                          </a:solidFill>
                          <a:latin typeface="Times New Roman"/>
                          <a:ea typeface="Times New Roman"/>
                          <a:cs typeface="Times New Roman"/>
                        </a:rPr>
                        <a:t>8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Mango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350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47.05</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034">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9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err="1" smtClean="0">
                          <a:solidFill>
                            <a:srgbClr val="221E1F"/>
                          </a:solidFill>
                          <a:latin typeface="Times New Roman"/>
                          <a:ea typeface="Times New Roman"/>
                          <a:cs typeface="Times New Roman"/>
                        </a:rPr>
                        <a:t>Jamun</a:t>
                      </a:r>
                      <a:r>
                        <a:rPr lang="en-US" sz="1600" dirty="0" smtClean="0">
                          <a:solidFill>
                            <a:srgbClr val="221E1F"/>
                          </a:solidFill>
                          <a:latin typeface="Times New Roman"/>
                          <a:ea typeface="Times New Roman"/>
                          <a:cs typeface="Times New Roman"/>
                        </a:rPr>
                        <a:t>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25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7</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10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30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10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Watermelon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90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460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520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60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11.53</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748">
                <a:tc>
                  <a:txBody>
                    <a:bodyPr/>
                    <a:lstStyle/>
                    <a:p>
                      <a:pPr marL="0" marR="0" algn="ctr">
                        <a:lnSpc>
                          <a:spcPts val="1205"/>
                        </a:lnSpc>
                        <a:spcBef>
                          <a:spcPts val="0"/>
                        </a:spcBef>
                        <a:spcAft>
                          <a:spcPts val="0"/>
                        </a:spcAft>
                      </a:pPr>
                      <a:r>
                        <a:rPr lang="en-US" sz="1600">
                          <a:solidFill>
                            <a:srgbClr val="221E1F"/>
                          </a:solidFill>
                          <a:latin typeface="Times New Roman"/>
                          <a:ea typeface="Times New Roman"/>
                          <a:cs typeface="Times New Roman"/>
                        </a:rPr>
                        <a:t>11 </a:t>
                      </a:r>
                      <a:endParaRPr lang="en-US" sz="160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Muskmelon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80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300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375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75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a:t>
                      </a:r>
                      <a:r>
                        <a:rPr lang="en-US" sz="1600" dirty="0">
                          <a:solidFill>
                            <a:srgbClr val="221E1F"/>
                          </a:solidFill>
                          <a:latin typeface="Times New Roman"/>
                          <a:ea typeface="Times New Roman"/>
                          <a:cs typeface="Times New Roman"/>
                        </a:rPr>
                        <a:t>20</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585">
                <a:tc gridSpan="3">
                  <a:txBody>
                    <a:bodyPr/>
                    <a:lstStyle/>
                    <a:p>
                      <a:pPr marL="0" marR="0">
                        <a:lnSpc>
                          <a:spcPts val="1205"/>
                        </a:lnSpc>
                        <a:spcBef>
                          <a:spcPts val="0"/>
                        </a:spcBef>
                        <a:spcAft>
                          <a:spcPts val="0"/>
                        </a:spcAft>
                      </a:pPr>
                      <a:endParaRPr lang="en-US" sz="1600" dirty="0" smtClean="0">
                        <a:solidFill>
                          <a:srgbClr val="221E1F"/>
                        </a:solidFill>
                        <a:latin typeface="Times New Roman"/>
                        <a:ea typeface="Times New Roman"/>
                        <a:cs typeface="Times New Roman"/>
                      </a:endParaRPr>
                    </a:p>
                    <a:p>
                      <a:pPr marL="0" marR="0">
                        <a:lnSpc>
                          <a:spcPts val="1205"/>
                        </a:lnSpc>
                        <a:spcBef>
                          <a:spcPts val="0"/>
                        </a:spcBef>
                        <a:spcAft>
                          <a:spcPts val="0"/>
                        </a:spcAft>
                      </a:pPr>
                      <a:r>
                        <a:rPr lang="en-US" sz="1600" dirty="0" smtClean="0">
                          <a:solidFill>
                            <a:srgbClr val="221E1F"/>
                          </a:solidFill>
                          <a:latin typeface="Times New Roman"/>
                          <a:ea typeface="Times New Roman"/>
                          <a:cs typeface="Times New Roman"/>
                        </a:rPr>
                        <a:t>Total </a:t>
                      </a:r>
                      <a:endParaRPr lang="en-US" sz="1600"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ts val="1205"/>
                        </a:lnSpc>
                        <a:spcBef>
                          <a:spcPts val="0"/>
                        </a:spcBef>
                        <a:spcAft>
                          <a:spcPts val="0"/>
                        </a:spcAft>
                      </a:pPr>
                      <a:endParaRPr lang="en-US" sz="1600" b="1" dirty="0" smtClean="0">
                        <a:solidFill>
                          <a:srgbClr val="221E1F"/>
                        </a:solidFill>
                        <a:latin typeface="Times New Roman"/>
                        <a:ea typeface="Times New Roman"/>
                        <a:cs typeface="Times New Roman"/>
                      </a:endParaRPr>
                    </a:p>
                    <a:p>
                      <a:pPr marL="0" marR="0" algn="ctr">
                        <a:lnSpc>
                          <a:spcPts val="1205"/>
                        </a:lnSpc>
                        <a:spcBef>
                          <a:spcPts val="0"/>
                        </a:spcBef>
                        <a:spcAft>
                          <a:spcPts val="0"/>
                        </a:spcAft>
                      </a:pPr>
                      <a:r>
                        <a:rPr lang="en-US" sz="1600" b="1" dirty="0" smtClean="0">
                          <a:solidFill>
                            <a:srgbClr val="221E1F"/>
                          </a:solidFill>
                          <a:latin typeface="Times New Roman"/>
                          <a:ea typeface="Times New Roman"/>
                          <a:cs typeface="Times New Roman"/>
                        </a:rPr>
                        <a:t>4120 </a:t>
                      </a:r>
                      <a:endParaRPr lang="en-US" sz="1600" b="1" dirty="0">
                        <a:latin typeface="Calibri"/>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ts val="1205"/>
                        </a:lnSpc>
                        <a:spcBef>
                          <a:spcPts val="0"/>
                        </a:spcBef>
                        <a:spcAft>
                          <a:spcPts val="0"/>
                        </a:spcAft>
                      </a:pPr>
                      <a:endParaRPr lang="en-US" sz="1600" dirty="0">
                        <a:solidFill>
                          <a:srgbClr val="221E1F"/>
                        </a:solidFill>
                        <a:latin typeface="Times New Roman"/>
                        <a:ea typeface="Times New Roman"/>
                        <a:cs typeface="Times New Roman"/>
                      </a:endParaRPr>
                    </a:p>
                  </a:txBody>
                  <a:tcPr marL="28072" marR="28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0"/>
            <a:ext cx="3177216" cy="61555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Horticulture Crops: Gaps in Yield</a:t>
            </a: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762000"/>
          <a:ext cx="7848602" cy="5375870"/>
        </p:xfrm>
        <a:graphic>
          <a:graphicData uri="http://schemas.openxmlformats.org/drawingml/2006/table">
            <a:tbl>
              <a:tblPr/>
              <a:tblGrid>
                <a:gridCol w="599562"/>
                <a:gridCol w="2018148"/>
                <a:gridCol w="600316"/>
                <a:gridCol w="1326577"/>
                <a:gridCol w="1466852"/>
                <a:gridCol w="1103344"/>
                <a:gridCol w="733803"/>
              </a:tblGrid>
              <a:tr h="1713079">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Sr</a:t>
                      </a:r>
                      <a:r>
                        <a:rPr lang="en-US" sz="1400" b="1" dirty="0">
                          <a:solidFill>
                            <a:srgbClr val="221E1F"/>
                          </a:solidFill>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No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Crop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Area</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Average </a:t>
                      </a:r>
                      <a:r>
                        <a:rPr lang="en-US" sz="1400" b="1" dirty="0">
                          <a:solidFill>
                            <a:srgbClr val="221E1F"/>
                          </a:solidFill>
                          <a:latin typeface="Times New Roman" pitchFamily="18" charset="0"/>
                          <a:ea typeface="Times New Roman"/>
                          <a:cs typeface="Times New Roman" pitchFamily="18" charset="0"/>
                        </a:rPr>
                        <a:t>yield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(qt/ha)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Optimum </a:t>
                      </a:r>
                      <a:r>
                        <a:rPr lang="en-US" sz="1400" b="1" dirty="0">
                          <a:solidFill>
                            <a:srgbClr val="221E1F"/>
                          </a:solidFill>
                          <a:latin typeface="Times New Roman" pitchFamily="18" charset="0"/>
                          <a:ea typeface="Times New Roman"/>
                          <a:cs typeface="Times New Roman" pitchFamily="18" charset="0"/>
                        </a:rPr>
                        <a:t>yield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(qt/ha)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Yield </a:t>
                      </a:r>
                      <a:r>
                        <a:rPr lang="en-US" sz="1400" b="1" dirty="0">
                          <a:solidFill>
                            <a:srgbClr val="221E1F"/>
                          </a:solidFill>
                          <a:latin typeface="Times New Roman" pitchFamily="18" charset="0"/>
                          <a:ea typeface="Times New Roman"/>
                          <a:cs typeface="Times New Roman" pitchFamily="18" charset="0"/>
                        </a:rPr>
                        <a:t>gap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(qt/ha)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kern="1200" dirty="0" smtClean="0">
                        <a:solidFill>
                          <a:srgbClr val="4C453D"/>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kern="1200" dirty="0" smtClean="0">
                          <a:solidFill>
                            <a:srgbClr val="4C453D"/>
                          </a:solidFill>
                          <a:latin typeface="Times New Roman" pitchFamily="18" charset="0"/>
                          <a:ea typeface="Times New Roman"/>
                          <a:cs typeface="Times New Roman" pitchFamily="18" charset="0"/>
                        </a:rPr>
                        <a:t>Yield </a:t>
                      </a:r>
                      <a:r>
                        <a:rPr lang="en-US" sz="1400" b="1" kern="1200" dirty="0">
                          <a:solidFill>
                            <a:srgbClr val="4C453D"/>
                          </a:solidFill>
                          <a:latin typeface="Times New Roman" pitchFamily="18" charset="0"/>
                          <a:ea typeface="Times New Roman"/>
                          <a:cs typeface="Times New Roman" pitchFamily="18" charset="0"/>
                        </a:rPr>
                        <a:t>gap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0873">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Hybrid </a:t>
                      </a:r>
                      <a:r>
                        <a:rPr lang="en-US" sz="1400" dirty="0">
                          <a:solidFill>
                            <a:srgbClr val="221E1F"/>
                          </a:solidFill>
                          <a:latin typeface="Times New Roman" pitchFamily="18" charset="0"/>
                          <a:ea typeface="Times New Roman"/>
                          <a:cs typeface="Times New Roman" pitchFamily="18" charset="0"/>
                        </a:rPr>
                        <a:t>Napier grass </a:t>
                      </a:r>
                      <a:endParaRPr lang="en-US" sz="1400" dirty="0">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(7 to 8 cuts)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702</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2000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2800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800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28.57</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Maize </a:t>
                      </a:r>
                      <a:r>
                        <a:rPr lang="en-US" sz="1400" dirty="0">
                          <a:solidFill>
                            <a:srgbClr val="221E1F"/>
                          </a:solidFill>
                          <a:latin typeface="Times New Roman" pitchFamily="18" charset="0"/>
                          <a:ea typeface="Times New Roman"/>
                          <a:cs typeface="Times New Roman" pitchFamily="18" charset="0"/>
                        </a:rPr>
                        <a:t>African tall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1986</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1200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600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50</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Forage </a:t>
                      </a:r>
                      <a:r>
                        <a:rPr lang="en-US" sz="1400" dirty="0">
                          <a:solidFill>
                            <a:srgbClr val="221E1F"/>
                          </a:solidFill>
                          <a:latin typeface="Times New Roman" pitchFamily="18" charset="0"/>
                          <a:ea typeface="Times New Roman"/>
                          <a:cs typeface="Times New Roman" pitchFamily="18" charset="0"/>
                        </a:rPr>
                        <a:t>sorghum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2255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-18.75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Cowpea </a:t>
                      </a:r>
                      <a:r>
                        <a:rPr lang="en-US" sz="1400" dirty="0">
                          <a:solidFill>
                            <a:srgbClr val="221E1F"/>
                          </a:solidFill>
                          <a:latin typeface="Times New Roman" pitchFamily="18" charset="0"/>
                          <a:ea typeface="Times New Roman"/>
                          <a:cs typeface="Times New Roman" pitchFamily="18" charset="0"/>
                        </a:rPr>
                        <a:t>(</a:t>
                      </a:r>
                      <a:r>
                        <a:rPr lang="en-US" sz="1400" dirty="0" err="1">
                          <a:solidFill>
                            <a:srgbClr val="221E1F"/>
                          </a:solidFill>
                          <a:latin typeface="Times New Roman" pitchFamily="18" charset="0"/>
                          <a:ea typeface="Times New Roman"/>
                          <a:cs typeface="Times New Roman" pitchFamily="18" charset="0"/>
                        </a:rPr>
                        <a:t>Chola</a:t>
                      </a:r>
                      <a:r>
                        <a:rPr lang="en-US" sz="1400" dirty="0">
                          <a:solidFill>
                            <a:srgbClr val="221E1F"/>
                          </a:solidFill>
                          <a:latin typeface="Times New Roman" pitchFamily="18" charset="0"/>
                          <a:ea typeface="Times New Roman"/>
                          <a:cs typeface="Times New Roman" pitchFamily="18" charset="0"/>
                        </a:rPr>
                        <a:t> )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80</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743">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Lucerne </a:t>
                      </a:r>
                      <a:r>
                        <a:rPr lang="en-US" sz="1400" dirty="0">
                          <a:solidFill>
                            <a:srgbClr val="221E1F"/>
                          </a:solidFill>
                          <a:latin typeface="Times New Roman" pitchFamily="18" charset="0"/>
                          <a:ea typeface="Times New Roman"/>
                          <a:cs typeface="Times New Roman" pitchFamily="18" charset="0"/>
                        </a:rPr>
                        <a:t>(8 to 10 cuts)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737</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25</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Oats </a:t>
                      </a:r>
                      <a:r>
                        <a:rPr lang="en-US" sz="1400" dirty="0">
                          <a:solidFill>
                            <a:srgbClr val="221E1F"/>
                          </a:solidFill>
                          <a:latin typeface="Times New Roman" pitchFamily="18" charset="0"/>
                          <a:ea typeface="Times New Roman"/>
                          <a:cs typeface="Times New Roman" pitchFamily="18" charset="0"/>
                        </a:rPr>
                        <a:t>(2 cuts)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550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100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18.18</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035">
                <a:tc gridSpan="3">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Total </a:t>
                      </a:r>
                      <a:endParaRPr lang="en-US" sz="1400"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5810</a:t>
                      </a:r>
                      <a:endParaRPr lang="en-US" sz="1400" b="1" dirty="0">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nSpc>
                          <a:spcPts val="1205"/>
                        </a:lnSpc>
                        <a:spcBef>
                          <a:spcPts val="0"/>
                        </a:spcBef>
                        <a:spcAft>
                          <a:spcPts val="0"/>
                        </a:spcAft>
                      </a:pPr>
                      <a:endParaRPr lang="en-US" sz="1400" dirty="0">
                        <a:solidFill>
                          <a:srgbClr val="221E1F"/>
                        </a:solidFill>
                        <a:latin typeface="Times New Roman" pitchFamily="18" charset="0"/>
                        <a:ea typeface="Times New Roman"/>
                        <a:cs typeface="Times New Roman" pitchFamily="18" charset="0"/>
                      </a:endParaRPr>
                    </a:p>
                  </a:txBody>
                  <a:tcPr marL="63262" marR="632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7889" name="Rectangle 1"/>
          <p:cNvSpPr>
            <a:spLocks noChangeArrowheads="1"/>
          </p:cNvSpPr>
          <p:nvPr/>
        </p:nvSpPr>
        <p:spPr bwMode="auto">
          <a:xfrm>
            <a:off x="0" y="152400"/>
            <a:ext cx="299742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Forage Crops: Gaps in Yield</a:t>
            </a:r>
            <a:endParaRPr kumimoji="0" lang="en-US"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9" y="457198"/>
          <a:ext cx="8153401" cy="5899718"/>
        </p:xfrm>
        <a:graphic>
          <a:graphicData uri="http://schemas.openxmlformats.org/drawingml/2006/table">
            <a:tbl>
              <a:tblPr/>
              <a:tblGrid>
                <a:gridCol w="733296"/>
                <a:gridCol w="1302176"/>
                <a:gridCol w="1340815"/>
                <a:gridCol w="1388495"/>
                <a:gridCol w="1363012"/>
                <a:gridCol w="1122962"/>
                <a:gridCol w="902645"/>
              </a:tblGrid>
              <a:tr h="691954">
                <a:tc>
                  <a:txBody>
                    <a:bodyPr/>
                    <a:lstStyle/>
                    <a:p>
                      <a:pPr marL="0" marR="0" algn="ctr">
                        <a:lnSpc>
                          <a:spcPts val="1205"/>
                        </a:lnSpc>
                        <a:spcBef>
                          <a:spcPts val="0"/>
                        </a:spcBef>
                        <a:spcAft>
                          <a:spcPts val="0"/>
                        </a:spcAft>
                      </a:pPr>
                      <a:r>
                        <a:rPr lang="en-US" sz="1400" b="1" dirty="0" err="1">
                          <a:solidFill>
                            <a:srgbClr val="221E1F"/>
                          </a:solidFill>
                          <a:latin typeface="Times New Roman" pitchFamily="18" charset="0"/>
                          <a:ea typeface="Times New Roman"/>
                          <a:cs typeface="Times New Roman" pitchFamily="18" charset="0"/>
                        </a:rPr>
                        <a:t>Sr</a:t>
                      </a:r>
                      <a:r>
                        <a:rPr lang="en-US" sz="1400" b="1" dirty="0">
                          <a:solidFill>
                            <a:srgbClr val="221E1F"/>
                          </a:solidFill>
                          <a:latin typeface="Times New Roman" pitchFamily="18" charset="0"/>
                          <a:ea typeface="Times New Roman"/>
                          <a:cs typeface="Times New Roman" pitchFamily="18" charset="0"/>
                        </a:rPr>
                        <a:t> No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b="1"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smtClean="0">
                          <a:solidFill>
                            <a:srgbClr val="221E1F"/>
                          </a:solidFill>
                          <a:latin typeface="Times New Roman" pitchFamily="18" charset="0"/>
                          <a:ea typeface="Times New Roman"/>
                          <a:cs typeface="Times New Roman" pitchFamily="18" charset="0"/>
                        </a:rPr>
                        <a:t>Livestock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a:solidFill>
                            <a:srgbClr val="221E1F"/>
                          </a:solidFill>
                          <a:latin typeface="Times New Roman" pitchFamily="18" charset="0"/>
                          <a:ea typeface="Times New Roman"/>
                          <a:cs typeface="Times New Roman" pitchFamily="18" charset="0"/>
                        </a:rPr>
                        <a:t>Population</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a:solidFill>
                            <a:srgbClr val="221E1F"/>
                          </a:solidFill>
                          <a:latin typeface="Times New Roman" pitchFamily="18" charset="0"/>
                          <a:ea typeface="Times New Roman"/>
                          <a:cs typeface="Times New Roman" pitchFamily="18" charset="0"/>
                        </a:rPr>
                        <a:t>Average produc­tion</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a:solidFill>
                            <a:srgbClr val="221E1F"/>
                          </a:solidFill>
                          <a:latin typeface="Times New Roman" pitchFamily="18" charset="0"/>
                          <a:ea typeface="Times New Roman"/>
                          <a:cs typeface="Times New Roman" pitchFamily="18" charset="0"/>
                        </a:rPr>
                        <a:t>Optimum produc­tion</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Yield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b="1" dirty="0">
                          <a:solidFill>
                            <a:srgbClr val="221E1F"/>
                          </a:solidFill>
                          <a:latin typeface="Times New Roman" pitchFamily="18" charset="0"/>
                          <a:ea typeface="Times New Roman"/>
                          <a:cs typeface="Times New Roman" pitchFamily="18" charset="0"/>
                        </a:rPr>
                        <a:t>Gap</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r>
                        <a:rPr lang="en-US" sz="1400" b="1" kern="1200">
                          <a:solidFill>
                            <a:srgbClr val="4C453D"/>
                          </a:solidFill>
                          <a:latin typeface="Times New Roman" pitchFamily="18" charset="0"/>
                          <a:ea typeface="Times New Roman"/>
                          <a:cs typeface="Times New Roman" pitchFamily="18" charset="0"/>
                        </a:rPr>
                        <a:t>Yield gap %</a:t>
                      </a:r>
                      <a:endParaRPr lang="en-US" sz="140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78">
                <a:tc>
                  <a:txBody>
                    <a:bodyPr/>
                    <a:lstStyle/>
                    <a:p>
                      <a:pPr marL="0" marR="0" algn="just">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1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Buffaloes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67285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4.24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 /day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5.6 lit./day</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-57.6</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52">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Cross </a:t>
                      </a:r>
                      <a:r>
                        <a:rPr lang="en-US" sz="1400" dirty="0">
                          <a:solidFill>
                            <a:srgbClr val="221E1F"/>
                          </a:solidFill>
                          <a:latin typeface="Times New Roman" pitchFamily="18" charset="0"/>
                          <a:ea typeface="Times New Roman"/>
                          <a:cs typeface="Times New Roman" pitchFamily="18" charset="0"/>
                        </a:rPr>
                        <a:t>bred cows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8.15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15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11.85 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45.6</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952">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Indigenous </a:t>
                      </a:r>
                      <a:r>
                        <a:rPr lang="en-US" sz="1400" dirty="0">
                          <a:solidFill>
                            <a:srgbClr val="221E1F"/>
                          </a:solidFill>
                          <a:latin typeface="Times New Roman" pitchFamily="18" charset="0"/>
                          <a:ea typeface="Times New Roman"/>
                          <a:cs typeface="Times New Roman" pitchFamily="18" charset="0"/>
                        </a:rPr>
                        <a:t>cow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13852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4.23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3.77 lit./day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47.12</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95">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err="1" smtClean="0">
                          <a:solidFill>
                            <a:srgbClr val="221E1F"/>
                          </a:solidFill>
                          <a:latin typeface="Times New Roman" pitchFamily="18" charset="0"/>
                          <a:ea typeface="Times New Roman"/>
                          <a:cs typeface="Times New Roman" pitchFamily="18" charset="0"/>
                        </a:rPr>
                        <a:t>Desi</a:t>
                      </a:r>
                      <a:r>
                        <a:rPr lang="en-US" sz="1400" dirty="0" smtClean="0">
                          <a:solidFill>
                            <a:srgbClr val="221E1F"/>
                          </a:solidFill>
                          <a:latin typeface="Times New Roman" pitchFamily="18" charset="0"/>
                          <a:ea typeface="Times New Roman"/>
                          <a:cs typeface="Times New Roman" pitchFamily="18" charset="0"/>
                        </a:rPr>
                        <a:t> </a:t>
                      </a:r>
                      <a:r>
                        <a:rPr lang="en-US" sz="1400" dirty="0">
                          <a:solidFill>
                            <a:srgbClr val="221E1F"/>
                          </a:solidFill>
                          <a:latin typeface="Times New Roman" pitchFamily="18" charset="0"/>
                          <a:ea typeface="Times New Roman"/>
                          <a:cs typeface="Times New Roman" pitchFamily="18" charset="0"/>
                        </a:rPr>
                        <a:t>layers / annum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10158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130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180 </a:t>
                      </a: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50 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27.7</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1954">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5</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Improved </a:t>
                      </a:r>
                      <a:r>
                        <a:rPr lang="en-US" sz="1400" dirty="0">
                          <a:solidFill>
                            <a:srgbClr val="221E1F"/>
                          </a:solidFill>
                          <a:latin typeface="Times New Roman" pitchFamily="18" charset="0"/>
                          <a:ea typeface="Times New Roman"/>
                          <a:cs typeface="Times New Roman" pitchFamily="18" charset="0"/>
                        </a:rPr>
                        <a:t>lay­er/ annum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427100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250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300 </a:t>
                      </a:r>
                      <a:r>
                        <a:rPr lang="en-US" sz="1400" dirty="0">
                          <a:solidFill>
                            <a:srgbClr val="221E1F"/>
                          </a:solidFill>
                          <a:latin typeface="Times New Roman" pitchFamily="18" charset="0"/>
                          <a:ea typeface="Times New Roman"/>
                          <a:cs typeface="Times New Roman" pitchFamily="18" charset="0"/>
                        </a:rPr>
                        <a:t>no./year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50 no./year</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16.6</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778">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a:t>
                      </a: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Broiler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130000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kg/birds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3.5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kg/birds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1.5 kg/birds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42.8</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895">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7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Emu </a:t>
                      </a:r>
                      <a:r>
                        <a:rPr lang="en-US" sz="1400" dirty="0">
                          <a:solidFill>
                            <a:srgbClr val="221E1F"/>
                          </a:solidFill>
                          <a:latin typeface="Times New Roman" pitchFamily="18" charset="0"/>
                          <a:ea typeface="Times New Roman"/>
                          <a:cs typeface="Times New Roman" pitchFamily="18" charset="0"/>
                        </a:rPr>
                        <a:t>farming</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1500</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8.00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eggs/ bird</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12.00 </a:t>
                      </a:r>
                      <a:r>
                        <a:rPr lang="en-US" sz="1400" dirty="0">
                          <a:solidFill>
                            <a:srgbClr val="221E1F"/>
                          </a:solidFill>
                          <a:latin typeface="Times New Roman" pitchFamily="18" charset="0"/>
                          <a:ea typeface="Times New Roman"/>
                          <a:cs typeface="Times New Roman" pitchFamily="18" charset="0"/>
                        </a:rPr>
                        <a:t>eggs/ bird</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4.00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eggs</a:t>
                      </a:r>
                      <a:r>
                        <a:rPr lang="en-US" sz="1400" dirty="0">
                          <a:solidFill>
                            <a:srgbClr val="221E1F"/>
                          </a:solidFill>
                          <a:latin typeface="Times New Roman" pitchFamily="18" charset="0"/>
                          <a:ea typeface="Times New Roman"/>
                          <a:cs typeface="Times New Roman" pitchFamily="18" charset="0"/>
                        </a:rPr>
                        <a:t>/ bird</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a:t>
                      </a:r>
                      <a:r>
                        <a:rPr lang="en-US" sz="1400" dirty="0">
                          <a:solidFill>
                            <a:srgbClr val="221E1F"/>
                          </a:solidFill>
                          <a:latin typeface="Times New Roman" pitchFamily="18" charset="0"/>
                          <a:ea typeface="Times New Roman"/>
                          <a:cs typeface="Times New Roman" pitchFamily="18" charset="0"/>
                        </a:rPr>
                        <a:t>33.3</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4476">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8</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Fisheries </a:t>
                      </a:r>
                      <a:r>
                        <a:rPr lang="en-US" sz="1400" dirty="0">
                          <a:solidFill>
                            <a:srgbClr val="221E1F"/>
                          </a:solidFill>
                          <a:latin typeface="Times New Roman" pitchFamily="18" charset="0"/>
                          <a:ea typeface="Times New Roman"/>
                          <a:cs typeface="Times New Roman" pitchFamily="18" charset="0"/>
                        </a:rPr>
                        <a:t>(86 ponds)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a:t>
                      </a:r>
                      <a:endParaRPr lang="en-US" sz="1400" dirty="0">
                        <a:latin typeface="Times New Roman" pitchFamily="18" charset="0"/>
                        <a:ea typeface="Times New Roman"/>
                        <a:cs typeface="Times New Roman" pitchFamily="18" charset="0"/>
                      </a:endParaRPr>
                    </a:p>
                    <a:p>
                      <a:pPr marL="0" marR="0" algn="just">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Chestnut/ </a:t>
                      </a:r>
                      <a:r>
                        <a:rPr lang="en-US" sz="1400" dirty="0" err="1">
                          <a:solidFill>
                            <a:srgbClr val="221E1F"/>
                          </a:solidFill>
                          <a:latin typeface="Times New Roman" pitchFamily="18" charset="0"/>
                          <a:ea typeface="Times New Roman"/>
                          <a:cs typeface="Times New Roman" pitchFamily="18" charset="0"/>
                        </a:rPr>
                        <a:t>Sin­goda</a:t>
                      </a:r>
                      <a:r>
                        <a:rPr lang="en-US" sz="1400" dirty="0">
                          <a:solidFill>
                            <a:srgbClr val="221E1F"/>
                          </a:solidFill>
                          <a:latin typeface="Times New Roman" pitchFamily="18" charset="0"/>
                          <a:ea typeface="Times New Roman"/>
                          <a:cs typeface="Times New Roman" pitchFamily="18" charset="0"/>
                        </a:rPr>
                        <a:t>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267 </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(ha)</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267</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(ha)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60000.00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(Net income in Rs)</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Rs70,000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90000.00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(Net income in Rs)</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Rs 1,20,000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smtClean="0">
                        <a:solidFill>
                          <a:srgbClr val="221E1F"/>
                        </a:solidFill>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smtClean="0">
                          <a:solidFill>
                            <a:srgbClr val="221E1F"/>
                          </a:solidFill>
                          <a:latin typeface="Times New Roman" pitchFamily="18" charset="0"/>
                          <a:ea typeface="Times New Roman"/>
                          <a:cs typeface="Times New Roman" pitchFamily="18" charset="0"/>
                        </a:rPr>
                        <a:t>- </a:t>
                      </a:r>
                      <a:r>
                        <a:rPr lang="en-US" sz="1400" dirty="0">
                          <a:solidFill>
                            <a:srgbClr val="221E1F"/>
                          </a:solidFill>
                          <a:latin typeface="Times New Roman" pitchFamily="18" charset="0"/>
                          <a:ea typeface="Times New Roman"/>
                          <a:cs typeface="Times New Roman" pitchFamily="18" charset="0"/>
                        </a:rPr>
                        <a:t>Rs 30,000</a:t>
                      </a:r>
                      <a:endParaRPr lang="en-US" sz="1400" dirty="0">
                        <a:latin typeface="Times New Roman" pitchFamily="18" charset="0"/>
                        <a:ea typeface="Times New Roman"/>
                        <a:cs typeface="Times New Roman" pitchFamily="18" charset="0"/>
                      </a:endParaRPr>
                    </a:p>
                    <a:p>
                      <a:pPr marL="0" marR="0" algn="ctr">
                        <a:lnSpc>
                          <a:spcPts val="1205"/>
                        </a:lnSpc>
                        <a:spcBef>
                          <a:spcPts val="0"/>
                        </a:spcBef>
                        <a:spcAft>
                          <a:spcPts val="0"/>
                        </a:spcAft>
                      </a:pPr>
                      <a:r>
                        <a:rPr lang="en-US" sz="1400" dirty="0">
                          <a:solidFill>
                            <a:srgbClr val="221E1F"/>
                          </a:solidFill>
                          <a:latin typeface="Times New Roman" pitchFamily="18" charset="0"/>
                          <a:ea typeface="Times New Roman"/>
                          <a:cs typeface="Times New Roman" pitchFamily="18" charset="0"/>
                        </a:rPr>
                        <a:t>- Rs 50,000 </a:t>
                      </a:r>
                      <a:endParaRPr lang="en-US" sz="1400" dirty="0">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ts val="1205"/>
                        </a:lnSpc>
                        <a:spcBef>
                          <a:spcPts val="0"/>
                        </a:spcBef>
                        <a:spcAft>
                          <a:spcPts val="0"/>
                        </a:spcAft>
                      </a:pPr>
                      <a:endParaRPr lang="en-US" sz="1400" dirty="0">
                        <a:solidFill>
                          <a:srgbClr val="221E1F"/>
                        </a:solidFill>
                        <a:latin typeface="Times New Roman" pitchFamily="18" charset="0"/>
                        <a:ea typeface="Times New Roman"/>
                        <a:cs typeface="Times New Roman" pitchFamily="18" charset="0"/>
                      </a:endParaRPr>
                    </a:p>
                  </a:txBody>
                  <a:tcPr marL="61967" marR="61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0" y="0"/>
            <a:ext cx="317394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D22229"/>
                </a:solidFill>
                <a:effectLst/>
                <a:latin typeface="Times New Roman" pitchFamily="18" charset="0"/>
                <a:ea typeface="Times New Roman" pitchFamily="18" charset="0"/>
                <a:cs typeface="Times New Roman" pitchFamily="18" charset="0"/>
              </a:rPr>
              <a:t>Yield Gap in Productivity of Livestock </a:t>
            </a:r>
            <a:endParaRPr kumimoji="0" lang="en-US"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09601" y="914396"/>
          <a:ext cx="8305798" cy="5486399"/>
        </p:xfrm>
        <a:graphic>
          <a:graphicData uri="http://schemas.openxmlformats.org/drawingml/2006/table">
            <a:tbl>
              <a:tblPr/>
              <a:tblGrid>
                <a:gridCol w="517643"/>
                <a:gridCol w="1825597"/>
                <a:gridCol w="991661"/>
                <a:gridCol w="1115830"/>
                <a:gridCol w="1359971"/>
                <a:gridCol w="1286980"/>
                <a:gridCol w="1208116"/>
              </a:tblGrid>
              <a:tr h="1095501">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Sr. No</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Crop</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Area</a:t>
                      </a:r>
                      <a:endParaRPr lang="en-US" sz="1400">
                        <a:latin typeface="Calibri"/>
                        <a:ea typeface="Times New Roman"/>
                        <a:cs typeface="Times New Roman"/>
                      </a:endParaRPr>
                    </a:p>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(ha)</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Average yield (qt/ha)</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Optimum yield (qt/ha)</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a:solidFill>
                            <a:srgbClr val="4C453D"/>
                          </a:solidFill>
                          <a:latin typeface="Times New Roman"/>
                          <a:ea typeface="Times New Roman"/>
                          <a:cs typeface="Times New Roman"/>
                        </a:rPr>
                        <a:t>Yield gap (qt/ha)</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ase">
                        <a:lnSpc>
                          <a:spcPct val="115000"/>
                        </a:lnSpc>
                        <a:spcBef>
                          <a:spcPts val="0"/>
                        </a:spcBef>
                        <a:spcAft>
                          <a:spcPts val="0"/>
                        </a:spcAft>
                      </a:pPr>
                      <a:r>
                        <a:rPr lang="en-US" sz="1400" b="1" kern="1200" dirty="0">
                          <a:solidFill>
                            <a:srgbClr val="4C453D"/>
                          </a:solidFill>
                          <a:latin typeface="Times New Roman"/>
                          <a:ea typeface="Times New Roman"/>
                          <a:cs typeface="Times New Roman"/>
                        </a:rPr>
                        <a:t>Yield gap %</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1</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Groundnut (K) </a:t>
                      </a:r>
                      <a:endParaRPr lang="en-US" sz="1400" dirty="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8624</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22</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-7</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-31.8</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402001">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2</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Hy. Cotton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5279</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25</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50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-25</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-50.0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3</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Moogbean (K)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3994</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5</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-33.3</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4</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Sesamum (K)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3320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3</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6</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-3</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-50.0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5</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Wheat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2651</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30</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40</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-10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-25.0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6</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Hy. Castor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1651</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dirty="0">
                          <a:solidFill>
                            <a:srgbClr val="000000"/>
                          </a:solidFill>
                          <a:latin typeface="Times New Roman"/>
                          <a:ea typeface="Times New Roman"/>
                          <a:cs typeface="Times New Roman"/>
                        </a:rPr>
                        <a:t>50</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-40.0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
                        <a:lnSpc>
                          <a:spcPct val="115000"/>
                        </a:lnSpc>
                        <a:spcBef>
                          <a:spcPts val="0"/>
                        </a:spcBef>
                        <a:spcAft>
                          <a:spcPts val="0"/>
                        </a:spcAft>
                      </a:pPr>
                      <a:r>
                        <a:rPr lang="en-US" sz="1400" kern="1200">
                          <a:solidFill>
                            <a:srgbClr val="000000"/>
                          </a:solidFill>
                          <a:latin typeface="Times New Roman"/>
                          <a:ea typeface="Times New Roman"/>
                          <a:cs typeface="Times New Roman"/>
                        </a:rPr>
                        <a:t>7</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b">
                        <a:lnSpc>
                          <a:spcPct val="115000"/>
                        </a:lnSpc>
                        <a:spcBef>
                          <a:spcPts val="0"/>
                        </a:spcBef>
                        <a:spcAft>
                          <a:spcPts val="0"/>
                        </a:spcAft>
                      </a:pPr>
                      <a:r>
                        <a:rPr lang="en-US" sz="1400" kern="1200">
                          <a:solidFill>
                            <a:srgbClr val="000000"/>
                          </a:solidFill>
                          <a:latin typeface="Times New Roman"/>
                          <a:ea typeface="Times New Roman"/>
                          <a:cs typeface="Times New Roman"/>
                        </a:rPr>
                        <a:t>Hy. Bajra (K)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889</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25</a:t>
                      </a:r>
                      <a:endParaRPr lang="en-US" sz="1400"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-5</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-20.0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8</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Cluster bean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578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-8</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-50.0</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9</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Hy. Bajra (S)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228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35</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-10</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-28.6</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10</a:t>
                      </a:r>
                      <a:r>
                        <a:rPr lang="en-US" sz="1400" kern="1200">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Groundnut (S)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150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22</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a:solidFill>
                            <a:srgbClr val="000000"/>
                          </a:solidFill>
                          <a:latin typeface="Times New Roman"/>
                          <a:ea typeface="Times New Roman"/>
                          <a:cs typeface="Times New Roman"/>
                        </a:rPr>
                        <a:t>-4</a:t>
                      </a:r>
                      <a:endParaRPr lang="en-US" sz="140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-18.2</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a:txBody>
                    <a:bodyPr/>
                    <a:lstStyle/>
                    <a:p>
                      <a:pPr marL="0" marR="0" algn="just" fontAlgn="base">
                        <a:lnSpc>
                          <a:spcPct val="115000"/>
                        </a:lnSpc>
                        <a:spcBef>
                          <a:spcPts val="0"/>
                        </a:spcBef>
                        <a:spcAft>
                          <a:spcPts val="0"/>
                        </a:spcAft>
                      </a:pPr>
                      <a:r>
                        <a:rPr lang="en-US" sz="1400" kern="1200">
                          <a:solidFill>
                            <a:srgbClr val="5B5249"/>
                          </a:solidFill>
                          <a:latin typeface="Times New Roman"/>
                          <a:ea typeface="Times New Roman"/>
                          <a:cs typeface="Times New Roman"/>
                        </a:rPr>
                        <a:t>11</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just" fontAlgn="t">
                        <a:lnSpc>
                          <a:spcPct val="115000"/>
                        </a:lnSpc>
                        <a:spcBef>
                          <a:spcPts val="0"/>
                        </a:spcBef>
                        <a:spcAft>
                          <a:spcPts val="0"/>
                        </a:spcAft>
                      </a:pPr>
                      <a:r>
                        <a:rPr lang="en-US" sz="1400" kern="1200">
                          <a:solidFill>
                            <a:srgbClr val="000000"/>
                          </a:solidFill>
                          <a:latin typeface="Times New Roman"/>
                          <a:ea typeface="Times New Roman"/>
                          <a:cs typeface="Times New Roman"/>
                        </a:rPr>
                        <a:t>Isabgol </a:t>
                      </a:r>
                      <a:endParaRPr lang="en-US" sz="1400">
                        <a:latin typeface="Calibri"/>
                        <a:ea typeface="Times New Roman"/>
                        <a:cs typeface="Times New Roman"/>
                      </a:endParaRPr>
                    </a:p>
                  </a:txBody>
                  <a:tcPr marL="7056" marR="705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60</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8</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12</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t">
                        <a:lnSpc>
                          <a:spcPct val="115000"/>
                        </a:lnSpc>
                        <a:spcBef>
                          <a:spcPts val="0"/>
                        </a:spcBef>
                        <a:spcAft>
                          <a:spcPts val="0"/>
                        </a:spcAft>
                      </a:pPr>
                      <a:r>
                        <a:rPr lang="en-US" sz="1400" kern="1200">
                          <a:solidFill>
                            <a:srgbClr val="000000"/>
                          </a:solidFill>
                          <a:latin typeface="Times New Roman"/>
                          <a:ea typeface="Times New Roman"/>
                          <a:cs typeface="Times New Roman"/>
                        </a:rPr>
                        <a:t>-4</a:t>
                      </a:r>
                      <a:endParaRPr lang="en-US" sz="140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a:txBody>
                    <a:bodyPr/>
                    <a:lstStyle/>
                    <a:p>
                      <a:pPr marL="0" marR="0" algn="ctr" fontAlgn="b">
                        <a:lnSpc>
                          <a:spcPct val="115000"/>
                        </a:lnSpc>
                        <a:spcBef>
                          <a:spcPts val="0"/>
                        </a:spcBef>
                        <a:spcAft>
                          <a:spcPts val="0"/>
                        </a:spcAft>
                      </a:pPr>
                      <a:r>
                        <a:rPr lang="en-US" sz="1400" kern="1200" dirty="0">
                          <a:solidFill>
                            <a:srgbClr val="000000"/>
                          </a:solidFill>
                          <a:latin typeface="Times New Roman"/>
                          <a:ea typeface="Times New Roman"/>
                          <a:cs typeface="Times New Roman"/>
                        </a:rPr>
                        <a:t>-33.3</a:t>
                      </a:r>
                      <a:endParaRPr lang="en-US" sz="1400" dirty="0">
                        <a:latin typeface="Calibri"/>
                        <a:ea typeface="Times New Roman"/>
                        <a:cs typeface="Times New Roman"/>
                      </a:endParaRPr>
                    </a:p>
                  </a:txBody>
                  <a:tcPr marL="50806" marR="50806" marT="7056" marB="0" anchor="b">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r h="362627">
                <a:tc gridSpan="2">
                  <a:txBody>
                    <a:bodyPr/>
                    <a:lstStyle/>
                    <a:p>
                      <a:pPr marL="0" marR="0" algn="r" fontAlgn="base">
                        <a:lnSpc>
                          <a:spcPct val="115000"/>
                        </a:lnSpc>
                        <a:spcBef>
                          <a:spcPts val="0"/>
                        </a:spcBef>
                        <a:spcAft>
                          <a:spcPts val="0"/>
                        </a:spcAft>
                      </a:pPr>
                      <a:r>
                        <a:rPr lang="en-US" sz="1600" b="1" kern="1200">
                          <a:solidFill>
                            <a:srgbClr val="5B5249"/>
                          </a:solidFill>
                          <a:latin typeface="Times New Roman"/>
                          <a:ea typeface="Times New Roman"/>
                          <a:cs typeface="Times New Roman"/>
                        </a:rPr>
                        <a:t>Total</a:t>
                      </a:r>
                      <a:r>
                        <a:rPr lang="en-US" sz="1600" b="1" kern="1200">
                          <a:solidFill>
                            <a:srgbClr val="000000"/>
                          </a:solidFill>
                          <a:latin typeface="Times New Roman"/>
                          <a:ea typeface="Times New Roman"/>
                          <a:cs typeface="Times New Roman"/>
                        </a:rPr>
                        <a:t> </a:t>
                      </a:r>
                      <a:endParaRPr lang="en-US" sz="1600" b="1">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hMerge="1">
                  <a:txBody>
                    <a:bodyPr/>
                    <a:lstStyle/>
                    <a:p>
                      <a:endParaRPr lang="en-US"/>
                    </a:p>
                  </a:txBody>
                  <a:tcPr/>
                </a:tc>
                <a:tc gridSpan="4">
                  <a:txBody>
                    <a:bodyPr/>
                    <a:lstStyle/>
                    <a:p>
                      <a:pPr marL="0" marR="0" algn="just" fontAlgn="base">
                        <a:lnSpc>
                          <a:spcPct val="115000"/>
                        </a:lnSpc>
                        <a:spcBef>
                          <a:spcPts val="0"/>
                        </a:spcBef>
                        <a:spcAft>
                          <a:spcPts val="0"/>
                        </a:spcAft>
                      </a:pPr>
                      <a:r>
                        <a:rPr lang="en-US" sz="1600" b="1" kern="1200" dirty="0">
                          <a:solidFill>
                            <a:srgbClr val="000000"/>
                          </a:solidFill>
                          <a:latin typeface="Times New Roman"/>
                          <a:ea typeface="Times New Roman"/>
                          <a:cs typeface="Times New Roman"/>
                        </a:rPr>
                        <a:t>27424</a:t>
                      </a:r>
                      <a:endParaRPr lang="en-US" sz="1600" b="1" dirty="0">
                        <a:latin typeface="Calibri"/>
                        <a:ea typeface="Times New Roman"/>
                        <a:cs typeface="Times New Roman"/>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400" dirty="0">
                        <a:latin typeface="Calibri"/>
                      </a:endParaRPr>
                    </a:p>
                  </a:txBody>
                  <a:tcPr marL="50806" marR="50806" marT="7056" marB="0">
                    <a:lnL w="12700" cap="flat" cmpd="sng" algn="ctr">
                      <a:solidFill>
                        <a:srgbClr val="5B5249"/>
                      </a:solidFill>
                      <a:prstDash val="solid"/>
                      <a:round/>
                      <a:headEnd type="none" w="med" len="med"/>
                      <a:tailEnd type="none" w="med" len="med"/>
                    </a:lnL>
                    <a:lnR w="12700" cap="flat" cmpd="sng" algn="ctr">
                      <a:solidFill>
                        <a:srgbClr val="5B5249"/>
                      </a:solidFill>
                      <a:prstDash val="solid"/>
                      <a:round/>
                      <a:headEnd type="none" w="med" len="med"/>
                      <a:tailEnd type="none" w="med" len="med"/>
                    </a:lnR>
                    <a:lnT w="12700" cap="flat" cmpd="sng" algn="ctr">
                      <a:solidFill>
                        <a:srgbClr val="5B5249"/>
                      </a:solidFill>
                      <a:prstDash val="solid"/>
                      <a:round/>
                      <a:headEnd type="none" w="med" len="med"/>
                      <a:tailEnd type="none" w="med" len="med"/>
                    </a:lnT>
                    <a:lnB w="12700" cap="flat" cmpd="sng" algn="ctr">
                      <a:solidFill>
                        <a:srgbClr val="5B5249"/>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88392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Rukmavati</a:t>
            </a:r>
            <a:r>
              <a:rPr kumimoji="0" lang="en-US"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River Basin Current Agricultural Crops – area</a:t>
            </a:r>
          </a:p>
          <a:p>
            <a:pPr lvl="0" fontAlgn="base">
              <a:spcBef>
                <a:spcPct val="0"/>
              </a:spcBef>
              <a:spcAft>
                <a:spcPct val="0"/>
              </a:spcAft>
            </a:pPr>
            <a:r>
              <a:rPr lang="en-US" sz="2000" b="1" dirty="0" err="1" smtClean="0">
                <a:solidFill>
                  <a:srgbClr val="000000"/>
                </a:solidFill>
                <a:latin typeface="Times New Roman" pitchFamily="18" charset="0"/>
                <a:cs typeface="Times New Roman" pitchFamily="18" charset="0"/>
              </a:rPr>
              <a:t>Mandvi</a:t>
            </a:r>
            <a:r>
              <a:rPr lang="en-US" sz="2000" b="1" dirty="0" smtClean="0">
                <a:solidFill>
                  <a:srgbClr val="000000"/>
                </a:solidFill>
                <a:latin typeface="Times New Roman" pitchFamily="18" charset="0"/>
                <a:cs typeface="Times New Roman" pitchFamily="18" charset="0"/>
              </a:rPr>
              <a:t>- </a:t>
            </a:r>
            <a:r>
              <a:rPr lang="en-US" sz="2000" b="1" dirty="0" err="1" smtClean="0">
                <a:solidFill>
                  <a:srgbClr val="000000"/>
                </a:solidFill>
                <a:latin typeface="Times New Roman" pitchFamily="18" charset="0"/>
                <a:cs typeface="Times New Roman" pitchFamily="18" charset="0"/>
              </a:rPr>
              <a:t>Block,Kutch</a:t>
            </a:r>
            <a:r>
              <a:rPr lang="en-US" sz="2000" b="1" dirty="0" smtClean="0">
                <a:solidFill>
                  <a:srgbClr val="000000"/>
                </a:solidFill>
                <a:latin typeface="Times New Roman" pitchFamily="18" charset="0"/>
                <a:cs typeface="Times New Roman" pitchFamily="18" charset="0"/>
              </a:rPr>
              <a:t>-District -</a:t>
            </a:r>
            <a:r>
              <a:rPr lang="en-US" sz="2000" b="1" dirty="0" smtClean="0">
                <a:solidFill>
                  <a:srgbClr val="000000"/>
                </a:solidFill>
                <a:latin typeface="Times New Roman" pitchFamily="18" charset="0"/>
                <a:ea typeface="Times New Roman" pitchFamily="18" charset="0"/>
                <a:cs typeface="Times New Roman" pitchFamily="18" charset="0"/>
              </a:rPr>
              <a:t>Crop wise average yield and Optimum yield</a:t>
            </a:r>
            <a:endParaRPr kumimoji="0" lang="en-US" sz="2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1600200"/>
            <a:ext cx="6324600" cy="3200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THE CURRENT SITUATION PART - II</a:t>
            </a:r>
            <a:endParaRPr lang="en-US" sz="32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Date Placeholder 9"/>
          <p:cNvSpPr>
            <a:spLocks noGrp="1"/>
          </p:cNvSpPr>
          <p:nvPr>
            <p:ph type="dt" sz="half" idx="10"/>
          </p:nvPr>
        </p:nvSpPr>
        <p:spPr>
          <a:noFill/>
        </p:spPr>
        <p:txBody>
          <a:bodyPr/>
          <a:lstStyle/>
          <a:p>
            <a:fld id="{D652A1BD-3774-49B2-9B62-F54CAA8D3853}" type="datetime1">
              <a:rPr lang="en-US" smtClean="0"/>
              <a:pPr/>
              <a:t>01/07/2015</a:t>
            </a:fld>
            <a:endParaRPr lang="en-US" smtClean="0"/>
          </a:p>
        </p:txBody>
      </p:sp>
      <p:sp>
        <p:nvSpPr>
          <p:cNvPr id="15362" name="Rectangle 6"/>
          <p:cNvSpPr>
            <a:spLocks noGrp="1" noChangeArrowheads="1"/>
          </p:cNvSpPr>
          <p:nvPr>
            <p:ph type="sldNum" sz="quarter" idx="12"/>
          </p:nvPr>
        </p:nvSpPr>
        <p:spPr>
          <a:noFill/>
        </p:spPr>
        <p:txBody>
          <a:bodyPr/>
          <a:lstStyle/>
          <a:p>
            <a:fld id="{1B4C085C-C8C2-49FD-AF9E-162BA791334C}" type="slidenum">
              <a:rPr lang="en-US" smtClean="0"/>
              <a:pPr/>
              <a:t>16</a:t>
            </a:fld>
            <a:endParaRPr lang="en-US" smtClean="0"/>
          </a:p>
        </p:txBody>
      </p:sp>
      <p:sp>
        <p:nvSpPr>
          <p:cNvPr id="2" name="Rectangle 3"/>
          <p:cNvSpPr>
            <a:spLocks noGrp="1"/>
          </p:cNvSpPr>
          <p:nvPr>
            <p:ph type="body" sz="half" idx="4294967295"/>
          </p:nvPr>
        </p:nvSpPr>
        <p:spPr>
          <a:xfrm>
            <a:off x="762000" y="990600"/>
            <a:ext cx="8153400" cy="5334000"/>
          </a:xfrm>
          <a:solidFill>
            <a:schemeClr val="accent6">
              <a:lumMod val="50000"/>
            </a:schemeClr>
          </a:solidFill>
        </p:spPr>
        <p:txBody>
          <a:bodyPr>
            <a:normAutofit fontScale="77500" lnSpcReduction="20000"/>
          </a:bodyPr>
          <a:lstStyle/>
          <a:p>
            <a:pPr algn="just">
              <a:lnSpc>
                <a:spcPct val="105000"/>
              </a:lnSpc>
            </a:pPr>
            <a:r>
              <a:rPr lang="en-GB" sz="2800" b="1" i="1" dirty="0" smtClean="0">
                <a:solidFill>
                  <a:schemeClr val="bg1"/>
                </a:solidFill>
                <a:cs typeface="Tahoma" pitchFamily="34" charset="0"/>
              </a:rPr>
              <a:t>Past experience of early 70s</a:t>
            </a:r>
          </a:p>
          <a:p>
            <a:pPr algn="just">
              <a:lnSpc>
                <a:spcPct val="105000"/>
              </a:lnSpc>
            </a:pPr>
            <a:r>
              <a:rPr lang="en-GB" sz="2800" b="1" i="1" dirty="0" smtClean="0">
                <a:solidFill>
                  <a:schemeClr val="bg1"/>
                </a:solidFill>
                <a:cs typeface="Tahoma" pitchFamily="34" charset="0"/>
              </a:rPr>
              <a:t>Green revolution brought  fruits to farmers, but poor small and marginal farmers did not benefit.</a:t>
            </a:r>
            <a:endParaRPr lang="en-US" sz="2800" b="1" dirty="0" smtClean="0">
              <a:solidFill>
                <a:schemeClr val="bg1"/>
              </a:solidFill>
            </a:endParaRPr>
          </a:p>
          <a:p>
            <a:pPr algn="just"/>
            <a:r>
              <a:rPr lang="en-GB" sz="2800" b="1" i="1" dirty="0" smtClean="0">
                <a:solidFill>
                  <a:schemeClr val="bg1"/>
                </a:solidFill>
                <a:cs typeface="Tahoma" pitchFamily="34" charset="0"/>
              </a:rPr>
              <a:t>There were riots in rural areas of our country</a:t>
            </a:r>
            <a:endParaRPr lang="en-US" sz="2800" b="1" dirty="0" smtClean="0">
              <a:solidFill>
                <a:schemeClr val="bg1"/>
              </a:solidFill>
            </a:endParaRPr>
          </a:p>
          <a:p>
            <a:pPr algn="just"/>
            <a:r>
              <a:rPr lang="en-GB" sz="2800" b="1" i="1" dirty="0" smtClean="0">
                <a:solidFill>
                  <a:schemeClr val="bg1"/>
                </a:solidFill>
                <a:cs typeface="Tahoma" pitchFamily="34" charset="0"/>
              </a:rPr>
              <a:t>The Government of India introduced special programme for assistance of small and marginal farmers – SFDA programme.(1975-80)</a:t>
            </a:r>
            <a:endParaRPr lang="en-US" sz="2800" b="1" dirty="0" smtClean="0">
              <a:solidFill>
                <a:schemeClr val="bg1"/>
              </a:solidFill>
            </a:endParaRPr>
          </a:p>
          <a:p>
            <a:pPr algn="just"/>
            <a:r>
              <a:rPr lang="en-GB" sz="2800" b="1" i="1" dirty="0" smtClean="0">
                <a:solidFill>
                  <a:schemeClr val="bg1"/>
                </a:solidFill>
                <a:cs typeface="Tahoma" pitchFamily="34" charset="0"/>
              </a:rPr>
              <a:t>This was followed by Integrated Rural Development Programme (IRDP). (1980)</a:t>
            </a:r>
            <a:endParaRPr lang="en-US" sz="2800" b="1" dirty="0" smtClean="0">
              <a:solidFill>
                <a:schemeClr val="bg1"/>
              </a:solidFill>
            </a:endParaRPr>
          </a:p>
          <a:p>
            <a:pPr algn="just"/>
            <a:r>
              <a:rPr lang="en-GB" sz="2800" b="1" i="1" dirty="0" smtClean="0">
                <a:solidFill>
                  <a:schemeClr val="bg1"/>
                </a:solidFill>
                <a:cs typeface="Tahoma" pitchFamily="34" charset="0"/>
              </a:rPr>
              <a:t>Focus on individual poor family, particularly farmers and artisans.</a:t>
            </a:r>
            <a:endParaRPr lang="en-US" sz="2800" b="1" dirty="0" smtClean="0">
              <a:solidFill>
                <a:schemeClr val="bg1"/>
              </a:solidFill>
            </a:endParaRPr>
          </a:p>
          <a:p>
            <a:pPr algn="just"/>
            <a:r>
              <a:rPr lang="en-GB" sz="2800" b="1" i="1" dirty="0" smtClean="0">
                <a:solidFill>
                  <a:schemeClr val="bg1"/>
                </a:solidFill>
                <a:cs typeface="Tahoma" pitchFamily="34" charset="0"/>
              </a:rPr>
              <a:t>Special subsidy provided to obtain productive assets and inputs with back up bank credit. The programme has great success –poverty on decline – small and marginal farmers benefited.</a:t>
            </a:r>
            <a:endParaRPr lang="en-US" sz="2800" b="1" dirty="0" smtClean="0">
              <a:solidFill>
                <a:schemeClr val="bg1"/>
              </a:solidFill>
            </a:endParaRPr>
          </a:p>
          <a:p>
            <a:pPr algn="just"/>
            <a:r>
              <a:rPr lang="en-GB" sz="2800" b="1" i="1" dirty="0" smtClean="0">
                <a:solidFill>
                  <a:schemeClr val="bg1"/>
                </a:solidFill>
                <a:cs typeface="Tahoma" pitchFamily="34" charset="0"/>
              </a:rPr>
              <a:t>But there were left out more than 25% - 30% on average</a:t>
            </a:r>
            <a:endParaRPr lang="en-US" sz="2800" b="1" dirty="0" smtClean="0">
              <a:solidFill>
                <a:schemeClr val="bg1"/>
              </a:solidFill>
            </a:endParaRPr>
          </a:p>
          <a:p>
            <a:pPr algn="just"/>
            <a:r>
              <a:rPr lang="en-GB" sz="2800" b="1" i="1" dirty="0" smtClean="0">
                <a:solidFill>
                  <a:schemeClr val="bg1"/>
                </a:solidFill>
                <a:cs typeface="Tahoma" pitchFamily="34" charset="0"/>
              </a:rPr>
              <a:t>In some areas this proportion is more.</a:t>
            </a:r>
            <a:endParaRPr lang="en-US" sz="2800" b="1" dirty="0" smtClean="0">
              <a:solidFill>
                <a:schemeClr val="bg1"/>
              </a:solidFill>
            </a:endParaRPr>
          </a:p>
          <a:p>
            <a:pPr algn="just"/>
            <a:r>
              <a:rPr lang="en-GB" sz="2800" b="1" i="1" dirty="0" smtClean="0">
                <a:solidFill>
                  <a:schemeClr val="bg1"/>
                </a:solidFill>
                <a:cs typeface="Tahoma" pitchFamily="34" charset="0"/>
              </a:rPr>
              <a:t>The left-out of development process needs continuous attention as those who are left out hardcore families due to a variety. </a:t>
            </a:r>
            <a:endParaRPr lang="en-US" sz="2800" dirty="0" smtClean="0">
              <a:solidFill>
                <a:schemeClr val="bg1"/>
              </a:solidFill>
              <a:latin typeface="Arial Unicode MS" pitchFamily="34" charset="-128"/>
              <a:cs typeface="Arial" charset="0"/>
            </a:endParaRPr>
          </a:p>
        </p:txBody>
      </p:sp>
      <p:sp>
        <p:nvSpPr>
          <p:cNvPr id="1536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pic>
        <p:nvPicPr>
          <p:cNvPr id="1536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536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1536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15369"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11" name="Rectangle 2"/>
          <p:cNvSpPr>
            <a:spLocks noGrp="1" noChangeArrowheads="1"/>
          </p:cNvSpPr>
          <p:nvPr>
            <p:ph type="title" idx="4294967295"/>
          </p:nvPr>
        </p:nvSpPr>
        <p:spPr>
          <a:xfrm>
            <a:off x="1143000" y="381000"/>
            <a:ext cx="7620000" cy="381000"/>
          </a:xfrm>
        </p:spPr>
        <p:txBody>
          <a:bodyPr>
            <a:normAutofit fontScale="90000"/>
          </a:bodyPr>
          <a:lstStyle/>
          <a:p>
            <a:pPr eaLnBrk="1" hangingPunct="1"/>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i="1" u="sng" dirty="0" smtClean="0">
                <a:latin typeface="Tahoma" pitchFamily="34" charset="0"/>
                <a:cs typeface="Tahoma" pitchFamily="34" charset="0"/>
              </a:rPr>
              <a:t/>
            </a:r>
            <a:br>
              <a:rPr lang="en-GB" sz="2000" b="1" i="1" u="sng" dirty="0" smtClean="0">
                <a:latin typeface="Tahoma" pitchFamily="34" charset="0"/>
                <a:cs typeface="Tahoma" pitchFamily="34" charset="0"/>
              </a:rPr>
            </a:br>
            <a:r>
              <a:rPr lang="en-GB" sz="2000" b="1" u="sng" dirty="0" smtClean="0">
                <a:latin typeface="Tahoma" pitchFamily="34" charset="0"/>
                <a:cs typeface="Tahoma" pitchFamily="34" charset="0"/>
              </a:rPr>
              <a:t>THE PAST EXPERIENCE</a:t>
            </a:r>
            <a:r>
              <a:rPr lang="en-GB" u="sng" dirty="0" smtClean="0">
                <a:latin typeface="Tahoma" pitchFamily="34" charset="0"/>
                <a:cs typeface="Tahoma" pitchFamily="34" charset="0"/>
              </a:rPr>
              <a:t/>
            </a:r>
            <a:br>
              <a:rPr lang="en-GB" u="sng" dirty="0" smtClean="0">
                <a:latin typeface="Tahoma" pitchFamily="34" charset="0"/>
                <a:cs typeface="Tahoma" pitchFamily="34" charset="0"/>
              </a:rPr>
            </a:br>
            <a:r>
              <a:rPr lang="en-GB" dirty="0" smtClean="0">
                <a:cs typeface="Times New Roman" pitchFamily="18" charset="0"/>
              </a:rPr>
              <a:t> </a:t>
            </a:r>
            <a:br>
              <a:rPr lang="en-GB" dirty="0" smtClean="0">
                <a:cs typeface="Times New Roman" pitchFamily="18" charset="0"/>
              </a:rPr>
            </a:br>
            <a:endParaRPr lang="en-US" dirty="0" smtClean="0">
              <a:cs typeface="Times New Roman" pitchFamily="18" charset="0"/>
            </a:endParaRPr>
          </a:p>
        </p:txBody>
      </p:sp>
      <p:sp>
        <p:nvSpPr>
          <p:cNvPr id="12" name="Rectangle 2"/>
          <p:cNvSpPr txBox="1">
            <a:spLocks noChangeArrowheads="1"/>
          </p:cNvSpPr>
          <p:nvPr/>
        </p:nvSpPr>
        <p:spPr>
          <a:xfrm>
            <a:off x="457200" y="274638"/>
            <a:ext cx="8229600" cy="1143000"/>
          </a:xfrm>
          <a:prstGeom prst="rect">
            <a:avLst/>
          </a:prstGeom>
        </p:spPr>
        <p:txBody>
          <a:bodyP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1"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t/>
            </a:r>
            <a:br>
              <a:rPr kumimoji="0" lang="en-GB" sz="4400" b="0" i="1" u="none" strike="noStrike" kern="1200" cap="none" spc="0" normalizeH="0" baseline="0" noProof="0" dirty="0" smtClean="0">
                <a:ln>
                  <a:noFill/>
                </a:ln>
                <a:solidFill>
                  <a:schemeClr val="tx1"/>
                </a:solidFill>
                <a:effectLst/>
                <a:uLnTx/>
                <a:uFillTx/>
                <a:latin typeface="Tahoma" pitchFamily="34" charset="0"/>
                <a:ea typeface="+mj-ea"/>
                <a:cs typeface="Tahoma" pitchFamily="34" charset="0"/>
              </a:rPr>
            </a:br>
            <a:r>
              <a:rPr kumimoji="0" lang="en-GB"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t> </a:t>
            </a:r>
            <a:br>
              <a:rPr kumimoji="0" lang="en-GB" sz="4400" b="0" i="0" u="none" strike="noStrike" kern="1200" cap="none" spc="0" normalizeH="0" baseline="0" noProof="0" dirty="0" smtClean="0">
                <a:ln>
                  <a:noFill/>
                </a:ln>
                <a:solidFill>
                  <a:schemeClr val="tx1"/>
                </a:solidFill>
                <a:effectLst/>
                <a:uLnTx/>
                <a:uFillTx/>
                <a:latin typeface="+mj-lt"/>
                <a:ea typeface="+mj-ea"/>
                <a:cs typeface="Times New Roman" pitchFamily="18" charset="0"/>
              </a:rPr>
            </a:br>
            <a:endParaRPr kumimoji="0" lang="en-US" sz="4400" b="0" i="0" u="none" strike="noStrike" kern="1200" cap="none" spc="0" normalizeH="0" baseline="0" noProof="0" dirty="0" smtClean="0">
              <a:ln>
                <a:noFill/>
              </a:ln>
              <a:solidFill>
                <a:schemeClr val="tx1"/>
              </a:solidFill>
              <a:effectLst/>
              <a:uLnTx/>
              <a:uFillTx/>
              <a:latin typeface="+mj-lt"/>
              <a:ea typeface="+mj-ea"/>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0"/>
            <a:ext cx="7772400" cy="762000"/>
          </a:xfrm>
        </p:spPr>
        <p:txBody>
          <a:bodyPr/>
          <a:lstStyle/>
          <a:p>
            <a:pPr eaLnBrk="1" hangingPunct="1"/>
            <a:r>
              <a:rPr lang="en-GB" sz="2400" b="1" i="1" dirty="0" smtClean="0">
                <a:latin typeface="Arial" charset="0"/>
                <a:cs typeface="Arial" charset="0"/>
              </a:rPr>
              <a:t>THE LEFT OUT OF DEVELOPMENT PROCESS</a:t>
            </a:r>
            <a:endParaRPr lang="en-US" sz="2400" b="1" i="1" dirty="0" smtClean="0">
              <a:latin typeface="Arial" charset="0"/>
              <a:cs typeface="Arial" charset="0"/>
            </a:endParaRPr>
          </a:p>
        </p:txBody>
      </p:sp>
      <p:sp>
        <p:nvSpPr>
          <p:cNvPr id="12291" name="Rectangle 3"/>
          <p:cNvSpPr>
            <a:spLocks noGrp="1" noChangeArrowheads="1"/>
          </p:cNvSpPr>
          <p:nvPr>
            <p:ph idx="1"/>
          </p:nvPr>
        </p:nvSpPr>
        <p:spPr>
          <a:xfrm>
            <a:off x="914400" y="762000"/>
            <a:ext cx="7772400" cy="5149850"/>
          </a:xfrm>
        </p:spPr>
        <p:txBody>
          <a:bodyPr>
            <a:normAutofit fontScale="92500" lnSpcReduction="20000"/>
          </a:bodyPr>
          <a:lstStyle/>
          <a:p>
            <a:pPr eaLnBrk="1" hangingPunct="1"/>
            <a:r>
              <a:rPr lang="en-GB" sz="1800" i="1" dirty="0" smtClean="0">
                <a:latin typeface="Arial" charset="0"/>
                <a:cs typeface="Arial" charset="0"/>
              </a:rPr>
              <a:t>In  90s,  focus of  IRDP programme shifted- indebtedness </a:t>
            </a:r>
            <a:endParaRPr lang="en-US" sz="1800" dirty="0" smtClean="0"/>
          </a:p>
          <a:p>
            <a:pPr algn="just" eaLnBrk="1" hangingPunct="1">
              <a:buFont typeface="Wingdings" pitchFamily="2" charset="2"/>
              <a:buChar char="§"/>
            </a:pPr>
            <a:r>
              <a:rPr lang="en-GB" sz="1800" i="1" dirty="0" smtClean="0">
                <a:latin typeface="Arial" charset="0"/>
                <a:cs typeface="Arial" charset="0"/>
              </a:rPr>
              <a:t>Focus  changed to  non-farm activities</a:t>
            </a:r>
            <a:endParaRPr lang="en-US" sz="1800" dirty="0" smtClean="0"/>
          </a:p>
          <a:p>
            <a:pPr algn="just" eaLnBrk="1" hangingPunct="1">
              <a:buFont typeface="Wingdings" pitchFamily="2" charset="2"/>
              <a:buChar char="§"/>
            </a:pPr>
            <a:r>
              <a:rPr lang="en-GB" sz="1800" i="1" dirty="0" smtClean="0">
                <a:latin typeface="Arial" charset="0"/>
                <a:cs typeface="Arial" charset="0"/>
              </a:rPr>
              <a:t>It obtained new banner of </a:t>
            </a:r>
            <a:r>
              <a:rPr lang="en-GB" sz="1800" i="1" dirty="0" err="1" smtClean="0">
                <a:latin typeface="Arial" charset="0"/>
                <a:cs typeface="Arial" charset="0"/>
              </a:rPr>
              <a:t>SgSy</a:t>
            </a:r>
            <a:r>
              <a:rPr lang="en-GB" sz="1800" i="1" dirty="0" smtClean="0">
                <a:latin typeface="Arial" charset="0"/>
                <a:cs typeface="Arial" charset="0"/>
              </a:rPr>
              <a:t> &amp; </a:t>
            </a:r>
            <a:r>
              <a:rPr lang="en-GB" sz="1800" i="1" dirty="0" err="1" smtClean="0">
                <a:latin typeface="Arial" charset="0"/>
                <a:cs typeface="Arial" charset="0"/>
              </a:rPr>
              <a:t>SgRy</a:t>
            </a:r>
            <a:endParaRPr lang="en-US" sz="1800" dirty="0" smtClean="0"/>
          </a:p>
          <a:p>
            <a:pPr algn="just" eaLnBrk="1" hangingPunct="1">
              <a:buFont typeface="Wingdings" pitchFamily="2" charset="2"/>
              <a:buChar char="§"/>
            </a:pPr>
            <a:r>
              <a:rPr lang="en-GB" sz="1800" i="1" dirty="0" smtClean="0">
                <a:latin typeface="Arial" charset="0"/>
                <a:cs typeface="Arial" charset="0"/>
              </a:rPr>
              <a:t>Poor farmers no longer received special individual attention. </a:t>
            </a:r>
            <a:endParaRPr lang="en-US" sz="1800" dirty="0" smtClean="0"/>
          </a:p>
          <a:p>
            <a:pPr algn="just" eaLnBrk="1" hangingPunct="1">
              <a:buFont typeface="Wingdings" pitchFamily="2" charset="2"/>
              <a:buChar char="§"/>
            </a:pPr>
            <a:r>
              <a:rPr lang="en-GB" sz="1800" i="1" dirty="0" smtClean="0">
                <a:latin typeface="Arial" charset="0"/>
                <a:cs typeface="Arial" charset="0"/>
              </a:rPr>
              <a:t>Programme moved to non farm activities, Self Help Groups</a:t>
            </a:r>
            <a:endParaRPr lang="en-US" sz="1800" dirty="0" smtClean="0"/>
          </a:p>
          <a:p>
            <a:pPr algn="just" eaLnBrk="1" hangingPunct="1">
              <a:buFont typeface="Wingdings" pitchFamily="2" charset="2"/>
              <a:buChar char="§"/>
            </a:pPr>
            <a:r>
              <a:rPr lang="en-GB" sz="1800" i="1" dirty="0" smtClean="0">
                <a:latin typeface="Arial" charset="0"/>
                <a:cs typeface="Arial" charset="0"/>
              </a:rPr>
              <a:t>The farmers left out of development process, not paid attention and continued to remain poor. These families were hard core portion of original programme</a:t>
            </a:r>
            <a:endParaRPr lang="en-US" sz="1800" dirty="0" smtClean="0"/>
          </a:p>
          <a:p>
            <a:pPr algn="just" eaLnBrk="1" hangingPunct="1">
              <a:buFont typeface="Wingdings" pitchFamily="2" charset="2"/>
              <a:buChar char="§"/>
            </a:pPr>
            <a:r>
              <a:rPr lang="en-GB" sz="1800" i="1" dirty="0" smtClean="0">
                <a:latin typeface="Arial" charset="0"/>
                <a:cs typeface="Arial" charset="0"/>
              </a:rPr>
              <a:t>A very large segment </a:t>
            </a:r>
            <a:endParaRPr lang="en-US" sz="1800" dirty="0" smtClean="0"/>
          </a:p>
          <a:p>
            <a:pPr algn="just" eaLnBrk="1" hangingPunct="1">
              <a:buFont typeface="Wingdings" pitchFamily="2" charset="2"/>
              <a:buChar char="§"/>
            </a:pPr>
            <a:r>
              <a:rPr lang="en-GB" sz="1800" i="1" dirty="0" smtClean="0">
                <a:latin typeface="Arial" charset="0"/>
                <a:cs typeface="Arial" charset="0"/>
              </a:rPr>
              <a:t>NSSO report 2005 on farmers  indicated high debt ratio</a:t>
            </a:r>
          </a:p>
          <a:p>
            <a:pPr algn="just">
              <a:buNone/>
            </a:pPr>
            <a:r>
              <a:rPr lang="en-GB" sz="1800" i="1" dirty="0" smtClean="0">
                <a:latin typeface="Arial" charset="0"/>
                <a:cs typeface="Arial" charset="0"/>
              </a:rPr>
              <a:t>						 </a:t>
            </a:r>
            <a:r>
              <a:rPr lang="en-GB" sz="1800" b="1" i="1" dirty="0" smtClean="0">
                <a:latin typeface="Arial" charset="0"/>
                <a:cs typeface="Arial" charset="0"/>
              </a:rPr>
              <a:t>NSSO REPORT 2013</a:t>
            </a:r>
          </a:p>
          <a:p>
            <a:pPr algn="just" eaLnBrk="1" hangingPunct="1">
              <a:buFont typeface="Wingdings" pitchFamily="2" charset="2"/>
              <a:buChar char="§"/>
            </a:pPr>
            <a:r>
              <a:rPr lang="en-GB" sz="1800" i="1" dirty="0" smtClean="0">
                <a:latin typeface="Arial" charset="0"/>
                <a:cs typeface="Arial" charset="0"/>
              </a:rPr>
              <a:t>Andhra Pradesh		- 82%		92%	</a:t>
            </a:r>
            <a:endParaRPr lang="en-US" sz="1800" dirty="0" smtClean="0"/>
          </a:p>
          <a:p>
            <a:pPr algn="just" eaLnBrk="1" hangingPunct="1">
              <a:buFont typeface="Wingdings" pitchFamily="2" charset="2"/>
              <a:buChar char="§"/>
            </a:pPr>
            <a:r>
              <a:rPr lang="en-GB" sz="1800" i="1" dirty="0" smtClean="0">
                <a:latin typeface="Arial" charset="0"/>
                <a:cs typeface="Arial" charset="0"/>
              </a:rPr>
              <a:t>Tamil Nadu			- 72%		82%</a:t>
            </a:r>
            <a:endParaRPr lang="en-US" sz="1800" dirty="0" smtClean="0"/>
          </a:p>
          <a:p>
            <a:pPr algn="just" eaLnBrk="1" hangingPunct="1">
              <a:buFont typeface="Wingdings" pitchFamily="2" charset="2"/>
              <a:buChar char="§"/>
            </a:pPr>
            <a:r>
              <a:rPr lang="en-GB" sz="1800" i="1" dirty="0" smtClean="0">
                <a:latin typeface="Arial" charset="0"/>
                <a:cs typeface="Arial" charset="0"/>
              </a:rPr>
              <a:t>Punjab			- 65%</a:t>
            </a:r>
            <a:endParaRPr lang="en-US" sz="1800" dirty="0" smtClean="0"/>
          </a:p>
          <a:p>
            <a:pPr algn="just" eaLnBrk="1" hangingPunct="1">
              <a:buFont typeface="Wingdings" pitchFamily="2" charset="2"/>
              <a:buChar char="§"/>
            </a:pPr>
            <a:r>
              <a:rPr lang="en-GB" sz="1800" i="1" dirty="0" smtClean="0">
                <a:latin typeface="Arial" charset="0"/>
                <a:cs typeface="Arial" charset="0"/>
              </a:rPr>
              <a:t>Kerala			- 64%</a:t>
            </a:r>
            <a:endParaRPr lang="en-US" sz="1800" dirty="0" smtClean="0"/>
          </a:p>
          <a:p>
            <a:pPr algn="just" eaLnBrk="1" hangingPunct="1">
              <a:buFont typeface="Wingdings" pitchFamily="2" charset="2"/>
              <a:buChar char="§"/>
            </a:pPr>
            <a:r>
              <a:rPr lang="en-GB" sz="1800" i="1" dirty="0" smtClean="0">
                <a:latin typeface="Arial" charset="0"/>
                <a:cs typeface="Arial" charset="0"/>
              </a:rPr>
              <a:t>Karnataka			-61% </a:t>
            </a:r>
          </a:p>
          <a:p>
            <a:pPr algn="just" eaLnBrk="1" hangingPunct="1">
              <a:buFont typeface="Wingdings" pitchFamily="2" charset="2"/>
              <a:buChar char="§"/>
            </a:pPr>
            <a:r>
              <a:rPr lang="en-GB" sz="1800" i="1" dirty="0" smtClean="0">
                <a:latin typeface="Arial" charset="0"/>
                <a:cs typeface="Arial" charset="0"/>
              </a:rPr>
              <a:t>Gujarat			- 51%		42%</a:t>
            </a:r>
          </a:p>
          <a:p>
            <a:pPr algn="just">
              <a:buFont typeface="Wingdings" pitchFamily="2" charset="2"/>
              <a:buChar char="§"/>
            </a:pPr>
            <a:r>
              <a:rPr lang="en-GB" sz="1800" i="1" dirty="0" smtClean="0">
                <a:latin typeface="Arial" charset="0"/>
                <a:cs typeface="Arial" charset="0"/>
              </a:rPr>
              <a:t>Despite Government of India decided to right off debts but problem of indebtedness continue and has enhanced. </a:t>
            </a:r>
            <a:endParaRPr lang="en-US" sz="1800" dirty="0" smtClean="0"/>
          </a:p>
          <a:p>
            <a:pPr algn="just" eaLnBrk="1" hangingPunct="1">
              <a:buFont typeface="Wingdings" pitchFamily="2" charset="2"/>
              <a:buChar char="§"/>
            </a:pPr>
            <a:endParaRPr lang="en-US" sz="1800" dirty="0" smtClean="0"/>
          </a:p>
          <a:p>
            <a:pPr eaLnBrk="1" hangingPunct="1"/>
            <a:endParaRPr lang="en-US" sz="1600" dirty="0" smtClean="0"/>
          </a:p>
        </p:txBody>
      </p:sp>
      <p:sp>
        <p:nvSpPr>
          <p:cNvPr id="12293" name="Footer Placeholder 6"/>
          <p:cNvSpPr>
            <a:spLocks noGrp="1"/>
          </p:cNvSpPr>
          <p:nvPr>
            <p:ph type="ftr" sz="quarter" idx="11"/>
          </p:nvPr>
        </p:nvSpPr>
        <p:spPr>
          <a:noFill/>
        </p:spPr>
        <p:txBody>
          <a:bodyPr/>
          <a:lstStyle/>
          <a:p>
            <a:endParaRPr lang="en-US" smtClean="0"/>
          </a:p>
        </p:txBody>
      </p:sp>
      <p:sp>
        <p:nvSpPr>
          <p:cNvPr id="12292" name="Slide Number Placeholder 5"/>
          <p:cNvSpPr>
            <a:spLocks noGrp="1"/>
          </p:cNvSpPr>
          <p:nvPr>
            <p:ph type="sldNum" sz="quarter" idx="12"/>
          </p:nvPr>
        </p:nvSpPr>
        <p:spPr>
          <a:noFill/>
        </p:spPr>
        <p:txBody>
          <a:bodyPr/>
          <a:lstStyle/>
          <a:p>
            <a:fld id="{D744836D-393A-40DF-A1A1-0107291F04ED}" type="slidenum">
              <a:rPr lang="en-US" smtClean="0"/>
              <a:pPr/>
              <a:t>17</a:t>
            </a:fld>
            <a:endParaRPr lang="en-US" sz="1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90600" y="304800"/>
            <a:ext cx="7772400" cy="838200"/>
          </a:xfrm>
        </p:spPr>
        <p:txBody>
          <a:bodyPr>
            <a:normAutofit fontScale="90000"/>
          </a:bodyPr>
          <a:lstStyle/>
          <a:p>
            <a:pPr algn="ctr" eaLnBrk="1" hangingPunct="1"/>
            <a:r>
              <a:rPr lang="en-GB" sz="2400" b="1" i="1" dirty="0" smtClean="0">
                <a:latin typeface="Arial" charset="0"/>
                <a:cs typeface="Arial" charset="0"/>
              </a:rPr>
              <a:t>THE LEFT OUT OF DEVELOPMENT PROCESS</a:t>
            </a:r>
            <a:br>
              <a:rPr lang="en-GB" sz="2400" b="1" i="1" dirty="0" smtClean="0">
                <a:latin typeface="Arial" charset="0"/>
                <a:cs typeface="Arial" charset="0"/>
              </a:rPr>
            </a:br>
            <a:r>
              <a:rPr lang="en-GB" sz="2400" b="1" i="1" dirty="0" smtClean="0">
                <a:latin typeface="Arial" charset="0"/>
                <a:cs typeface="Arial" charset="0"/>
              </a:rPr>
              <a:t>Lack of inputs </a:t>
            </a:r>
            <a:br>
              <a:rPr lang="en-GB" sz="2400" b="1" i="1" dirty="0" smtClean="0">
                <a:latin typeface="Arial" charset="0"/>
                <a:cs typeface="Arial" charset="0"/>
              </a:rPr>
            </a:br>
            <a:r>
              <a:rPr lang="en-GB" sz="2400" b="1" i="1" dirty="0" smtClean="0">
                <a:latin typeface="Arial" charset="0"/>
                <a:cs typeface="Arial" charset="0"/>
              </a:rPr>
              <a:t>					</a:t>
            </a:r>
            <a:endParaRPr lang="en-US" sz="1400" b="1" i="1" u="sng" dirty="0" smtClean="0">
              <a:latin typeface="Arial" charset="0"/>
              <a:cs typeface="Arial" charset="0"/>
            </a:endParaRPr>
          </a:p>
        </p:txBody>
      </p:sp>
      <p:sp>
        <p:nvSpPr>
          <p:cNvPr id="13315" name="Rectangle 3"/>
          <p:cNvSpPr>
            <a:spLocks noGrp="1" noChangeArrowheads="1"/>
          </p:cNvSpPr>
          <p:nvPr>
            <p:ph idx="1"/>
          </p:nvPr>
        </p:nvSpPr>
        <p:spPr>
          <a:xfrm>
            <a:off x="457200" y="1143000"/>
            <a:ext cx="8229600" cy="4983163"/>
          </a:xfrm>
        </p:spPr>
        <p:txBody>
          <a:bodyPr/>
          <a:lstStyle/>
          <a:p>
            <a:pPr algn="just" eaLnBrk="1" hangingPunct="1">
              <a:buFont typeface="Wingdings" pitchFamily="2" charset="2"/>
              <a:buChar char="§"/>
            </a:pPr>
            <a:r>
              <a:rPr lang="en-GB" sz="2000" i="1" dirty="0" smtClean="0">
                <a:latin typeface="Arial" charset="0"/>
                <a:cs typeface="Arial" charset="0"/>
              </a:rPr>
              <a:t>Left out poor farmers don’t have access to new technology tools – equipments, high price  seeds and information</a:t>
            </a:r>
            <a:endParaRPr lang="en-US" sz="2000" dirty="0" smtClean="0"/>
          </a:p>
          <a:p>
            <a:pPr algn="just" eaLnBrk="1" hangingPunct="1">
              <a:buFont typeface="Wingdings" pitchFamily="2" charset="2"/>
              <a:buChar char="§"/>
            </a:pPr>
            <a:r>
              <a:rPr lang="en-GB" sz="2000" i="1" dirty="0" smtClean="0">
                <a:latin typeface="Arial" charset="0"/>
                <a:cs typeface="Arial" charset="0"/>
              </a:rPr>
              <a:t>Extension Administration did not bother about poor farmers</a:t>
            </a:r>
            <a:endParaRPr lang="en-US" sz="2000" dirty="0" smtClean="0"/>
          </a:p>
          <a:p>
            <a:pPr algn="just" eaLnBrk="1" hangingPunct="1">
              <a:buFont typeface="Wingdings" pitchFamily="2" charset="2"/>
              <a:buChar char="§"/>
            </a:pPr>
            <a:r>
              <a:rPr lang="en-GB" sz="2000" i="1" dirty="0" smtClean="0">
                <a:latin typeface="Arial" charset="0"/>
                <a:cs typeface="Arial" charset="0"/>
              </a:rPr>
              <a:t>Lack of control on quality seeds and inputs and basic guidance for selection  of crop to be grown in rainfed areas based on soil health. </a:t>
            </a:r>
            <a:endParaRPr lang="en-US" sz="2000" dirty="0" smtClean="0"/>
          </a:p>
          <a:p>
            <a:pPr algn="just" eaLnBrk="1" hangingPunct="1">
              <a:buFont typeface="Wingdings" pitchFamily="2" charset="2"/>
              <a:buChar char="§"/>
            </a:pPr>
            <a:r>
              <a:rPr lang="en-GB" sz="2000" i="1" dirty="0" smtClean="0">
                <a:latin typeface="Arial" charset="0"/>
                <a:cs typeface="Arial" charset="0"/>
              </a:rPr>
              <a:t>There can be many other reasons like mortgage of land by farmers to private money lenders/local dealers and so on and so forth.</a:t>
            </a:r>
            <a:endParaRPr lang="en-US" sz="2000" dirty="0" smtClean="0"/>
          </a:p>
          <a:p>
            <a:pPr algn="just" eaLnBrk="1" hangingPunct="1">
              <a:buFont typeface="Wingdings" pitchFamily="2" charset="2"/>
              <a:buChar char="§"/>
            </a:pPr>
            <a:r>
              <a:rPr lang="en-GB" sz="2000" i="1" dirty="0" smtClean="0">
                <a:latin typeface="Arial" charset="0"/>
                <a:cs typeface="Arial" charset="0"/>
              </a:rPr>
              <a:t>Poor farmers started copying the wealthy  farmers who had water resource and new technology, and failed. </a:t>
            </a:r>
            <a:endParaRPr lang="en-US" sz="2000" dirty="0" smtClean="0"/>
          </a:p>
          <a:p>
            <a:pPr algn="just" eaLnBrk="1" hangingPunct="1">
              <a:buFont typeface="Wingdings" pitchFamily="2" charset="2"/>
              <a:buNone/>
            </a:pPr>
            <a:r>
              <a:rPr lang="en-GB" sz="2000" dirty="0" smtClean="0">
                <a:latin typeface="Arial" charset="0"/>
                <a:cs typeface="Arial" charset="0"/>
              </a:rPr>
              <a:t> </a:t>
            </a:r>
            <a:endParaRPr lang="en-GB" sz="2000" dirty="0" smtClean="0">
              <a:cs typeface="Times New Roman" pitchFamily="18" charset="0"/>
            </a:endParaRPr>
          </a:p>
          <a:p>
            <a:pPr eaLnBrk="1" hangingPunct="1">
              <a:buFont typeface="Wingdings" pitchFamily="2" charset="2"/>
              <a:buNone/>
            </a:pPr>
            <a:endParaRPr lang="en-US" sz="3600" dirty="0" smtClean="0"/>
          </a:p>
          <a:p>
            <a:pPr>
              <a:buNone/>
            </a:pPr>
            <a:r>
              <a:rPr lang="en-GB" sz="1200" b="1" i="1" dirty="0" smtClean="0">
                <a:latin typeface="Arial" charset="0"/>
                <a:cs typeface="Arial" charset="0"/>
              </a:rPr>
              <a:t>																(</a:t>
            </a:r>
            <a:r>
              <a:rPr lang="en-GB" sz="1200" b="1" i="1" dirty="0" err="1" smtClean="0">
                <a:latin typeface="Arial" charset="0"/>
                <a:cs typeface="Arial" charset="0"/>
              </a:rPr>
              <a:t>Contd</a:t>
            </a:r>
            <a:r>
              <a:rPr lang="en-GB" sz="1200" b="1" i="1" dirty="0" smtClean="0">
                <a:latin typeface="Arial" charset="0"/>
                <a:cs typeface="Arial" charset="0"/>
              </a:rPr>
              <a:t>….2)</a:t>
            </a:r>
            <a:endParaRPr lang="en-US" sz="1200" dirty="0" smtClean="0"/>
          </a:p>
        </p:txBody>
      </p:sp>
      <p:sp>
        <p:nvSpPr>
          <p:cNvPr id="13317" name="Footer Placeholder 6"/>
          <p:cNvSpPr>
            <a:spLocks noGrp="1"/>
          </p:cNvSpPr>
          <p:nvPr>
            <p:ph type="ftr" sz="quarter" idx="11"/>
          </p:nvPr>
        </p:nvSpPr>
        <p:spPr>
          <a:noFill/>
        </p:spPr>
        <p:txBody>
          <a:bodyPr/>
          <a:lstStyle/>
          <a:p>
            <a:endParaRPr lang="en-US" smtClean="0"/>
          </a:p>
        </p:txBody>
      </p:sp>
      <p:sp>
        <p:nvSpPr>
          <p:cNvPr id="13316" name="Slide Number Placeholder 5"/>
          <p:cNvSpPr>
            <a:spLocks noGrp="1"/>
          </p:cNvSpPr>
          <p:nvPr>
            <p:ph type="sldNum" sz="quarter" idx="12"/>
          </p:nvPr>
        </p:nvSpPr>
        <p:spPr>
          <a:noFill/>
        </p:spPr>
        <p:txBody>
          <a:bodyPr/>
          <a:lstStyle/>
          <a:p>
            <a:fld id="{F165D974-ABB7-4876-BC05-54DE3C66153E}" type="slidenum">
              <a:rPr lang="en-US" smtClean="0"/>
              <a:pPr/>
              <a:t>18</a:t>
            </a:fld>
            <a:endParaRPr lang="en-US" sz="14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84A06720-523F-4CC7-97D6-AADE0AD92E55}" type="slidenum">
              <a:rPr lang="en-US"/>
              <a:pPr>
                <a:defRPr/>
              </a:pPr>
              <a:t>19</a:t>
            </a:fld>
            <a:endParaRPr lang="en-US"/>
          </a:p>
        </p:txBody>
      </p:sp>
      <p:sp>
        <p:nvSpPr>
          <p:cNvPr id="103428" name="Rectangle 3"/>
          <p:cNvSpPr>
            <a:spLocks noGrp="1"/>
          </p:cNvSpPr>
          <p:nvPr>
            <p:ph type="subTitle" idx="4294967295"/>
          </p:nvPr>
        </p:nvSpPr>
        <p:spPr>
          <a:xfrm>
            <a:off x="990600" y="457200"/>
            <a:ext cx="8153400" cy="5791200"/>
          </a:xfrm>
        </p:spPr>
        <p:txBody>
          <a:bodyPr>
            <a:normAutofit/>
          </a:bodyPr>
          <a:lstStyle/>
          <a:p>
            <a:pPr marL="0" indent="0" algn="ctr">
              <a:buNone/>
            </a:pPr>
            <a:r>
              <a:rPr lang="en-US" b="1" dirty="0" smtClean="0"/>
              <a:t>The Constraints </a:t>
            </a:r>
          </a:p>
          <a:p>
            <a:pPr marL="0" indent="0" algn="just">
              <a:buNone/>
            </a:pPr>
            <a:endParaRPr lang="en-US" sz="2200" dirty="0" smtClean="0"/>
          </a:p>
          <a:p>
            <a:pPr marL="0" indent="0" algn="just">
              <a:buNone/>
            </a:pPr>
            <a:r>
              <a:rPr lang="en-US" sz="2200" dirty="0" smtClean="0"/>
              <a:t>As per the 12</a:t>
            </a:r>
            <a:r>
              <a:rPr lang="en-US" sz="2200" baseline="30000" dirty="0" smtClean="0"/>
              <a:t>th</a:t>
            </a:r>
            <a:r>
              <a:rPr lang="en-US" sz="2200" dirty="0" smtClean="0"/>
              <a:t> Plan working group disadvantaged farmers - </a:t>
            </a:r>
            <a:r>
              <a:rPr lang="en-US" sz="2200" dirty="0" err="1" smtClean="0"/>
              <a:t>Bina</a:t>
            </a:r>
            <a:r>
              <a:rPr lang="en-US" sz="2200" dirty="0" smtClean="0"/>
              <a:t> </a:t>
            </a:r>
            <a:r>
              <a:rPr lang="en-US" sz="2200" dirty="0" err="1" smtClean="0"/>
              <a:t>Agrawal</a:t>
            </a:r>
            <a:r>
              <a:rPr lang="en-US" sz="2200" dirty="0" smtClean="0"/>
              <a:t> – 9/11/2011 – Planning Commission of India. </a:t>
            </a:r>
          </a:p>
          <a:p>
            <a:pPr marL="0" indent="0" algn="just">
              <a:buNone/>
            </a:pPr>
            <a:r>
              <a:rPr lang="en-US" sz="2200" dirty="0" smtClean="0"/>
              <a:t>Constraints to small holders are as under:</a:t>
            </a:r>
          </a:p>
          <a:p>
            <a:pPr marL="0" indent="0">
              <a:buNone/>
            </a:pPr>
            <a:endParaRPr lang="en-US" sz="2200" dirty="0" smtClean="0"/>
          </a:p>
          <a:p>
            <a:pPr lvl="0"/>
            <a:r>
              <a:rPr lang="en-US" sz="2200" dirty="0" smtClean="0"/>
              <a:t>Poor land access</a:t>
            </a:r>
          </a:p>
          <a:p>
            <a:pPr lvl="0"/>
            <a:r>
              <a:rPr lang="en-US" sz="2200" dirty="0" smtClean="0"/>
              <a:t>Poor credit access</a:t>
            </a:r>
          </a:p>
          <a:p>
            <a:pPr lvl="0"/>
            <a:r>
              <a:rPr lang="en-US" sz="2200" dirty="0" smtClean="0"/>
              <a:t>Poor access to critical inputs – water, energy, seeds, fertilizer and farm equipments</a:t>
            </a:r>
          </a:p>
          <a:p>
            <a:pPr lvl="0"/>
            <a:r>
              <a:rPr lang="en-US" sz="2200" dirty="0" smtClean="0"/>
              <a:t>Neglect by Extension team</a:t>
            </a:r>
          </a:p>
          <a:p>
            <a:pPr lvl="0"/>
            <a:r>
              <a:rPr lang="en-US" sz="2200" dirty="0" smtClean="0"/>
              <a:t>Agriculture – increasingly  risky</a:t>
            </a:r>
          </a:p>
          <a:p>
            <a:pPr lvl="0"/>
            <a:r>
              <a:rPr lang="en-US" sz="2200" dirty="0" smtClean="0"/>
              <a:t>Limited market access.</a:t>
            </a:r>
          </a:p>
          <a:p>
            <a:pPr lvl="0"/>
            <a:r>
              <a:rPr lang="en-US" sz="2200" dirty="0" smtClean="0"/>
              <a:t>Impact of climate change</a:t>
            </a:r>
          </a:p>
          <a:p>
            <a:pPr algn="just">
              <a:lnSpc>
                <a:spcPct val="80000"/>
              </a:lnSpc>
              <a:buFontTx/>
              <a:buNone/>
            </a:pPr>
            <a:endParaRPr lang="en-US" sz="1600" dirty="0" smtClean="0">
              <a:latin typeface="Book Antiqua" pitchFamily="18" charset="0"/>
            </a:endParaRPr>
          </a:p>
        </p:txBody>
      </p:sp>
      <p:pic>
        <p:nvPicPr>
          <p:cNvPr id="103429"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3430"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3431"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3432" name="Picture 10"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76400" y="1600200"/>
            <a:ext cx="6324600" cy="3200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THE CURRENT SITUATION PART - 1</a:t>
            </a:r>
            <a:endParaRPr lang="en-US" sz="3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228600"/>
            <a:ext cx="8229600" cy="685800"/>
          </a:xfrm>
        </p:spPr>
        <p:txBody>
          <a:bodyPr>
            <a:normAutofit fontScale="90000"/>
          </a:bodyPr>
          <a:lstStyle/>
          <a:p>
            <a:pPr algn="ctr" eaLnBrk="1" hangingPunct="1">
              <a:defRPr/>
            </a:pP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r>
              <a:rPr lang="en-US" sz="2700" b="1" dirty="0" smtClean="0"/>
              <a:t>Push &amp; Pull on SMALL FARMERS Preparedness to Act </a:t>
            </a:r>
            <a:r>
              <a:rPr lang="en-US" sz="1800" dirty="0" smtClean="0">
                <a:solidFill>
                  <a:srgbClr val="FF0000"/>
                </a:solidFill>
              </a:rPr>
              <a:t/>
            </a:r>
            <a:br>
              <a:rPr lang="en-US" sz="1800" dirty="0" smtClean="0">
                <a:solidFill>
                  <a:srgbClr val="FF0000"/>
                </a:solidFill>
              </a:rPr>
            </a:br>
            <a:r>
              <a:rPr lang="en-US" sz="1800" dirty="0" smtClean="0">
                <a:solidFill>
                  <a:srgbClr val="FF0000"/>
                </a:solidFill>
              </a:rPr>
              <a:t/>
            </a:r>
            <a:br>
              <a:rPr lang="en-US" sz="1800" dirty="0" smtClean="0">
                <a:solidFill>
                  <a:srgbClr val="FF0000"/>
                </a:solidFill>
              </a:rPr>
            </a:br>
            <a:endParaRPr lang="en-US" sz="1800" dirty="0" smtClean="0">
              <a:solidFill>
                <a:srgbClr val="FF0000"/>
              </a:solidFill>
            </a:endParaRPr>
          </a:p>
        </p:txBody>
      </p:sp>
      <p:sp>
        <p:nvSpPr>
          <p:cNvPr id="14340" name="Content Placeholder 6"/>
          <p:cNvSpPr>
            <a:spLocks noGrp="1"/>
          </p:cNvSpPr>
          <p:nvPr>
            <p:ph sz="half" idx="1"/>
          </p:nvPr>
        </p:nvSpPr>
        <p:spPr>
          <a:xfrm>
            <a:off x="457200" y="914400"/>
            <a:ext cx="4038600" cy="5562600"/>
          </a:xfrm>
          <a:solidFill>
            <a:srgbClr val="CCFFFF"/>
          </a:solidFill>
        </p:spPr>
        <p:txBody>
          <a:bodyPr/>
          <a:lstStyle/>
          <a:p>
            <a:pPr algn="ctr" eaLnBrk="1" hangingPunct="1">
              <a:buFontTx/>
              <a:buNone/>
            </a:pPr>
            <a:r>
              <a:rPr lang="en-US" sz="2000" b="1" smtClean="0">
                <a:solidFill>
                  <a:srgbClr val="FF0000"/>
                </a:solidFill>
                <a:latin typeface="Calibri" pitchFamily="34" charset="0"/>
              </a:rPr>
              <a:t>FINDINGS Of the </a:t>
            </a:r>
          </a:p>
          <a:p>
            <a:pPr algn="ctr" eaLnBrk="1" hangingPunct="1">
              <a:buFontTx/>
              <a:buNone/>
            </a:pPr>
            <a:r>
              <a:rPr lang="en-US" sz="2000" b="1" smtClean="0">
                <a:solidFill>
                  <a:srgbClr val="FF0000"/>
                </a:solidFill>
                <a:latin typeface="Calibri" pitchFamily="34" charset="0"/>
              </a:rPr>
              <a:t>NSS-59</a:t>
            </a:r>
            <a:r>
              <a:rPr lang="en-US" sz="2000" b="1" baseline="30000" smtClean="0">
                <a:solidFill>
                  <a:srgbClr val="FF0000"/>
                </a:solidFill>
                <a:latin typeface="Calibri" pitchFamily="34" charset="0"/>
              </a:rPr>
              <a:t>TH</a:t>
            </a:r>
            <a:r>
              <a:rPr lang="en-US" sz="2000" b="1" smtClean="0">
                <a:solidFill>
                  <a:srgbClr val="FF0000"/>
                </a:solidFill>
                <a:latin typeface="Calibri" pitchFamily="34" charset="0"/>
              </a:rPr>
              <a:t> ROUND </a:t>
            </a:r>
          </a:p>
          <a:p>
            <a:pPr algn="ctr" eaLnBrk="1" hangingPunct="1">
              <a:buFontTx/>
              <a:buNone/>
            </a:pPr>
            <a:r>
              <a:rPr lang="en-US" sz="2000" b="1" smtClean="0">
                <a:solidFill>
                  <a:srgbClr val="FF0000"/>
                </a:solidFill>
                <a:latin typeface="Calibri" pitchFamily="34" charset="0"/>
              </a:rPr>
              <a:t>(PUBLISHED IN JULY 2005) </a:t>
            </a:r>
          </a:p>
          <a:p>
            <a:pPr algn="ctr" eaLnBrk="1" hangingPunct="1">
              <a:buFontTx/>
              <a:buNone/>
            </a:pPr>
            <a:r>
              <a:rPr lang="en-US" sz="2000" b="1" smtClean="0">
                <a:latin typeface="Calibri" pitchFamily="34" charset="0"/>
              </a:rPr>
              <a:t>Huge gaps </a:t>
            </a:r>
          </a:p>
          <a:p>
            <a:pPr eaLnBrk="1" hangingPunct="1">
              <a:buFont typeface="Wingdings" pitchFamily="2" charset="2"/>
              <a:buChar char="Ø"/>
            </a:pPr>
            <a:r>
              <a:rPr lang="en-GB" sz="2000" b="1" smtClean="0">
                <a:solidFill>
                  <a:srgbClr val="FF0000"/>
                </a:solidFill>
                <a:latin typeface="Calibri" pitchFamily="34" charset="0"/>
                <a:cs typeface="Arial" charset="0"/>
              </a:rPr>
              <a:t>Awareness  on technical and institutional development 18%</a:t>
            </a:r>
          </a:p>
          <a:p>
            <a:pPr eaLnBrk="1" hangingPunct="1">
              <a:buFont typeface="Wingdings" pitchFamily="2" charset="2"/>
              <a:buChar char="Ø"/>
            </a:pPr>
            <a:r>
              <a:rPr lang="en-GB" sz="2000" b="1" smtClean="0">
                <a:latin typeface="Calibri" pitchFamily="34" charset="0"/>
                <a:cs typeface="Arial" charset="0"/>
              </a:rPr>
              <a:t>Farmers liking farming 60%</a:t>
            </a:r>
            <a:endParaRPr lang="en-GB" sz="2000" b="1"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b="1" smtClean="0">
                <a:solidFill>
                  <a:srgbClr val="3366CC"/>
                </a:solidFill>
                <a:latin typeface="Calibri" pitchFamily="34" charset="0"/>
                <a:cs typeface="Arial" charset="0"/>
              </a:rPr>
              <a:t>Seed replacement 30%</a:t>
            </a:r>
            <a:endParaRPr lang="en-GB" sz="2000" b="1" smtClean="0">
              <a:solidFill>
                <a:srgbClr val="3366CC"/>
              </a:solidFill>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b="1" smtClean="0">
                <a:solidFill>
                  <a:srgbClr val="FF0000"/>
                </a:solidFill>
                <a:latin typeface="Calibri" pitchFamily="34" charset="0"/>
                <a:cs typeface="Arial" charset="0"/>
              </a:rPr>
              <a:t>Using of testing Labs for seeds, fertilizer etc 2%</a:t>
            </a:r>
            <a:endParaRPr lang="en-GB" sz="2000" b="1" smtClean="0">
              <a:solidFill>
                <a:srgbClr val="FF0000"/>
              </a:solidFill>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b="1" smtClean="0">
                <a:solidFill>
                  <a:srgbClr val="FF0000"/>
                </a:solidFill>
                <a:latin typeface="Calibri" pitchFamily="34" charset="0"/>
                <a:cs typeface="Arial" charset="0"/>
              </a:rPr>
              <a:t>Accessing knowledge about technology 40%</a:t>
            </a:r>
            <a:endParaRPr lang="en-GB" sz="2000" b="1" smtClean="0">
              <a:solidFill>
                <a:srgbClr val="FF0000"/>
              </a:solidFill>
              <a:latin typeface="Calibri" pitchFamily="34" charset="0"/>
              <a:ea typeface="Arial Unicode MS" pitchFamily="34" charset="-128"/>
              <a:cs typeface="Arial Unicode MS" pitchFamily="34" charset="-128"/>
            </a:endParaRPr>
          </a:p>
          <a:p>
            <a:pPr lvl="1" eaLnBrk="1" hangingPunct="1"/>
            <a:r>
              <a:rPr lang="en-GB" sz="2000" b="1" smtClean="0">
                <a:solidFill>
                  <a:srgbClr val="FF0000"/>
                </a:solidFill>
                <a:latin typeface="Calibri" pitchFamily="34" charset="0"/>
                <a:cs typeface="Arial" charset="0"/>
              </a:rPr>
              <a:t>From Extension Administration 21%</a:t>
            </a:r>
            <a:endParaRPr lang="en-GB" sz="2000" b="1" smtClean="0">
              <a:solidFill>
                <a:srgbClr val="FF0000"/>
              </a:solidFill>
              <a:latin typeface="Calibri" pitchFamily="34" charset="0"/>
              <a:ea typeface="Arial Unicode MS" pitchFamily="34" charset="-128"/>
              <a:cs typeface="Arial Unicode MS" pitchFamily="34" charset="-128"/>
            </a:endParaRPr>
          </a:p>
          <a:p>
            <a:pPr lvl="1" eaLnBrk="1" hangingPunct="1"/>
            <a:r>
              <a:rPr lang="en-GB" sz="2000" b="1" smtClean="0">
                <a:solidFill>
                  <a:srgbClr val="FF0000"/>
                </a:solidFill>
                <a:latin typeface="Calibri" pitchFamily="34" charset="0"/>
                <a:cs typeface="Arial" charset="0"/>
              </a:rPr>
              <a:t>Input dealers 23%</a:t>
            </a:r>
            <a:endParaRPr lang="en-GB" sz="2000" b="1" smtClean="0">
              <a:solidFill>
                <a:srgbClr val="FF0000"/>
              </a:solidFill>
              <a:latin typeface="Calibri" pitchFamily="34" charset="0"/>
              <a:ea typeface="Arial Unicode MS" pitchFamily="34" charset="-128"/>
              <a:cs typeface="Arial Unicode MS" pitchFamily="34" charset="-128"/>
            </a:endParaRPr>
          </a:p>
          <a:p>
            <a:pPr eaLnBrk="1" hangingPunct="1"/>
            <a:endParaRPr lang="en-US" smtClean="0"/>
          </a:p>
        </p:txBody>
      </p:sp>
      <p:sp>
        <p:nvSpPr>
          <p:cNvPr id="14341" name="Content Placeholder 7"/>
          <p:cNvSpPr>
            <a:spLocks noGrp="1"/>
          </p:cNvSpPr>
          <p:nvPr>
            <p:ph sz="half" idx="2"/>
          </p:nvPr>
        </p:nvSpPr>
        <p:spPr>
          <a:xfrm>
            <a:off x="4648200" y="914400"/>
            <a:ext cx="4038600" cy="5562600"/>
          </a:xfrm>
          <a:solidFill>
            <a:srgbClr val="FFC000"/>
          </a:solidFill>
        </p:spPr>
        <p:txBody>
          <a:bodyPr/>
          <a:lstStyle/>
          <a:p>
            <a:pPr eaLnBrk="1" hangingPunct="1"/>
            <a:r>
              <a:rPr lang="en-US" sz="2000" b="1" dirty="0" smtClean="0">
                <a:latin typeface="Calibri" pitchFamily="34" charset="0"/>
              </a:rPr>
              <a:t>Related shortage of trained professionals</a:t>
            </a:r>
          </a:p>
          <a:p>
            <a:pPr eaLnBrk="1" hangingPunct="1">
              <a:buFontTx/>
              <a:buNone/>
            </a:pPr>
            <a:endParaRPr lang="en-US" sz="2000" dirty="0" smtClean="0">
              <a:latin typeface="Calibri" pitchFamily="34" charset="0"/>
            </a:endParaRPr>
          </a:p>
          <a:p>
            <a:pPr eaLnBrk="1" hangingPunct="1">
              <a:buFont typeface="Wingdings" pitchFamily="2" charset="2"/>
              <a:buChar char="Ø"/>
            </a:pPr>
            <a:r>
              <a:rPr lang="en-GB" sz="2000" b="1" dirty="0" smtClean="0">
                <a:latin typeface="Calibri" pitchFamily="34" charset="0"/>
                <a:cs typeface="Arial" charset="0"/>
              </a:rPr>
              <a:t>Only 207 colleges in the country</a:t>
            </a:r>
            <a:endParaRPr lang="en-GB" sz="2000" b="1" dirty="0"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b="1" dirty="0" smtClean="0">
                <a:latin typeface="Calibri" pitchFamily="34" charset="0"/>
                <a:cs typeface="Arial" charset="0"/>
              </a:rPr>
              <a:t>Yearly intake: Agriculture</a:t>
            </a:r>
            <a:endParaRPr lang="en-GB" sz="2000" b="1" dirty="0" smtClean="0">
              <a:latin typeface="Calibri" pitchFamily="34" charset="0"/>
              <a:ea typeface="Arial Unicode MS" pitchFamily="34" charset="-128"/>
              <a:cs typeface="Arial Unicode MS" pitchFamily="34" charset="-128"/>
            </a:endParaRPr>
          </a:p>
          <a:p>
            <a:pPr eaLnBrk="1" hangingPunct="1"/>
            <a:r>
              <a:rPr lang="en-GB" sz="2000" b="1" u="sng" dirty="0" smtClean="0">
                <a:latin typeface="Calibri" pitchFamily="34" charset="0"/>
                <a:cs typeface="Arial" charset="0"/>
              </a:rPr>
              <a:t>Undergraduate </a:t>
            </a:r>
            <a:r>
              <a:rPr lang="en-GB" sz="2000" b="1" dirty="0" smtClean="0">
                <a:latin typeface="Calibri" pitchFamily="34" charset="0"/>
                <a:cs typeface="Arial" charset="0"/>
              </a:rPr>
              <a:t>10,049</a:t>
            </a:r>
          </a:p>
          <a:p>
            <a:pPr eaLnBrk="1" hangingPunct="1"/>
            <a:r>
              <a:rPr lang="en-GB" sz="2000" b="1" u="sng" dirty="0" smtClean="0">
                <a:latin typeface="Calibri" pitchFamily="34" charset="0"/>
                <a:cs typeface="Arial" charset="0"/>
              </a:rPr>
              <a:t>Postgraduate</a:t>
            </a:r>
            <a:r>
              <a:rPr lang="en-GB" sz="2000" b="1" dirty="0" smtClean="0">
                <a:latin typeface="Calibri" pitchFamily="34" charset="0"/>
                <a:cs typeface="Arial" charset="0"/>
              </a:rPr>
              <a:t> 1,544	</a:t>
            </a:r>
          </a:p>
          <a:p>
            <a:pPr eaLnBrk="1" hangingPunct="1"/>
            <a:r>
              <a:rPr lang="en-GB" sz="2000" b="1" u="sng" dirty="0" smtClean="0">
                <a:latin typeface="Calibri" pitchFamily="34" charset="0"/>
                <a:cs typeface="Arial" charset="0"/>
              </a:rPr>
              <a:t>PhD</a:t>
            </a:r>
            <a:r>
              <a:rPr lang="en-GB" sz="2000" b="1" dirty="0" smtClean="0">
                <a:latin typeface="Calibri" pitchFamily="34" charset="0"/>
                <a:cs typeface="Arial" charset="0"/>
              </a:rPr>
              <a:t> 570</a:t>
            </a:r>
          </a:p>
          <a:p>
            <a:pPr eaLnBrk="1" hangingPunct="1">
              <a:buFontTx/>
              <a:buNone/>
            </a:pPr>
            <a:endParaRPr lang="en-GB" sz="2000" b="1" dirty="0" smtClean="0">
              <a:latin typeface="Calibri" pitchFamily="34" charset="0"/>
              <a:ea typeface="Arial Unicode MS" pitchFamily="34" charset="-128"/>
              <a:cs typeface="Arial Unicode MS" pitchFamily="34" charset="-128"/>
            </a:endParaRPr>
          </a:p>
          <a:p>
            <a:pPr eaLnBrk="1" hangingPunct="1">
              <a:buFont typeface="Wingdings" pitchFamily="2" charset="2"/>
              <a:buChar char="Ø"/>
            </a:pPr>
            <a:r>
              <a:rPr lang="en-GB" sz="2000" b="1" dirty="0" smtClean="0">
                <a:latin typeface="Calibri" pitchFamily="34" charset="0"/>
                <a:cs typeface="Arial" charset="0"/>
              </a:rPr>
              <a:t>While in other disciplines </a:t>
            </a:r>
          </a:p>
          <a:p>
            <a:pPr lvl="1" eaLnBrk="1" hangingPunct="1">
              <a:buFont typeface="Wingdings" pitchFamily="2" charset="2"/>
              <a:buChar char="Ø"/>
            </a:pPr>
            <a:r>
              <a:rPr lang="en-GB" sz="2000" b="1" dirty="0" smtClean="0">
                <a:latin typeface="Calibri" pitchFamily="34" charset="0"/>
                <a:cs typeface="Arial" charset="0"/>
              </a:rPr>
              <a:t>Science  20,31,100 </a:t>
            </a:r>
            <a:endParaRPr lang="en-GB" sz="2000" b="1" dirty="0" smtClean="0">
              <a:latin typeface="Calibri" pitchFamily="34" charset="0"/>
              <a:ea typeface="Arial Unicode MS" pitchFamily="34" charset="-128"/>
              <a:cs typeface="Arial Unicode MS" pitchFamily="34" charset="-128"/>
            </a:endParaRPr>
          </a:p>
          <a:p>
            <a:pPr lvl="1" eaLnBrk="1" hangingPunct="1">
              <a:buFont typeface="Wingdings" pitchFamily="2" charset="2"/>
              <a:buChar char="Ø"/>
            </a:pPr>
            <a:r>
              <a:rPr lang="en-GB" sz="2000" b="1" dirty="0" err="1" smtClean="0">
                <a:latin typeface="Calibri" pitchFamily="34" charset="0"/>
                <a:cs typeface="Arial" charset="0"/>
              </a:rPr>
              <a:t>Engng</a:t>
            </a:r>
            <a:r>
              <a:rPr lang="en-GB" sz="2000" b="1" dirty="0" smtClean="0">
                <a:latin typeface="Calibri" pitchFamily="34" charset="0"/>
                <a:cs typeface="Arial" charset="0"/>
              </a:rPr>
              <a:t>’ &amp; Tech 16,700</a:t>
            </a:r>
            <a:endParaRPr lang="en-GB" sz="2000" b="1" dirty="0" smtClean="0">
              <a:latin typeface="Calibri" pitchFamily="34" charset="0"/>
              <a:ea typeface="Arial Unicode MS" pitchFamily="34" charset="-128"/>
              <a:cs typeface="Arial Unicode MS" pitchFamily="34" charset="-128"/>
            </a:endParaRPr>
          </a:p>
          <a:p>
            <a:pPr lvl="1" eaLnBrk="1" hangingPunct="1">
              <a:buFont typeface="Wingdings" pitchFamily="2" charset="2"/>
              <a:buChar char="Ø"/>
            </a:pPr>
            <a:r>
              <a:rPr lang="en-GB" sz="2000" b="1" dirty="0" smtClean="0">
                <a:latin typeface="Calibri" pitchFamily="34" charset="0"/>
                <a:cs typeface="Arial" charset="0"/>
              </a:rPr>
              <a:t>Medicine 3,13,500</a:t>
            </a:r>
            <a:endParaRPr lang="en-US" sz="2000" dirty="0" smtClean="0">
              <a:latin typeface="Calibri" pitchFamily="34" charset="0"/>
            </a:endParaRPr>
          </a:p>
        </p:txBody>
      </p:sp>
      <p:sp>
        <p:nvSpPr>
          <p:cNvPr id="14343" name="Date Placeholder 6"/>
          <p:cNvSpPr>
            <a:spLocks noGrp="1"/>
          </p:cNvSpPr>
          <p:nvPr>
            <p:ph type="dt" sz="half" idx="10"/>
          </p:nvPr>
        </p:nvSpPr>
        <p:spPr>
          <a:noFill/>
        </p:spPr>
        <p:txBody>
          <a:bodyPr/>
          <a:lstStyle/>
          <a:p>
            <a:fld id="{1BB91579-F174-43B7-89A2-456AF58447B7}" type="datetime1">
              <a:rPr lang="en-US" smtClean="0"/>
              <a:pPr/>
              <a:t>01/07/2015</a:t>
            </a:fld>
            <a:endParaRPr lang="en-US" smtClean="0"/>
          </a:p>
        </p:txBody>
      </p:sp>
      <p:sp>
        <p:nvSpPr>
          <p:cNvPr id="14338" name="Rectangle 6"/>
          <p:cNvSpPr>
            <a:spLocks noGrp="1" noChangeArrowheads="1"/>
          </p:cNvSpPr>
          <p:nvPr>
            <p:ph type="sldNum" sz="quarter" idx="12"/>
          </p:nvPr>
        </p:nvSpPr>
        <p:spPr>
          <a:noFill/>
        </p:spPr>
        <p:txBody>
          <a:bodyPr/>
          <a:lstStyle/>
          <a:p>
            <a:fld id="{FCC98221-3390-452F-B46A-6C65140B119A}" type="slidenum">
              <a:rPr lang="en-US" smtClean="0"/>
              <a:pPr/>
              <a:t>20</a:t>
            </a:fld>
            <a:endParaRPr lang="en-US" smtClean="0"/>
          </a:p>
        </p:txBody>
      </p:sp>
      <p:sp>
        <p:nvSpPr>
          <p:cNvPr id="14342"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948FC0E-33C9-4BE4-AB42-EE4E0E3F4B46}" type="slidenum">
              <a:rPr lang="en-US" sz="1400"/>
              <a:pPr algn="r"/>
              <a:t>20</a:t>
            </a:fld>
            <a:endParaRPr lang="en-US" sz="1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Date Placeholder 9"/>
          <p:cNvSpPr>
            <a:spLocks noGrp="1"/>
          </p:cNvSpPr>
          <p:nvPr>
            <p:ph type="dt" sz="half" idx="10"/>
          </p:nvPr>
        </p:nvSpPr>
        <p:spPr>
          <a:noFill/>
        </p:spPr>
        <p:txBody>
          <a:bodyPr/>
          <a:lstStyle/>
          <a:p>
            <a:fld id="{D652A1BD-3774-49B2-9B62-F54CAA8D3853}" type="datetime1">
              <a:rPr lang="en-US" smtClean="0"/>
              <a:pPr/>
              <a:t>01/07/2015</a:t>
            </a:fld>
            <a:endParaRPr lang="en-US" smtClean="0"/>
          </a:p>
        </p:txBody>
      </p:sp>
      <p:sp>
        <p:nvSpPr>
          <p:cNvPr id="15362" name="Rectangle 6"/>
          <p:cNvSpPr>
            <a:spLocks noGrp="1" noChangeArrowheads="1"/>
          </p:cNvSpPr>
          <p:nvPr>
            <p:ph type="sldNum" sz="quarter" idx="12"/>
          </p:nvPr>
        </p:nvSpPr>
        <p:spPr>
          <a:noFill/>
        </p:spPr>
        <p:txBody>
          <a:bodyPr/>
          <a:lstStyle/>
          <a:p>
            <a:fld id="{1B4C085C-C8C2-49FD-AF9E-162BA791334C}" type="slidenum">
              <a:rPr lang="en-US" smtClean="0"/>
              <a:pPr/>
              <a:t>21</a:t>
            </a:fld>
            <a:endParaRPr lang="en-US" smtClean="0"/>
          </a:p>
        </p:txBody>
      </p:sp>
      <p:sp>
        <p:nvSpPr>
          <p:cNvPr id="14340" name="Rectangle 2"/>
          <p:cNvSpPr>
            <a:spLocks noGrp="1"/>
          </p:cNvSpPr>
          <p:nvPr>
            <p:ph type="title" idx="4294967295"/>
          </p:nvPr>
        </p:nvSpPr>
        <p:spPr>
          <a:xfrm>
            <a:off x="2271713" y="381000"/>
            <a:ext cx="6872287" cy="381000"/>
          </a:xfrm>
        </p:spPr>
        <p:txBody>
          <a:bodyPr lIns="0" rIns="0" bIns="0">
            <a:normAutofit fontScale="90000"/>
          </a:bodyPr>
          <a:lstStyle/>
          <a:p>
            <a:pPr eaLnBrk="1" hangingPunct="1">
              <a:defRPr/>
            </a:pPr>
            <a:r>
              <a:rPr lang="en-US" sz="3200" b="1" smtClean="0">
                <a:solidFill>
                  <a:srgbClr val="996633"/>
                </a:solidFill>
                <a:latin typeface="Calibri" pitchFamily="34" charset="0"/>
                <a:cs typeface="Arial" charset="0"/>
              </a:rPr>
              <a:t>Related Systemic Problems </a:t>
            </a:r>
          </a:p>
        </p:txBody>
      </p:sp>
      <p:sp>
        <p:nvSpPr>
          <p:cNvPr id="2" name="Rectangle 3"/>
          <p:cNvSpPr>
            <a:spLocks noGrp="1"/>
          </p:cNvSpPr>
          <p:nvPr>
            <p:ph type="body" sz="half" idx="4294967295"/>
          </p:nvPr>
        </p:nvSpPr>
        <p:spPr>
          <a:xfrm>
            <a:off x="762000" y="990600"/>
            <a:ext cx="8153400" cy="5334000"/>
          </a:xfrm>
          <a:solidFill>
            <a:schemeClr val="accent6">
              <a:lumMod val="50000"/>
            </a:schemeClr>
          </a:solidFill>
        </p:spPr>
        <p:txBody>
          <a:bodyPr>
            <a:normAutofit fontScale="92500" lnSpcReduction="20000"/>
          </a:bodyPr>
          <a:lstStyle/>
          <a:p>
            <a:pPr algn="just" eaLnBrk="1" hangingPunct="1">
              <a:buFontTx/>
              <a:buNone/>
              <a:defRPr/>
            </a:pPr>
            <a:r>
              <a:rPr lang="en-US" sz="2000" dirty="0" smtClean="0">
                <a:solidFill>
                  <a:schemeClr val="bg1"/>
                </a:solidFill>
                <a:latin typeface="Arial Unicode MS" pitchFamily="34" charset="-128"/>
              </a:rPr>
              <a:t>Productivity reduction aggravated by  climate change. </a:t>
            </a:r>
          </a:p>
          <a:p>
            <a:pPr algn="just" eaLnBrk="1" hangingPunct="1">
              <a:buFontTx/>
              <a:buNone/>
              <a:defRPr/>
            </a:pPr>
            <a:endParaRPr lang="en-US" sz="2000" dirty="0" smtClean="0">
              <a:solidFill>
                <a:schemeClr val="bg1"/>
              </a:solidFill>
              <a:latin typeface="Arial Unicode MS" pitchFamily="34" charset="-128"/>
            </a:endParaRPr>
          </a:p>
          <a:p>
            <a:pPr algn="just" eaLnBrk="1" hangingPunct="1">
              <a:defRPr/>
            </a:pPr>
            <a:r>
              <a:rPr lang="en-US" sz="2000" dirty="0" smtClean="0">
                <a:solidFill>
                  <a:schemeClr val="bg1"/>
                </a:solidFill>
                <a:latin typeface="Arial Unicode MS" pitchFamily="34" charset="-128"/>
              </a:rPr>
              <a:t>Heavy rain episodes with fewer rainy days, un-timely or delayed rains, variation in temperature or frost  and recurring deficit on average rainfall. </a:t>
            </a:r>
          </a:p>
          <a:p>
            <a:pPr algn="just" eaLnBrk="1" hangingPunct="1">
              <a:defRPr/>
            </a:pPr>
            <a:r>
              <a:rPr lang="en-US" sz="2000" dirty="0" smtClean="0">
                <a:solidFill>
                  <a:schemeClr val="bg1"/>
                </a:solidFill>
                <a:latin typeface="Arial Unicode MS" pitchFamily="34" charset="-128"/>
              </a:rPr>
              <a:t>Un-predictable phenomena also affect productivity of  </a:t>
            </a:r>
            <a:r>
              <a:rPr lang="en-US" sz="2000" dirty="0" err="1" smtClean="0">
                <a:solidFill>
                  <a:schemeClr val="bg1"/>
                </a:solidFill>
                <a:latin typeface="Arial Unicode MS" pitchFamily="34" charset="-128"/>
              </a:rPr>
              <a:t>milch</a:t>
            </a:r>
            <a:r>
              <a:rPr lang="en-US" sz="2000" dirty="0" smtClean="0">
                <a:solidFill>
                  <a:schemeClr val="bg1"/>
                </a:solidFill>
                <a:latin typeface="Arial Unicode MS" pitchFamily="34" charset="-128"/>
              </a:rPr>
              <a:t> cattle and fish catch. </a:t>
            </a:r>
          </a:p>
          <a:p>
            <a:pPr algn="just" eaLnBrk="1" hangingPunct="1">
              <a:defRPr/>
            </a:pPr>
            <a:r>
              <a:rPr lang="en-US" sz="2000" dirty="0" smtClean="0">
                <a:solidFill>
                  <a:schemeClr val="bg1"/>
                </a:solidFill>
                <a:latin typeface="Arial Unicode MS" pitchFamily="34" charset="-128"/>
              </a:rPr>
              <a:t>Worst affected due to crop failure or low yield continue to be small and marginal farmers. </a:t>
            </a:r>
          </a:p>
          <a:p>
            <a:pPr algn="just" eaLnBrk="1" hangingPunct="1">
              <a:lnSpc>
                <a:spcPct val="90000"/>
              </a:lnSpc>
              <a:buFontTx/>
              <a:buNone/>
              <a:defRPr/>
            </a:pPr>
            <a:endParaRPr lang="en-US" sz="2000" dirty="0" smtClean="0">
              <a:latin typeface="Arial Unicode MS" pitchFamily="34" charset="-128"/>
            </a:endParaRPr>
          </a:p>
          <a:p>
            <a:pPr algn="just" eaLnBrk="1" hangingPunct="1">
              <a:lnSpc>
                <a:spcPct val="90000"/>
              </a:lnSpc>
              <a:buFontTx/>
              <a:buNone/>
              <a:defRPr/>
            </a:pPr>
            <a:r>
              <a:rPr lang="en-US" sz="2000" dirty="0" smtClean="0">
                <a:solidFill>
                  <a:srgbClr val="FFFF66"/>
                </a:solidFill>
                <a:latin typeface="Arial Unicode MS" pitchFamily="34" charset="-128"/>
              </a:rPr>
              <a:t>Significant reduction in land area under Agriculture</a:t>
            </a:r>
          </a:p>
          <a:p>
            <a:pPr algn="just" eaLnBrk="1" hangingPunct="1">
              <a:lnSpc>
                <a:spcPct val="90000"/>
              </a:lnSpc>
              <a:defRPr/>
            </a:pPr>
            <a:endParaRPr lang="en-US" sz="2000" dirty="0" smtClean="0">
              <a:solidFill>
                <a:srgbClr val="FFFF66"/>
              </a:solidFill>
              <a:latin typeface="Arial Unicode MS" pitchFamily="34" charset="-128"/>
            </a:endParaRPr>
          </a:p>
          <a:p>
            <a:pPr algn="just" eaLnBrk="1" hangingPunct="1">
              <a:lnSpc>
                <a:spcPct val="90000"/>
              </a:lnSpc>
              <a:defRPr/>
            </a:pPr>
            <a:r>
              <a:rPr lang="en-US" sz="2000" dirty="0" smtClean="0">
                <a:solidFill>
                  <a:srgbClr val="FFFF66"/>
                </a:solidFill>
                <a:latin typeface="Arial Unicode MS" pitchFamily="34" charset="-128"/>
              </a:rPr>
              <a:t>Rapid urbanization</a:t>
            </a:r>
          </a:p>
          <a:p>
            <a:pPr algn="just" eaLnBrk="1" hangingPunct="1">
              <a:lnSpc>
                <a:spcPct val="90000"/>
              </a:lnSpc>
              <a:defRPr/>
            </a:pPr>
            <a:r>
              <a:rPr lang="en-US" sz="2000" dirty="0" smtClean="0">
                <a:solidFill>
                  <a:srgbClr val="FFFF66"/>
                </a:solidFill>
                <a:latin typeface="Arial Unicode MS" pitchFamily="34" charset="-128"/>
              </a:rPr>
              <a:t>Indiscriminate growth of industrial townships, mining including illegal mining, infrastructure projects-roads-highways, railways, ports so on so forth.  </a:t>
            </a:r>
          </a:p>
          <a:p>
            <a:pPr algn="just" eaLnBrk="1" hangingPunct="1">
              <a:lnSpc>
                <a:spcPct val="90000"/>
              </a:lnSpc>
              <a:defRPr/>
            </a:pPr>
            <a:r>
              <a:rPr lang="en-US" sz="2000" dirty="0" smtClean="0">
                <a:solidFill>
                  <a:srgbClr val="FFFF66"/>
                </a:solidFill>
                <a:latin typeface="Arial Unicode MS" pitchFamily="34" charset="-128"/>
              </a:rPr>
              <a:t>Farmers sell land; get money, waste on luxury goods, become poor and landless and turn into  laborers.  </a:t>
            </a:r>
          </a:p>
          <a:p>
            <a:pPr algn="just" eaLnBrk="1" hangingPunct="1">
              <a:lnSpc>
                <a:spcPct val="90000"/>
              </a:lnSpc>
              <a:buFontTx/>
              <a:buNone/>
              <a:defRPr/>
            </a:pPr>
            <a:r>
              <a:rPr lang="en-US" sz="2800" dirty="0" smtClean="0">
                <a:solidFill>
                  <a:srgbClr val="FFFF66"/>
                </a:solidFill>
                <a:latin typeface="Arial Unicode MS" pitchFamily="34" charset="-128"/>
              </a:rPr>
              <a:t> </a:t>
            </a:r>
          </a:p>
          <a:p>
            <a:pPr algn="just" eaLnBrk="1" hangingPunct="1">
              <a:lnSpc>
                <a:spcPct val="90000"/>
              </a:lnSpc>
              <a:buClr>
                <a:srgbClr val="996633"/>
              </a:buClr>
              <a:buSzPct val="95000"/>
              <a:buFont typeface="Wingdings" pitchFamily="2" charset="2"/>
              <a:buChar char="v"/>
              <a:defRPr/>
            </a:pPr>
            <a:endParaRPr lang="en-US" sz="2800" dirty="0" smtClean="0">
              <a:latin typeface="Arial Unicode MS" pitchFamily="34" charset="-128"/>
              <a:cs typeface="Arial" charset="0"/>
            </a:endParaRPr>
          </a:p>
        </p:txBody>
      </p:sp>
      <p:sp>
        <p:nvSpPr>
          <p:cNvPr id="1536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pic>
        <p:nvPicPr>
          <p:cNvPr id="1536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536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1536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15369"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Date Placeholder 9"/>
          <p:cNvSpPr>
            <a:spLocks noGrp="1"/>
          </p:cNvSpPr>
          <p:nvPr>
            <p:ph type="dt" sz="half" idx="10"/>
          </p:nvPr>
        </p:nvSpPr>
        <p:spPr>
          <a:noFill/>
        </p:spPr>
        <p:txBody>
          <a:bodyPr/>
          <a:lstStyle/>
          <a:p>
            <a:fld id="{BF3F21A3-2BC1-4F36-B2DA-261766297668}" type="datetime1">
              <a:rPr lang="en-US" smtClean="0"/>
              <a:pPr/>
              <a:t>01/07/2015</a:t>
            </a:fld>
            <a:endParaRPr lang="en-US" smtClean="0"/>
          </a:p>
        </p:txBody>
      </p:sp>
      <p:sp>
        <p:nvSpPr>
          <p:cNvPr id="16386" name="Rectangle 6"/>
          <p:cNvSpPr>
            <a:spLocks noGrp="1" noChangeArrowheads="1"/>
          </p:cNvSpPr>
          <p:nvPr>
            <p:ph type="sldNum" sz="quarter" idx="12"/>
          </p:nvPr>
        </p:nvSpPr>
        <p:spPr>
          <a:noFill/>
        </p:spPr>
        <p:txBody>
          <a:bodyPr/>
          <a:lstStyle/>
          <a:p>
            <a:fld id="{6CEE8D9D-23EA-4D35-98B7-59A28697D486}" type="slidenum">
              <a:rPr lang="en-US" smtClean="0"/>
              <a:pPr/>
              <a:t>22</a:t>
            </a:fld>
            <a:endParaRPr lang="en-US" smtClean="0"/>
          </a:p>
        </p:txBody>
      </p:sp>
      <p:sp>
        <p:nvSpPr>
          <p:cNvPr id="15364" name="Rectangle 2"/>
          <p:cNvSpPr>
            <a:spLocks noGrp="1"/>
          </p:cNvSpPr>
          <p:nvPr>
            <p:ph type="title" idx="4294967295"/>
          </p:nvPr>
        </p:nvSpPr>
        <p:spPr>
          <a:xfrm>
            <a:off x="2271713" y="381000"/>
            <a:ext cx="6872287" cy="381000"/>
          </a:xfrm>
        </p:spPr>
        <p:txBody>
          <a:bodyPr lIns="0" rIns="0" bIns="0">
            <a:normAutofit fontScale="90000"/>
          </a:bodyPr>
          <a:lstStyle/>
          <a:p>
            <a:pPr eaLnBrk="1" hangingPunct="1">
              <a:defRPr/>
            </a:pPr>
            <a:r>
              <a:rPr lang="en-US" sz="3200" b="1" smtClean="0">
                <a:solidFill>
                  <a:srgbClr val="996633"/>
                </a:solidFill>
                <a:latin typeface="Calibri" pitchFamily="34" charset="0"/>
                <a:cs typeface="Arial" charset="0"/>
              </a:rPr>
              <a:t>Cross sector &amp; Cumulative Impact  </a:t>
            </a:r>
          </a:p>
        </p:txBody>
      </p:sp>
      <p:sp>
        <p:nvSpPr>
          <p:cNvPr id="2" name="Rectangle 3"/>
          <p:cNvSpPr>
            <a:spLocks noGrp="1"/>
          </p:cNvSpPr>
          <p:nvPr>
            <p:ph type="body" sz="half" idx="4294967295"/>
          </p:nvPr>
        </p:nvSpPr>
        <p:spPr>
          <a:xfrm>
            <a:off x="990600" y="914400"/>
            <a:ext cx="8153400" cy="5562600"/>
          </a:xfrm>
          <a:solidFill>
            <a:schemeClr val="tx2">
              <a:lumMod val="95000"/>
              <a:lumOff val="5000"/>
            </a:schemeClr>
          </a:solidFill>
        </p:spPr>
        <p:txBody>
          <a:bodyPr/>
          <a:lstStyle/>
          <a:p>
            <a:pPr algn="just" eaLnBrk="1" hangingPunct="1">
              <a:lnSpc>
                <a:spcPct val="90000"/>
              </a:lnSpc>
              <a:buFontTx/>
              <a:buNone/>
              <a:defRPr/>
            </a:pPr>
            <a:endParaRPr lang="en-US" sz="2000" dirty="0" smtClean="0">
              <a:solidFill>
                <a:schemeClr val="bg1"/>
              </a:solidFill>
              <a:latin typeface="Calibri" pitchFamily="34" charset="0"/>
            </a:endParaRPr>
          </a:p>
          <a:p>
            <a:pPr algn="just" eaLnBrk="1" hangingPunct="1">
              <a:lnSpc>
                <a:spcPct val="90000"/>
              </a:lnSpc>
              <a:buFontTx/>
              <a:buNone/>
              <a:defRPr/>
            </a:pPr>
            <a:r>
              <a:rPr lang="en-US" sz="2000" b="1" dirty="0" smtClean="0">
                <a:solidFill>
                  <a:schemeClr val="bg1"/>
                </a:solidFill>
                <a:latin typeface="Calibri" pitchFamily="34" charset="0"/>
              </a:rPr>
              <a:t>Disastrous consequences if proper care is not taken:  </a:t>
            </a:r>
          </a:p>
          <a:p>
            <a:pPr algn="just" eaLnBrk="1" hangingPunct="1">
              <a:lnSpc>
                <a:spcPct val="90000"/>
              </a:lnSpc>
              <a:defRPr/>
            </a:pPr>
            <a:endParaRPr lang="en-US" sz="2000" b="1" dirty="0" smtClean="0">
              <a:solidFill>
                <a:schemeClr val="bg1"/>
              </a:solidFill>
              <a:latin typeface="Calibri" pitchFamily="34" charset="0"/>
            </a:endParaRPr>
          </a:p>
          <a:p>
            <a:pPr algn="just" eaLnBrk="1" hangingPunct="1">
              <a:lnSpc>
                <a:spcPct val="90000"/>
              </a:lnSpc>
              <a:defRPr/>
            </a:pPr>
            <a:r>
              <a:rPr lang="en-US" sz="2000" b="1" dirty="0" smtClean="0">
                <a:solidFill>
                  <a:schemeClr val="bg1"/>
                </a:solidFill>
                <a:latin typeface="Calibri" pitchFamily="34" charset="0"/>
              </a:rPr>
              <a:t>Current growth rate of  Agriculture -2% to 3% may reduce further</a:t>
            </a:r>
          </a:p>
          <a:p>
            <a:pPr algn="just" eaLnBrk="1" hangingPunct="1">
              <a:lnSpc>
                <a:spcPct val="90000"/>
              </a:lnSpc>
              <a:defRPr/>
            </a:pPr>
            <a:r>
              <a:rPr lang="en-US" sz="2000" b="1" dirty="0" smtClean="0">
                <a:solidFill>
                  <a:schemeClr val="bg1"/>
                </a:solidFill>
                <a:latin typeface="Calibri" pitchFamily="34" charset="0"/>
              </a:rPr>
              <a:t>Create problems of food security for the country  </a:t>
            </a:r>
          </a:p>
          <a:p>
            <a:pPr algn="just" eaLnBrk="1" hangingPunct="1">
              <a:lnSpc>
                <a:spcPct val="90000"/>
              </a:lnSpc>
              <a:defRPr/>
            </a:pPr>
            <a:r>
              <a:rPr lang="en-US" sz="2000" b="1" dirty="0" smtClean="0">
                <a:solidFill>
                  <a:schemeClr val="bg1"/>
                </a:solidFill>
                <a:latin typeface="Calibri" pitchFamily="34" charset="0"/>
              </a:rPr>
              <a:t>Enhance inflation &amp; </a:t>
            </a:r>
          </a:p>
          <a:p>
            <a:pPr algn="just" eaLnBrk="1" hangingPunct="1">
              <a:lnSpc>
                <a:spcPct val="90000"/>
              </a:lnSpc>
              <a:defRPr/>
            </a:pPr>
            <a:r>
              <a:rPr lang="en-US" sz="2000" b="1" dirty="0" smtClean="0">
                <a:solidFill>
                  <a:schemeClr val="bg1"/>
                </a:solidFill>
                <a:latin typeface="Calibri" pitchFamily="34" charset="0"/>
              </a:rPr>
              <a:t>Create greater dissatisfaction / disharmony.  </a:t>
            </a:r>
          </a:p>
          <a:p>
            <a:pPr algn="just" eaLnBrk="1" hangingPunct="1">
              <a:lnSpc>
                <a:spcPct val="90000"/>
              </a:lnSpc>
              <a:buFontTx/>
              <a:buNone/>
              <a:defRPr/>
            </a:pPr>
            <a:endParaRPr lang="en-US" sz="2000" b="1" dirty="0" smtClean="0">
              <a:solidFill>
                <a:schemeClr val="bg1"/>
              </a:solidFill>
              <a:latin typeface="Calibri" pitchFamily="34" charset="0"/>
            </a:endParaRPr>
          </a:p>
          <a:p>
            <a:pPr lvl="1" algn="just" eaLnBrk="1" hangingPunct="1">
              <a:lnSpc>
                <a:spcPct val="90000"/>
              </a:lnSpc>
              <a:defRPr/>
            </a:pPr>
            <a:r>
              <a:rPr lang="en-US" sz="1600" b="1" dirty="0" smtClean="0">
                <a:solidFill>
                  <a:schemeClr val="bg1"/>
                </a:solidFill>
                <a:latin typeface="Calibri" pitchFamily="34" charset="0"/>
              </a:rPr>
              <a:t>Many small farmers will slide again below the poverty line. </a:t>
            </a:r>
          </a:p>
          <a:p>
            <a:pPr lvl="1" algn="just" eaLnBrk="1" hangingPunct="1">
              <a:lnSpc>
                <a:spcPct val="90000"/>
              </a:lnSpc>
              <a:defRPr/>
            </a:pPr>
            <a:r>
              <a:rPr lang="en-US" sz="1600" b="1" dirty="0" smtClean="0">
                <a:solidFill>
                  <a:schemeClr val="bg1"/>
                </a:solidFill>
                <a:latin typeface="Calibri" pitchFamily="34" charset="0"/>
              </a:rPr>
              <a:t>Educated rural youth will be more frustrated as their urban counter parts  may enjoy higher income  &amp; prosperity.  </a:t>
            </a:r>
          </a:p>
          <a:p>
            <a:pPr lvl="1" algn="just" eaLnBrk="1" hangingPunct="1">
              <a:lnSpc>
                <a:spcPct val="90000"/>
              </a:lnSpc>
              <a:defRPr/>
            </a:pPr>
            <a:r>
              <a:rPr lang="en-US" sz="1600" b="1" dirty="0" smtClean="0">
                <a:solidFill>
                  <a:schemeClr val="bg1"/>
                </a:solidFill>
                <a:latin typeface="Calibri" pitchFamily="34" charset="0"/>
              </a:rPr>
              <a:t>Perhaps enhance Naxalism / Social turmoil.  </a:t>
            </a:r>
          </a:p>
          <a:p>
            <a:pPr lvl="1" algn="just" eaLnBrk="1" hangingPunct="1">
              <a:lnSpc>
                <a:spcPct val="90000"/>
              </a:lnSpc>
              <a:defRPr/>
            </a:pPr>
            <a:r>
              <a:rPr lang="en-US" sz="1600" b="1" dirty="0" smtClean="0">
                <a:solidFill>
                  <a:srgbClr val="FFFF00"/>
                </a:solidFill>
                <a:latin typeface="Calibri" pitchFamily="34" charset="0"/>
                <a:ea typeface="Arial Unicode MS" pitchFamily="34" charset="-128"/>
                <a:cs typeface="Arial" charset="0"/>
              </a:rPr>
              <a:t>Loss of livelihood </a:t>
            </a:r>
          </a:p>
          <a:p>
            <a:pPr lvl="1" algn="just" eaLnBrk="1" hangingPunct="1">
              <a:lnSpc>
                <a:spcPct val="90000"/>
              </a:lnSpc>
              <a:defRPr/>
            </a:pPr>
            <a:r>
              <a:rPr lang="en-US" sz="1600" b="1" dirty="0" smtClean="0">
                <a:solidFill>
                  <a:srgbClr val="FFFF00"/>
                </a:solidFill>
                <a:latin typeface="Calibri" pitchFamily="34" charset="0"/>
                <a:ea typeface="Arial Unicode MS" pitchFamily="34" charset="-128"/>
                <a:cs typeface="Arial" charset="0"/>
              </a:rPr>
              <a:t>Setbacks to social and economic development. </a:t>
            </a:r>
          </a:p>
          <a:p>
            <a:pPr lvl="1" algn="just" eaLnBrk="1" hangingPunct="1">
              <a:lnSpc>
                <a:spcPct val="90000"/>
              </a:lnSpc>
              <a:defRPr/>
            </a:pPr>
            <a:r>
              <a:rPr lang="en-US" sz="1600" b="1" dirty="0" smtClean="0">
                <a:solidFill>
                  <a:srgbClr val="FFFF00"/>
                </a:solidFill>
                <a:latin typeface="Calibri" pitchFamily="34" charset="0"/>
                <a:ea typeface="Arial Unicode MS" pitchFamily="34" charset="-128"/>
                <a:cs typeface="Arial" charset="0"/>
              </a:rPr>
              <a:t>Could endanger political stability. </a:t>
            </a:r>
          </a:p>
          <a:p>
            <a:pPr lvl="1" algn="just" eaLnBrk="1" hangingPunct="1">
              <a:lnSpc>
                <a:spcPct val="90000"/>
              </a:lnSpc>
              <a:defRPr/>
            </a:pPr>
            <a:r>
              <a:rPr lang="en-US" sz="1600" b="1" dirty="0" smtClean="0">
                <a:solidFill>
                  <a:srgbClr val="FFFF00"/>
                </a:solidFill>
                <a:latin typeface="Calibri" pitchFamily="34" charset="0"/>
                <a:ea typeface="Arial Unicode MS" pitchFamily="34" charset="-128"/>
                <a:cs typeface="Arial" charset="0"/>
              </a:rPr>
              <a:t>Overall setback to entire economy.</a:t>
            </a:r>
          </a:p>
          <a:p>
            <a:pPr lvl="1" algn="just" eaLnBrk="1" hangingPunct="1">
              <a:lnSpc>
                <a:spcPct val="90000"/>
              </a:lnSpc>
              <a:buFontTx/>
              <a:buNone/>
              <a:defRPr/>
            </a:pPr>
            <a:endParaRPr lang="en-US" sz="2000" dirty="0" smtClean="0">
              <a:solidFill>
                <a:schemeClr val="bg1"/>
              </a:solidFill>
              <a:latin typeface="Calibri" pitchFamily="34" charset="0"/>
            </a:endParaRPr>
          </a:p>
        </p:txBody>
      </p:sp>
      <p:sp>
        <p:nvSpPr>
          <p:cNvPr id="16387"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5B968BC-76FA-42C4-AA02-F880175C2F3F}" type="slidenum">
              <a:rPr lang="en-US" sz="1400"/>
              <a:pPr algn="r"/>
              <a:t>22</a:t>
            </a:fld>
            <a:endParaRPr lang="en-US" sz="1400"/>
          </a:p>
        </p:txBody>
      </p:sp>
      <p:pic>
        <p:nvPicPr>
          <p:cNvPr id="16390"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6391"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16392"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16393"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Date Placeholder 9"/>
          <p:cNvSpPr>
            <a:spLocks noGrp="1"/>
          </p:cNvSpPr>
          <p:nvPr>
            <p:ph type="dt" sz="half" idx="10"/>
          </p:nvPr>
        </p:nvSpPr>
        <p:spPr>
          <a:noFill/>
        </p:spPr>
        <p:txBody>
          <a:bodyPr/>
          <a:lstStyle/>
          <a:p>
            <a:fld id="{D652A1BD-3774-49B2-9B62-F54CAA8D3853}" type="datetime1">
              <a:rPr lang="en-US" smtClean="0"/>
              <a:pPr/>
              <a:t>01/07/2015</a:t>
            </a:fld>
            <a:endParaRPr lang="en-US" smtClean="0"/>
          </a:p>
        </p:txBody>
      </p:sp>
      <p:sp>
        <p:nvSpPr>
          <p:cNvPr id="15362" name="Rectangle 6"/>
          <p:cNvSpPr>
            <a:spLocks noGrp="1" noChangeArrowheads="1"/>
          </p:cNvSpPr>
          <p:nvPr>
            <p:ph type="sldNum" sz="quarter" idx="12"/>
          </p:nvPr>
        </p:nvSpPr>
        <p:spPr>
          <a:noFill/>
        </p:spPr>
        <p:txBody>
          <a:bodyPr/>
          <a:lstStyle/>
          <a:p>
            <a:fld id="{1B4C085C-C8C2-49FD-AF9E-162BA791334C}" type="slidenum">
              <a:rPr lang="en-US" smtClean="0"/>
              <a:pPr/>
              <a:t>23</a:t>
            </a:fld>
            <a:endParaRPr lang="en-US" smtClean="0"/>
          </a:p>
        </p:txBody>
      </p:sp>
      <p:sp>
        <p:nvSpPr>
          <p:cNvPr id="14340" name="Rectangle 2"/>
          <p:cNvSpPr>
            <a:spLocks noGrp="1"/>
          </p:cNvSpPr>
          <p:nvPr>
            <p:ph type="title" idx="4294967295"/>
          </p:nvPr>
        </p:nvSpPr>
        <p:spPr>
          <a:xfrm>
            <a:off x="1143001" y="381000"/>
            <a:ext cx="7619999" cy="381000"/>
          </a:xfrm>
        </p:spPr>
        <p:txBody>
          <a:bodyPr lIns="0" rIns="0" bIns="0">
            <a:normAutofit fontScale="90000"/>
          </a:bodyPr>
          <a:lstStyle/>
          <a:p>
            <a:pPr eaLnBrk="1" hangingPunct="1">
              <a:defRPr/>
            </a:pPr>
            <a:r>
              <a:rPr lang="en-US" sz="3200" b="1" dirty="0" smtClean="0">
                <a:solidFill>
                  <a:srgbClr val="996633"/>
                </a:solidFill>
                <a:latin typeface="Calibri" pitchFamily="34" charset="0"/>
                <a:cs typeface="Arial" charset="0"/>
              </a:rPr>
              <a:t>KNOWLEDGE GAP AT LOCAL LEVEL </a:t>
            </a:r>
          </a:p>
        </p:txBody>
      </p:sp>
      <p:sp>
        <p:nvSpPr>
          <p:cNvPr id="2" name="Rectangle 3"/>
          <p:cNvSpPr>
            <a:spLocks noGrp="1"/>
          </p:cNvSpPr>
          <p:nvPr>
            <p:ph type="body" sz="half" idx="4294967295"/>
          </p:nvPr>
        </p:nvSpPr>
        <p:spPr>
          <a:xfrm>
            <a:off x="762000" y="990600"/>
            <a:ext cx="8153400" cy="5334000"/>
          </a:xfrm>
          <a:solidFill>
            <a:schemeClr val="accent6">
              <a:lumMod val="50000"/>
            </a:schemeClr>
          </a:solidFill>
        </p:spPr>
        <p:txBody>
          <a:bodyPr>
            <a:normAutofit/>
          </a:bodyPr>
          <a:lstStyle/>
          <a:p>
            <a:pPr marL="0" indent="0" algn="just" eaLnBrk="1" hangingPunct="1">
              <a:lnSpc>
                <a:spcPct val="90000"/>
              </a:lnSpc>
              <a:buClr>
                <a:srgbClr val="996633"/>
              </a:buClr>
              <a:buSzPct val="95000"/>
              <a:buNone/>
              <a:defRPr/>
            </a:pPr>
            <a:endParaRPr lang="en-US" sz="2800" dirty="0" smtClean="0">
              <a:solidFill>
                <a:schemeClr val="bg1"/>
              </a:solidFill>
              <a:latin typeface="Arial Unicode MS" pitchFamily="34" charset="-128"/>
              <a:cs typeface="Arial" charset="0"/>
            </a:endParaRPr>
          </a:p>
          <a:p>
            <a:pPr marL="0" indent="0" algn="just" eaLnBrk="1" hangingPunct="1">
              <a:lnSpc>
                <a:spcPct val="90000"/>
              </a:lnSpc>
              <a:buClr>
                <a:srgbClr val="996633"/>
              </a:buClr>
              <a:buSzPct val="95000"/>
              <a:buNone/>
              <a:defRPr/>
            </a:pPr>
            <a:endParaRPr lang="en-US" sz="2800" dirty="0" smtClean="0">
              <a:solidFill>
                <a:schemeClr val="bg1"/>
              </a:solidFill>
              <a:latin typeface="Arial Unicode MS" pitchFamily="34" charset="-128"/>
              <a:cs typeface="Arial" charset="0"/>
            </a:endParaRPr>
          </a:p>
          <a:p>
            <a:pPr marL="0" indent="0" algn="just" eaLnBrk="1" hangingPunct="1">
              <a:lnSpc>
                <a:spcPct val="90000"/>
              </a:lnSpc>
              <a:buClr>
                <a:srgbClr val="996633"/>
              </a:buClr>
              <a:buSzPct val="95000"/>
              <a:buNone/>
              <a:defRPr/>
            </a:pPr>
            <a:r>
              <a:rPr lang="en-US" sz="2800" dirty="0" smtClean="0">
                <a:solidFill>
                  <a:schemeClr val="bg1"/>
                </a:solidFill>
                <a:latin typeface="Arial Unicode MS" pitchFamily="34" charset="-128"/>
                <a:cs typeface="Arial" charset="0"/>
              </a:rPr>
              <a:t>NCCSD is implementing capacity building programme for farmers as a part of NICRA – ICAR programme to promote Climate Smart Agriculture. It conducted a preliminary survey to find out status of knowledge of farmers in 2013-14. The details are as under: </a:t>
            </a:r>
          </a:p>
        </p:txBody>
      </p:sp>
      <p:sp>
        <p:nvSpPr>
          <p:cNvPr id="15363"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US" sz="1400" dirty="0"/>
          </a:p>
        </p:txBody>
      </p:sp>
      <p:pic>
        <p:nvPicPr>
          <p:cNvPr id="15366"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5367"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15368"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15369"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IN"/>
          </a:p>
        </p:txBody>
      </p:sp>
      <p:sp>
        <p:nvSpPr>
          <p:cNvPr id="9" name="Subtitle 8"/>
          <p:cNvSpPr>
            <a:spLocks noGrp="1"/>
          </p:cNvSpPr>
          <p:nvPr>
            <p:ph type="subTitle" idx="1"/>
          </p:nvPr>
        </p:nvSpPr>
        <p:spPr/>
        <p:txBody>
          <a:bodyPr/>
          <a:lstStyle/>
          <a:p>
            <a:endParaRPr lang="en-IN"/>
          </a:p>
        </p:txBody>
      </p:sp>
      <p:sp>
        <p:nvSpPr>
          <p:cNvPr id="5121" name="Rectangle 1"/>
          <p:cNvSpPr>
            <a:spLocks noChangeArrowheads="1"/>
          </p:cNvSpPr>
          <p:nvPr/>
        </p:nvSpPr>
        <p:spPr bwMode="auto">
          <a:xfrm>
            <a:off x="1" y="93326"/>
            <a:ext cx="9144000"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SUMMARY OF FINDINGS AND CONCLUSION: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TABLE-A</a:t>
            </a: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Effect of respective levels of education among the farmers:</a:t>
            </a:r>
          </a:p>
          <a:p>
            <a:pPr marL="0" marR="0" lvl="0" indent="0" algn="l" defTabSz="914400" rtl="0" eaLnBrk="1" fontAlgn="base" latinLnBrk="0" hangingPunct="1">
              <a:lnSpc>
                <a:spcPct val="100000"/>
              </a:lnSpc>
              <a:spcBef>
                <a:spcPct val="0"/>
              </a:spcBef>
              <a:spcAft>
                <a:spcPct val="0"/>
              </a:spcAft>
              <a:buClrTx/>
              <a:buSzTx/>
              <a:buFontTx/>
              <a:buNone/>
              <a:tabLst/>
            </a:pPr>
            <a:r>
              <a:rPr lang="en-US" b="1" dirty="0" smtClean="0">
                <a:latin typeface="Calibri" pitchFamily="34" charset="0"/>
                <a:cs typeface="Times New Roman" pitchFamily="18" charset="0"/>
              </a:rPr>
              <a:t>A=Higher Secondary and above level, B=Secondary level and C= Primary level of education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0" y="-2375732"/>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0" y="1428736"/>
          <a:ext cx="9180512" cy="5669280"/>
        </p:xfrm>
        <a:graphic>
          <a:graphicData uri="http://schemas.openxmlformats.org/drawingml/2006/table">
            <a:tbl>
              <a:tblPr firstRow="1" bandRow="1">
                <a:tableStyleId>{5C22544A-7EE6-4342-B048-85BDC9FD1C3A}</a:tableStyleId>
              </a:tblPr>
              <a:tblGrid>
                <a:gridCol w="3995936"/>
                <a:gridCol w="557602"/>
                <a:gridCol w="573738"/>
                <a:gridCol w="645455"/>
                <a:gridCol w="573738"/>
                <a:gridCol w="645455"/>
                <a:gridCol w="502021"/>
                <a:gridCol w="573738"/>
                <a:gridCol w="573738"/>
                <a:gridCol w="539091"/>
              </a:tblGrid>
              <a:tr h="267508">
                <a:tc rowSpan="2">
                  <a:txBody>
                    <a:bodyPr/>
                    <a:lstStyle/>
                    <a:p>
                      <a:r>
                        <a:rPr lang="en-US" sz="2000" b="1" dirty="0" smtClean="0"/>
                        <a:t>Aspects</a:t>
                      </a:r>
                      <a:r>
                        <a:rPr lang="en-US" sz="2000" b="1" baseline="0" dirty="0" smtClean="0"/>
                        <a:t> of Climate Smart Agriculture</a:t>
                      </a:r>
                      <a:endParaRPr lang="en-IN" sz="2000" b="1" dirty="0"/>
                    </a:p>
                  </a:txBody>
                  <a:tcPr/>
                </a:tc>
                <a:tc gridSpan="3">
                  <a:txBody>
                    <a:bodyPr/>
                    <a:lstStyle/>
                    <a:p>
                      <a:r>
                        <a:rPr lang="en-US" dirty="0" smtClean="0"/>
                        <a:t>Knowledge(%) of </a:t>
                      </a:r>
                      <a:r>
                        <a:rPr lang="en-US" dirty="0" err="1" smtClean="0"/>
                        <a:t>Anand</a:t>
                      </a:r>
                      <a:r>
                        <a:rPr lang="en-US" dirty="0" smtClean="0"/>
                        <a:t> district</a:t>
                      </a:r>
                    </a:p>
                    <a:p>
                      <a:endParaRPr lang="en-IN" dirty="0"/>
                    </a:p>
                  </a:txBody>
                  <a:tcPr/>
                </a:tc>
                <a:tc hMerge="1">
                  <a:txBody>
                    <a:bodyPr/>
                    <a:lstStyle/>
                    <a:p>
                      <a:endParaRPr lang="en-IN" dirty="0"/>
                    </a:p>
                  </a:txBody>
                  <a:tcPr/>
                </a:tc>
                <a:tc hMerge="1">
                  <a:txBody>
                    <a:bodyPr/>
                    <a:lstStyle/>
                    <a:p>
                      <a:endParaRPr lang="en-IN" dirty="0"/>
                    </a:p>
                  </a:txBody>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Knowledge(%) of Navsari district</a:t>
                      </a:r>
                      <a:endParaRPr lang="en-IN" dirty="0" smtClean="0"/>
                    </a:p>
                  </a:txBody>
                  <a:tcPr/>
                </a:tc>
                <a:tc hMerge="1">
                  <a:txBody>
                    <a:bodyPr/>
                    <a:lstStyle/>
                    <a:p>
                      <a:endParaRPr lang="en-IN"/>
                    </a:p>
                  </a:txBody>
                  <a:tcPr/>
                </a:tc>
                <a:tc hMerge="1">
                  <a:txBody>
                    <a:bodyPr/>
                    <a:lstStyle/>
                    <a:p>
                      <a:endParaRPr lang="en-IN"/>
                    </a:p>
                  </a:txBody>
                  <a:tcPr/>
                </a:tc>
                <a:tc gridSpan="3">
                  <a:txBody>
                    <a:bodyPr/>
                    <a:lstStyle/>
                    <a:p>
                      <a:r>
                        <a:rPr lang="en-US" dirty="0" smtClean="0"/>
                        <a:t>Knowledge (%) of Kutch district</a:t>
                      </a:r>
                      <a:endParaRPr lang="en-IN" dirty="0"/>
                    </a:p>
                  </a:txBody>
                  <a:tcPr/>
                </a:tc>
                <a:tc hMerge="1">
                  <a:txBody>
                    <a:bodyPr/>
                    <a:lstStyle/>
                    <a:p>
                      <a:endParaRPr lang="en-IN" dirty="0"/>
                    </a:p>
                  </a:txBody>
                  <a:tcPr/>
                </a:tc>
                <a:tc hMerge="1">
                  <a:txBody>
                    <a:bodyPr/>
                    <a:lstStyle/>
                    <a:p>
                      <a:endParaRPr lang="en-IN"/>
                    </a:p>
                  </a:txBody>
                  <a:tcPr/>
                </a:tc>
              </a:tr>
              <a:tr h="150358">
                <a:tc vMerge="1">
                  <a:txBody>
                    <a:bodyPr/>
                    <a:lstStyle/>
                    <a:p>
                      <a:endParaRPr lang="en-IN"/>
                    </a:p>
                  </a:txBody>
                  <a:tcPr/>
                </a:tc>
                <a:tc>
                  <a:txBody>
                    <a:bodyPr/>
                    <a:lstStyle/>
                    <a:p>
                      <a:r>
                        <a:rPr lang="en-US" b="1" dirty="0" smtClean="0"/>
                        <a:t>A</a:t>
                      </a:r>
                      <a:endParaRPr lang="en-IN" b="1" dirty="0"/>
                    </a:p>
                  </a:txBody>
                  <a:tcPr/>
                </a:tc>
                <a:tc>
                  <a:txBody>
                    <a:bodyPr/>
                    <a:lstStyle/>
                    <a:p>
                      <a:r>
                        <a:rPr lang="en-US" b="1" dirty="0" smtClean="0"/>
                        <a:t>B</a:t>
                      </a:r>
                      <a:endParaRPr lang="en-IN" b="1" dirty="0"/>
                    </a:p>
                  </a:txBody>
                  <a:tcPr/>
                </a:tc>
                <a:tc>
                  <a:txBody>
                    <a:bodyPr/>
                    <a:lstStyle/>
                    <a:p>
                      <a:r>
                        <a:rPr lang="en-US" b="1" dirty="0" smtClean="0"/>
                        <a:t>C</a:t>
                      </a:r>
                      <a:endParaRPr lang="en-IN" b="1" dirty="0"/>
                    </a:p>
                  </a:txBody>
                  <a:tcPr/>
                </a:tc>
                <a:tc>
                  <a:txBody>
                    <a:bodyPr/>
                    <a:lstStyle/>
                    <a:p>
                      <a:r>
                        <a:rPr lang="en-US" b="1" dirty="0" smtClean="0"/>
                        <a:t>A</a:t>
                      </a:r>
                      <a:endParaRPr lang="en-IN" b="1" dirty="0"/>
                    </a:p>
                  </a:txBody>
                  <a:tcPr/>
                </a:tc>
                <a:tc>
                  <a:txBody>
                    <a:bodyPr/>
                    <a:lstStyle/>
                    <a:p>
                      <a:r>
                        <a:rPr lang="en-US" b="1" dirty="0" smtClean="0"/>
                        <a:t>B</a:t>
                      </a:r>
                      <a:endParaRPr lang="en-IN" b="1" dirty="0"/>
                    </a:p>
                  </a:txBody>
                  <a:tcPr/>
                </a:tc>
                <a:tc>
                  <a:txBody>
                    <a:bodyPr/>
                    <a:lstStyle/>
                    <a:p>
                      <a:r>
                        <a:rPr lang="en-US" b="1" dirty="0" smtClean="0"/>
                        <a:t>C</a:t>
                      </a:r>
                      <a:endParaRPr lang="en-IN" b="1" dirty="0"/>
                    </a:p>
                  </a:txBody>
                  <a:tcPr/>
                </a:tc>
                <a:tc>
                  <a:txBody>
                    <a:bodyPr/>
                    <a:lstStyle/>
                    <a:p>
                      <a:r>
                        <a:rPr lang="en-US" b="1" dirty="0" smtClean="0"/>
                        <a:t>A</a:t>
                      </a:r>
                      <a:endParaRPr lang="en-IN" b="1" dirty="0"/>
                    </a:p>
                  </a:txBody>
                  <a:tcPr/>
                </a:tc>
                <a:tc>
                  <a:txBody>
                    <a:bodyPr/>
                    <a:lstStyle/>
                    <a:p>
                      <a:r>
                        <a:rPr lang="en-US" b="1" dirty="0" smtClean="0"/>
                        <a:t>B</a:t>
                      </a:r>
                      <a:endParaRPr lang="en-IN" b="1" dirty="0"/>
                    </a:p>
                  </a:txBody>
                  <a:tcPr/>
                </a:tc>
                <a:tc>
                  <a:txBody>
                    <a:bodyPr/>
                    <a:lstStyle/>
                    <a:p>
                      <a:r>
                        <a:rPr lang="en-US" b="1" dirty="0" smtClean="0"/>
                        <a:t>C</a:t>
                      </a:r>
                      <a:endParaRPr lang="en-IN" b="1" dirty="0"/>
                    </a:p>
                  </a:txBody>
                  <a:tcPr/>
                </a:tc>
              </a:tr>
              <a:tr h="461744">
                <a:tc>
                  <a:txBody>
                    <a:bodyPr/>
                    <a:lstStyle/>
                    <a:p>
                      <a:r>
                        <a:rPr lang="en-US" b="1" dirty="0" smtClean="0"/>
                        <a:t>1. Knowledge among the farmers about the</a:t>
                      </a:r>
                      <a:r>
                        <a:rPr lang="en-US" b="1" baseline="0" dirty="0" smtClean="0"/>
                        <a:t> weather parameters </a:t>
                      </a:r>
                      <a:endParaRPr lang="en-IN" b="1" dirty="0"/>
                    </a:p>
                  </a:txBody>
                  <a:tcPr/>
                </a:tc>
                <a:tc>
                  <a:txBody>
                    <a:bodyPr/>
                    <a:lstStyle/>
                    <a:p>
                      <a:r>
                        <a:rPr lang="en-US" b="1" dirty="0" smtClean="0"/>
                        <a:t>47</a:t>
                      </a:r>
                      <a:endParaRPr lang="en-IN" b="1" dirty="0"/>
                    </a:p>
                  </a:txBody>
                  <a:tcPr/>
                </a:tc>
                <a:tc>
                  <a:txBody>
                    <a:bodyPr/>
                    <a:lstStyle/>
                    <a:p>
                      <a:r>
                        <a:rPr lang="en-US" b="1" dirty="0" smtClean="0"/>
                        <a:t>41</a:t>
                      </a:r>
                      <a:endParaRPr lang="en-IN" b="1" dirty="0"/>
                    </a:p>
                  </a:txBody>
                  <a:tcPr/>
                </a:tc>
                <a:tc>
                  <a:txBody>
                    <a:bodyPr/>
                    <a:lstStyle/>
                    <a:p>
                      <a:r>
                        <a:rPr lang="en-US" b="1" dirty="0" smtClean="0"/>
                        <a:t>38</a:t>
                      </a:r>
                      <a:endParaRPr lang="en-IN" b="1" dirty="0"/>
                    </a:p>
                  </a:txBody>
                  <a:tcPr/>
                </a:tc>
                <a:tc>
                  <a:txBody>
                    <a:bodyPr/>
                    <a:lstStyle/>
                    <a:p>
                      <a:r>
                        <a:rPr lang="en-US" b="1" dirty="0" smtClean="0"/>
                        <a:t>59</a:t>
                      </a:r>
                      <a:endParaRPr lang="en-IN" b="1" dirty="0"/>
                    </a:p>
                  </a:txBody>
                  <a:tcPr/>
                </a:tc>
                <a:tc>
                  <a:txBody>
                    <a:bodyPr/>
                    <a:lstStyle/>
                    <a:p>
                      <a:r>
                        <a:rPr lang="en-US" b="1" dirty="0" smtClean="0"/>
                        <a:t>41</a:t>
                      </a:r>
                      <a:endParaRPr lang="en-IN" b="1" dirty="0"/>
                    </a:p>
                  </a:txBody>
                  <a:tcPr/>
                </a:tc>
                <a:tc>
                  <a:txBody>
                    <a:bodyPr/>
                    <a:lstStyle/>
                    <a:p>
                      <a:r>
                        <a:rPr lang="en-US" b="1" dirty="0" smtClean="0"/>
                        <a:t>38</a:t>
                      </a:r>
                      <a:endParaRPr lang="en-IN" b="1" dirty="0"/>
                    </a:p>
                  </a:txBody>
                  <a:tcPr/>
                </a:tc>
                <a:tc>
                  <a:txBody>
                    <a:bodyPr/>
                    <a:lstStyle/>
                    <a:p>
                      <a:r>
                        <a:rPr lang="en-US" b="1" dirty="0" smtClean="0"/>
                        <a:t>59</a:t>
                      </a:r>
                      <a:endParaRPr lang="en-IN" b="1" dirty="0"/>
                    </a:p>
                  </a:txBody>
                  <a:tcPr/>
                </a:tc>
                <a:tc>
                  <a:txBody>
                    <a:bodyPr/>
                    <a:lstStyle/>
                    <a:p>
                      <a:r>
                        <a:rPr lang="en-US" b="1" dirty="0" smtClean="0"/>
                        <a:t>48</a:t>
                      </a:r>
                      <a:endParaRPr lang="en-IN" b="1" dirty="0"/>
                    </a:p>
                  </a:txBody>
                  <a:tcPr/>
                </a:tc>
                <a:tc>
                  <a:txBody>
                    <a:bodyPr/>
                    <a:lstStyle/>
                    <a:p>
                      <a:r>
                        <a:rPr lang="en-US" b="1" dirty="0" smtClean="0"/>
                        <a:t>43</a:t>
                      </a:r>
                      <a:endParaRPr lang="en-IN" b="1" dirty="0"/>
                    </a:p>
                  </a:txBody>
                  <a:tcPr/>
                </a:tc>
              </a:tr>
              <a:tr h="685760">
                <a:tc>
                  <a:txBody>
                    <a:bodyPr/>
                    <a:lstStyle/>
                    <a:p>
                      <a:r>
                        <a:rPr lang="en-US" b="1" dirty="0" smtClean="0"/>
                        <a:t>2. Knowledge among the farmers about the sci. application of weather parameters in agriculture</a:t>
                      </a:r>
                      <a:endParaRPr lang="en-IN" b="1" dirty="0"/>
                    </a:p>
                  </a:txBody>
                  <a:tcPr/>
                </a:tc>
                <a:tc>
                  <a:txBody>
                    <a:bodyPr/>
                    <a:lstStyle/>
                    <a:p>
                      <a:r>
                        <a:rPr lang="en-US" b="1" dirty="0" smtClean="0"/>
                        <a:t>52</a:t>
                      </a:r>
                      <a:endParaRPr lang="en-IN" b="1" dirty="0"/>
                    </a:p>
                  </a:txBody>
                  <a:tcPr/>
                </a:tc>
                <a:tc>
                  <a:txBody>
                    <a:bodyPr/>
                    <a:lstStyle/>
                    <a:p>
                      <a:r>
                        <a:rPr lang="en-US" b="1" dirty="0" smtClean="0"/>
                        <a:t>42</a:t>
                      </a:r>
                      <a:endParaRPr lang="en-IN" b="1" dirty="0"/>
                    </a:p>
                  </a:txBody>
                  <a:tcPr/>
                </a:tc>
                <a:tc>
                  <a:txBody>
                    <a:bodyPr/>
                    <a:lstStyle/>
                    <a:p>
                      <a:r>
                        <a:rPr lang="en-US" b="1" dirty="0" smtClean="0"/>
                        <a:t>38</a:t>
                      </a:r>
                      <a:endParaRPr lang="en-IN" b="1" dirty="0"/>
                    </a:p>
                  </a:txBody>
                  <a:tcPr/>
                </a:tc>
                <a:tc>
                  <a:txBody>
                    <a:bodyPr/>
                    <a:lstStyle/>
                    <a:p>
                      <a:r>
                        <a:rPr lang="en-US" b="1" dirty="0" smtClean="0"/>
                        <a:t>51</a:t>
                      </a:r>
                      <a:endParaRPr lang="en-IN" b="1" dirty="0"/>
                    </a:p>
                  </a:txBody>
                  <a:tcPr/>
                </a:tc>
                <a:tc>
                  <a:txBody>
                    <a:bodyPr/>
                    <a:lstStyle/>
                    <a:p>
                      <a:r>
                        <a:rPr lang="en-US" b="1" dirty="0" smtClean="0"/>
                        <a:t>42</a:t>
                      </a:r>
                      <a:endParaRPr lang="en-IN" b="1" dirty="0"/>
                    </a:p>
                  </a:txBody>
                  <a:tcPr/>
                </a:tc>
                <a:tc>
                  <a:txBody>
                    <a:bodyPr/>
                    <a:lstStyle/>
                    <a:p>
                      <a:r>
                        <a:rPr lang="en-US" b="1" dirty="0" smtClean="0"/>
                        <a:t>38</a:t>
                      </a:r>
                      <a:endParaRPr lang="en-IN" b="1" dirty="0"/>
                    </a:p>
                  </a:txBody>
                  <a:tcPr/>
                </a:tc>
                <a:tc>
                  <a:txBody>
                    <a:bodyPr/>
                    <a:lstStyle/>
                    <a:p>
                      <a:r>
                        <a:rPr lang="en-US" b="1" dirty="0" smtClean="0"/>
                        <a:t>54</a:t>
                      </a:r>
                      <a:endParaRPr lang="en-IN" b="1" dirty="0"/>
                    </a:p>
                  </a:txBody>
                  <a:tcPr/>
                </a:tc>
                <a:tc>
                  <a:txBody>
                    <a:bodyPr/>
                    <a:lstStyle/>
                    <a:p>
                      <a:r>
                        <a:rPr lang="en-US" b="1" dirty="0" smtClean="0"/>
                        <a:t>45</a:t>
                      </a:r>
                      <a:endParaRPr lang="en-IN" b="1" dirty="0"/>
                    </a:p>
                  </a:txBody>
                  <a:tcPr/>
                </a:tc>
                <a:tc>
                  <a:txBody>
                    <a:bodyPr/>
                    <a:lstStyle/>
                    <a:p>
                      <a:r>
                        <a:rPr lang="en-US" b="1" dirty="0" smtClean="0"/>
                        <a:t>44</a:t>
                      </a:r>
                      <a:endParaRPr lang="en-IN" b="1" dirty="0"/>
                    </a:p>
                  </a:txBody>
                  <a:tcPr/>
                </a:tc>
              </a:tr>
              <a:tr h="563448">
                <a:tc>
                  <a:txBody>
                    <a:bodyPr/>
                    <a:lstStyle/>
                    <a:p>
                      <a:r>
                        <a:rPr lang="en-US" b="1" dirty="0" smtClean="0"/>
                        <a:t>3. Knowledge among the farmers about the use of modern scientific technology</a:t>
                      </a:r>
                      <a:endParaRPr lang="en-IN" b="1" dirty="0"/>
                    </a:p>
                  </a:txBody>
                  <a:tcPr/>
                </a:tc>
                <a:tc>
                  <a:txBody>
                    <a:bodyPr/>
                    <a:lstStyle/>
                    <a:p>
                      <a:r>
                        <a:rPr lang="en-US" b="1" dirty="0" smtClean="0"/>
                        <a:t>53</a:t>
                      </a:r>
                      <a:endParaRPr lang="en-IN" b="1" dirty="0"/>
                    </a:p>
                  </a:txBody>
                  <a:tcPr/>
                </a:tc>
                <a:tc>
                  <a:txBody>
                    <a:bodyPr/>
                    <a:lstStyle/>
                    <a:p>
                      <a:r>
                        <a:rPr lang="en-US" b="1" dirty="0" smtClean="0"/>
                        <a:t>44</a:t>
                      </a:r>
                      <a:endParaRPr lang="en-IN" b="1" dirty="0"/>
                    </a:p>
                  </a:txBody>
                  <a:tcPr/>
                </a:tc>
                <a:tc>
                  <a:txBody>
                    <a:bodyPr/>
                    <a:lstStyle/>
                    <a:p>
                      <a:r>
                        <a:rPr lang="en-US" b="1" dirty="0" smtClean="0"/>
                        <a:t>31</a:t>
                      </a:r>
                      <a:endParaRPr lang="en-IN" b="1" dirty="0"/>
                    </a:p>
                  </a:txBody>
                  <a:tcPr/>
                </a:tc>
                <a:tc>
                  <a:txBody>
                    <a:bodyPr/>
                    <a:lstStyle/>
                    <a:p>
                      <a:r>
                        <a:rPr lang="en-US" b="1" dirty="0" smtClean="0"/>
                        <a:t>53</a:t>
                      </a:r>
                      <a:endParaRPr lang="en-IN" b="1" dirty="0"/>
                    </a:p>
                  </a:txBody>
                  <a:tcPr/>
                </a:tc>
                <a:tc>
                  <a:txBody>
                    <a:bodyPr/>
                    <a:lstStyle/>
                    <a:p>
                      <a:r>
                        <a:rPr lang="en-US" b="1" dirty="0" smtClean="0"/>
                        <a:t>44</a:t>
                      </a:r>
                      <a:endParaRPr lang="en-IN" b="1" dirty="0"/>
                    </a:p>
                  </a:txBody>
                  <a:tcPr/>
                </a:tc>
                <a:tc>
                  <a:txBody>
                    <a:bodyPr/>
                    <a:lstStyle/>
                    <a:p>
                      <a:r>
                        <a:rPr lang="en-US" b="1" dirty="0" smtClean="0"/>
                        <a:t>31</a:t>
                      </a:r>
                      <a:endParaRPr lang="en-IN" b="1" dirty="0"/>
                    </a:p>
                  </a:txBody>
                  <a:tcPr/>
                </a:tc>
                <a:tc>
                  <a:txBody>
                    <a:bodyPr/>
                    <a:lstStyle/>
                    <a:p>
                      <a:r>
                        <a:rPr lang="en-US" b="1" dirty="0" smtClean="0"/>
                        <a:t>53</a:t>
                      </a:r>
                      <a:endParaRPr lang="en-IN" b="1" dirty="0"/>
                    </a:p>
                  </a:txBody>
                  <a:tcPr/>
                </a:tc>
                <a:tc>
                  <a:txBody>
                    <a:bodyPr/>
                    <a:lstStyle/>
                    <a:p>
                      <a:r>
                        <a:rPr lang="en-US" b="1" dirty="0" smtClean="0"/>
                        <a:t>47</a:t>
                      </a:r>
                      <a:endParaRPr lang="en-IN" b="1" dirty="0"/>
                    </a:p>
                  </a:txBody>
                  <a:tcPr/>
                </a:tc>
                <a:tc>
                  <a:txBody>
                    <a:bodyPr/>
                    <a:lstStyle/>
                    <a:p>
                      <a:r>
                        <a:rPr lang="en-US" b="1" dirty="0" smtClean="0"/>
                        <a:t>43</a:t>
                      </a:r>
                      <a:endParaRPr lang="en-IN" b="1" dirty="0"/>
                    </a:p>
                  </a:txBody>
                  <a:tcPr/>
                </a:tc>
              </a:tr>
              <a:tr h="715456">
                <a:tc>
                  <a:txBody>
                    <a:bodyPr/>
                    <a:lstStyle/>
                    <a:p>
                      <a:r>
                        <a:rPr lang="en-US" b="1" dirty="0" smtClean="0"/>
                        <a:t>4. Knowledge among the farmers about the impacts of climate change effect in agriculture</a:t>
                      </a:r>
                      <a:endParaRPr lang="en-IN" b="1" dirty="0"/>
                    </a:p>
                  </a:txBody>
                  <a:tcPr/>
                </a:tc>
                <a:tc>
                  <a:txBody>
                    <a:bodyPr/>
                    <a:lstStyle/>
                    <a:p>
                      <a:r>
                        <a:rPr lang="en-US" b="1" dirty="0" smtClean="0"/>
                        <a:t>58</a:t>
                      </a:r>
                      <a:endParaRPr lang="en-IN" b="1" dirty="0"/>
                    </a:p>
                  </a:txBody>
                  <a:tcPr/>
                </a:tc>
                <a:tc>
                  <a:txBody>
                    <a:bodyPr/>
                    <a:lstStyle/>
                    <a:p>
                      <a:r>
                        <a:rPr lang="en-US" b="1" dirty="0" smtClean="0"/>
                        <a:t>49</a:t>
                      </a:r>
                      <a:endParaRPr lang="en-IN" b="1" dirty="0"/>
                    </a:p>
                  </a:txBody>
                  <a:tcPr/>
                </a:tc>
                <a:tc>
                  <a:txBody>
                    <a:bodyPr/>
                    <a:lstStyle/>
                    <a:p>
                      <a:r>
                        <a:rPr lang="en-US" b="1" dirty="0" smtClean="0"/>
                        <a:t>39</a:t>
                      </a:r>
                      <a:endParaRPr lang="en-IN" b="1" dirty="0"/>
                    </a:p>
                  </a:txBody>
                  <a:tcPr/>
                </a:tc>
                <a:tc>
                  <a:txBody>
                    <a:bodyPr/>
                    <a:lstStyle/>
                    <a:p>
                      <a:r>
                        <a:rPr lang="en-US" b="1" dirty="0" smtClean="0"/>
                        <a:t>58</a:t>
                      </a:r>
                      <a:endParaRPr lang="en-IN" b="1" dirty="0"/>
                    </a:p>
                  </a:txBody>
                  <a:tcPr/>
                </a:tc>
                <a:tc>
                  <a:txBody>
                    <a:bodyPr/>
                    <a:lstStyle/>
                    <a:p>
                      <a:r>
                        <a:rPr lang="en-US" b="1" dirty="0" smtClean="0"/>
                        <a:t>49</a:t>
                      </a:r>
                      <a:endParaRPr lang="en-IN" b="1" dirty="0"/>
                    </a:p>
                  </a:txBody>
                  <a:tcPr/>
                </a:tc>
                <a:tc>
                  <a:txBody>
                    <a:bodyPr/>
                    <a:lstStyle/>
                    <a:p>
                      <a:r>
                        <a:rPr lang="en-US" b="1" dirty="0" smtClean="0"/>
                        <a:t>39</a:t>
                      </a:r>
                      <a:endParaRPr lang="en-IN" b="1" dirty="0"/>
                    </a:p>
                  </a:txBody>
                  <a:tcPr/>
                </a:tc>
                <a:tc>
                  <a:txBody>
                    <a:bodyPr/>
                    <a:lstStyle/>
                    <a:p>
                      <a:r>
                        <a:rPr lang="en-US" b="1" dirty="0" smtClean="0"/>
                        <a:t>54</a:t>
                      </a:r>
                      <a:endParaRPr lang="en-IN" b="1" dirty="0"/>
                    </a:p>
                  </a:txBody>
                  <a:tcPr/>
                </a:tc>
                <a:tc>
                  <a:txBody>
                    <a:bodyPr/>
                    <a:lstStyle/>
                    <a:p>
                      <a:r>
                        <a:rPr lang="en-US" b="1" dirty="0" smtClean="0"/>
                        <a:t>52</a:t>
                      </a:r>
                      <a:endParaRPr lang="en-IN" b="1" dirty="0"/>
                    </a:p>
                  </a:txBody>
                  <a:tcPr/>
                </a:tc>
                <a:tc>
                  <a:txBody>
                    <a:bodyPr/>
                    <a:lstStyle/>
                    <a:p>
                      <a:r>
                        <a:rPr lang="en-US" b="1" dirty="0" smtClean="0"/>
                        <a:t>36</a:t>
                      </a:r>
                      <a:endParaRPr lang="en-IN" b="1" dirty="0"/>
                    </a:p>
                  </a:txBody>
                  <a:tcPr/>
                </a:tc>
              </a:tr>
              <a:tr h="593552">
                <a:tc>
                  <a:txBody>
                    <a:bodyPr/>
                    <a:lstStyle/>
                    <a:p>
                      <a:r>
                        <a:rPr lang="en-US" b="1" dirty="0" smtClean="0"/>
                        <a:t>5. Knowledge among the farmers about the contact of extension  linkages</a:t>
                      </a:r>
                      <a:endParaRPr lang="en-IN" b="1" dirty="0"/>
                    </a:p>
                  </a:txBody>
                  <a:tcPr/>
                </a:tc>
                <a:tc>
                  <a:txBody>
                    <a:bodyPr/>
                    <a:lstStyle/>
                    <a:p>
                      <a:r>
                        <a:rPr lang="en-US" b="1" dirty="0" smtClean="0"/>
                        <a:t>49</a:t>
                      </a:r>
                      <a:endParaRPr lang="en-IN" b="1" dirty="0"/>
                    </a:p>
                  </a:txBody>
                  <a:tcPr/>
                </a:tc>
                <a:tc>
                  <a:txBody>
                    <a:bodyPr/>
                    <a:lstStyle/>
                    <a:p>
                      <a:r>
                        <a:rPr lang="en-US" b="1" dirty="0" smtClean="0"/>
                        <a:t>43</a:t>
                      </a:r>
                      <a:endParaRPr lang="en-IN" b="1" dirty="0"/>
                    </a:p>
                  </a:txBody>
                  <a:tcPr/>
                </a:tc>
                <a:tc>
                  <a:txBody>
                    <a:bodyPr/>
                    <a:lstStyle/>
                    <a:p>
                      <a:r>
                        <a:rPr lang="en-US" b="1" dirty="0" smtClean="0"/>
                        <a:t>39</a:t>
                      </a:r>
                      <a:endParaRPr lang="en-IN" b="1" dirty="0"/>
                    </a:p>
                  </a:txBody>
                  <a:tcPr/>
                </a:tc>
                <a:tc>
                  <a:txBody>
                    <a:bodyPr/>
                    <a:lstStyle/>
                    <a:p>
                      <a:r>
                        <a:rPr lang="en-US" b="1" dirty="0" smtClean="0"/>
                        <a:t>42</a:t>
                      </a:r>
                      <a:endParaRPr lang="en-IN" b="1" dirty="0"/>
                    </a:p>
                  </a:txBody>
                  <a:tcPr/>
                </a:tc>
                <a:tc>
                  <a:txBody>
                    <a:bodyPr/>
                    <a:lstStyle/>
                    <a:p>
                      <a:r>
                        <a:rPr lang="en-US" b="1" dirty="0" smtClean="0"/>
                        <a:t>37</a:t>
                      </a:r>
                      <a:endParaRPr lang="en-IN" b="1" dirty="0"/>
                    </a:p>
                  </a:txBody>
                  <a:tcPr/>
                </a:tc>
                <a:tc>
                  <a:txBody>
                    <a:bodyPr/>
                    <a:lstStyle/>
                    <a:p>
                      <a:r>
                        <a:rPr lang="en-US" b="1" dirty="0" smtClean="0"/>
                        <a:t>33</a:t>
                      </a:r>
                      <a:endParaRPr lang="en-IN" b="1" dirty="0"/>
                    </a:p>
                  </a:txBody>
                  <a:tcPr/>
                </a:tc>
                <a:tc>
                  <a:txBody>
                    <a:bodyPr/>
                    <a:lstStyle/>
                    <a:p>
                      <a:r>
                        <a:rPr lang="en-US" b="1" dirty="0" smtClean="0"/>
                        <a:t>42</a:t>
                      </a:r>
                      <a:endParaRPr lang="en-IN" b="1" dirty="0"/>
                    </a:p>
                  </a:txBody>
                  <a:tcPr/>
                </a:tc>
                <a:tc>
                  <a:txBody>
                    <a:bodyPr/>
                    <a:lstStyle/>
                    <a:p>
                      <a:r>
                        <a:rPr lang="en-US" b="1" dirty="0" smtClean="0"/>
                        <a:t>37</a:t>
                      </a:r>
                      <a:endParaRPr lang="en-IN" b="1" dirty="0"/>
                    </a:p>
                  </a:txBody>
                  <a:tcPr/>
                </a:tc>
                <a:tc>
                  <a:txBody>
                    <a:bodyPr/>
                    <a:lstStyle/>
                    <a:p>
                      <a:r>
                        <a:rPr lang="en-US" b="1" dirty="0" smtClean="0"/>
                        <a:t>33</a:t>
                      </a:r>
                      <a:endParaRPr lang="en-IN" b="1" dirty="0"/>
                    </a:p>
                  </a:txBody>
                  <a:tcPr/>
                </a:tc>
              </a:tr>
              <a:tr h="593552">
                <a:tc>
                  <a:txBody>
                    <a:bodyPr/>
                    <a:lstStyle/>
                    <a:p>
                      <a:r>
                        <a:rPr lang="en-US" b="1" dirty="0" smtClean="0"/>
                        <a:t>6. Impacts of social participation among the farmers</a:t>
                      </a:r>
                      <a:endParaRPr lang="en-IN" b="1" dirty="0"/>
                    </a:p>
                  </a:txBody>
                  <a:tcPr/>
                </a:tc>
                <a:tc>
                  <a:txBody>
                    <a:bodyPr/>
                    <a:lstStyle/>
                    <a:p>
                      <a:r>
                        <a:rPr lang="en-US" b="1" dirty="0" smtClean="0"/>
                        <a:t>42</a:t>
                      </a:r>
                      <a:endParaRPr lang="en-IN" b="1" dirty="0"/>
                    </a:p>
                  </a:txBody>
                  <a:tcPr/>
                </a:tc>
                <a:tc>
                  <a:txBody>
                    <a:bodyPr/>
                    <a:lstStyle/>
                    <a:p>
                      <a:r>
                        <a:rPr lang="en-US" b="1" dirty="0" smtClean="0"/>
                        <a:t>37</a:t>
                      </a:r>
                      <a:endParaRPr lang="en-IN" b="1" dirty="0"/>
                    </a:p>
                  </a:txBody>
                  <a:tcPr/>
                </a:tc>
                <a:tc>
                  <a:txBody>
                    <a:bodyPr/>
                    <a:lstStyle/>
                    <a:p>
                      <a:r>
                        <a:rPr lang="en-US" b="1" dirty="0" smtClean="0"/>
                        <a:t>35</a:t>
                      </a:r>
                      <a:endParaRPr lang="en-IN" b="1" dirty="0"/>
                    </a:p>
                  </a:txBody>
                  <a:tcPr/>
                </a:tc>
                <a:tc>
                  <a:txBody>
                    <a:bodyPr/>
                    <a:lstStyle/>
                    <a:p>
                      <a:r>
                        <a:rPr lang="en-US" b="1" dirty="0" smtClean="0"/>
                        <a:t>39</a:t>
                      </a:r>
                      <a:endParaRPr lang="en-IN" b="1" dirty="0"/>
                    </a:p>
                  </a:txBody>
                  <a:tcPr/>
                </a:tc>
                <a:tc>
                  <a:txBody>
                    <a:bodyPr/>
                    <a:lstStyle/>
                    <a:p>
                      <a:r>
                        <a:rPr lang="en-US" b="1" dirty="0" smtClean="0"/>
                        <a:t>35</a:t>
                      </a:r>
                      <a:endParaRPr lang="en-IN" b="1" dirty="0"/>
                    </a:p>
                  </a:txBody>
                  <a:tcPr/>
                </a:tc>
                <a:tc>
                  <a:txBody>
                    <a:bodyPr/>
                    <a:lstStyle/>
                    <a:p>
                      <a:r>
                        <a:rPr lang="en-US" b="1" dirty="0" smtClean="0"/>
                        <a:t>31</a:t>
                      </a:r>
                      <a:endParaRPr lang="en-IN" b="1" dirty="0"/>
                    </a:p>
                  </a:txBody>
                  <a:tcPr/>
                </a:tc>
                <a:tc>
                  <a:txBody>
                    <a:bodyPr/>
                    <a:lstStyle/>
                    <a:p>
                      <a:r>
                        <a:rPr lang="en-US" b="1" dirty="0" smtClean="0"/>
                        <a:t>39</a:t>
                      </a:r>
                      <a:endParaRPr lang="en-IN" b="1" dirty="0"/>
                    </a:p>
                  </a:txBody>
                  <a:tcPr/>
                </a:tc>
                <a:tc>
                  <a:txBody>
                    <a:bodyPr/>
                    <a:lstStyle/>
                    <a:p>
                      <a:r>
                        <a:rPr lang="en-US" b="1" dirty="0" smtClean="0"/>
                        <a:t>35</a:t>
                      </a:r>
                      <a:endParaRPr lang="en-IN" b="1" dirty="0"/>
                    </a:p>
                  </a:txBody>
                  <a:tcPr/>
                </a:tc>
                <a:tc>
                  <a:txBody>
                    <a:bodyPr/>
                    <a:lstStyle/>
                    <a:p>
                      <a:r>
                        <a:rPr lang="en-US" b="1" dirty="0" smtClean="0"/>
                        <a:t>31</a:t>
                      </a:r>
                      <a:endParaRPr lang="en-IN" b="1" dirty="0"/>
                    </a:p>
                  </a:txBody>
                  <a:tcPr/>
                </a:tc>
              </a:tr>
            </a:tbl>
          </a:graphicData>
        </a:graphic>
      </p:graphicFrame>
    </p:spTree>
    <p:extLst>
      <p:ext uri="{BB962C8B-B14F-4D97-AF65-F5344CB8AC3E}">
        <p14:creationId xmlns:p14="http://schemas.microsoft.com/office/powerpoint/2010/main" xmlns="" val="1926020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16632"/>
            <a:ext cx="9144000" cy="6624736"/>
          </a:xfrm>
        </p:spPr>
        <p:txBody>
          <a:bodyPr/>
          <a:lstStyle/>
          <a:p>
            <a:pPr marL="0" indent="0">
              <a:buNone/>
            </a:pPr>
            <a:endParaRPr lang="en-US" b="1" dirty="0" smtClean="0"/>
          </a:p>
          <a:p>
            <a:pPr marL="0" indent="0">
              <a:buNone/>
            </a:pPr>
            <a:endParaRPr lang="en-IN" b="1" dirty="0"/>
          </a:p>
        </p:txBody>
      </p:sp>
      <p:sp>
        <p:nvSpPr>
          <p:cNvPr id="4097" name="Rectangle 1"/>
          <p:cNvSpPr>
            <a:spLocks noChangeArrowheads="1"/>
          </p:cNvSpPr>
          <p:nvPr/>
        </p:nvSpPr>
        <p:spPr bwMode="auto">
          <a:xfrm>
            <a:off x="0" y="-2638257"/>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fr-FR" sz="2800" b="1" dirty="0" smtClean="0">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nvGraphicFramePr>
        <p:xfrm>
          <a:off x="304802" y="381000"/>
          <a:ext cx="8534399" cy="5638800"/>
        </p:xfrm>
        <a:graphic>
          <a:graphicData uri="http://schemas.openxmlformats.org/drawingml/2006/table">
            <a:tbl>
              <a:tblPr firstRow="1" bandRow="1">
                <a:tableStyleId>{5C22544A-7EE6-4342-B048-85BDC9FD1C3A}</a:tableStyleId>
              </a:tblPr>
              <a:tblGrid>
                <a:gridCol w="2654222"/>
                <a:gridCol w="672074"/>
                <a:gridCol w="672074"/>
                <a:gridCol w="604867"/>
                <a:gridCol w="672074"/>
                <a:gridCol w="604867"/>
                <a:gridCol w="739283"/>
                <a:gridCol w="672074"/>
                <a:gridCol w="537659"/>
                <a:gridCol w="705205"/>
              </a:tblGrid>
              <a:tr h="2637934">
                <a:tc>
                  <a:txBody>
                    <a:bodyPr/>
                    <a:lstStyle/>
                    <a:p>
                      <a:pPr algn="ctr"/>
                      <a:r>
                        <a:rPr lang="en-US" sz="2000" b="1" dirty="0" smtClean="0"/>
                        <a:t>Average knowledge of CSA (%)</a:t>
                      </a:r>
                      <a:endParaRPr lang="en-IN" sz="2000" b="1" dirty="0"/>
                    </a:p>
                  </a:txBody>
                  <a:tcPr/>
                </a:tc>
                <a:tc>
                  <a:txBody>
                    <a:bodyPr/>
                    <a:lstStyle/>
                    <a:p>
                      <a:pPr algn="ctr"/>
                      <a:r>
                        <a:rPr lang="en-US" sz="2000" b="1" dirty="0" smtClean="0"/>
                        <a:t>50</a:t>
                      </a:r>
                      <a:endParaRPr lang="en-IN" sz="2000" b="1" dirty="0"/>
                    </a:p>
                  </a:txBody>
                  <a:tcPr/>
                </a:tc>
                <a:tc>
                  <a:txBody>
                    <a:bodyPr/>
                    <a:lstStyle/>
                    <a:p>
                      <a:pPr algn="ctr"/>
                      <a:r>
                        <a:rPr lang="en-US" sz="2000" b="1" dirty="0" smtClean="0"/>
                        <a:t>43</a:t>
                      </a:r>
                      <a:endParaRPr lang="en-IN" sz="2000" b="1" dirty="0"/>
                    </a:p>
                  </a:txBody>
                  <a:tcPr/>
                </a:tc>
                <a:tc>
                  <a:txBody>
                    <a:bodyPr/>
                    <a:lstStyle/>
                    <a:p>
                      <a:pPr algn="ctr"/>
                      <a:r>
                        <a:rPr lang="en-US" sz="2000" b="1" dirty="0" smtClean="0"/>
                        <a:t>37</a:t>
                      </a:r>
                      <a:endParaRPr lang="en-IN" sz="2000" b="1" dirty="0"/>
                    </a:p>
                  </a:txBody>
                  <a:tcPr/>
                </a:tc>
                <a:tc>
                  <a:txBody>
                    <a:bodyPr/>
                    <a:lstStyle/>
                    <a:p>
                      <a:pPr algn="ctr"/>
                      <a:r>
                        <a:rPr lang="en-US" sz="2000" b="1" dirty="0" smtClean="0"/>
                        <a:t>50</a:t>
                      </a:r>
                      <a:endParaRPr lang="en-IN" sz="2000" b="1" dirty="0"/>
                    </a:p>
                  </a:txBody>
                  <a:tcPr/>
                </a:tc>
                <a:tc>
                  <a:txBody>
                    <a:bodyPr/>
                    <a:lstStyle/>
                    <a:p>
                      <a:pPr algn="ctr"/>
                      <a:r>
                        <a:rPr lang="en-US" sz="2000" b="1" dirty="0" smtClean="0"/>
                        <a:t>41</a:t>
                      </a:r>
                      <a:endParaRPr lang="en-IN" sz="2000" b="1" dirty="0"/>
                    </a:p>
                  </a:txBody>
                  <a:tcPr/>
                </a:tc>
                <a:tc>
                  <a:txBody>
                    <a:bodyPr/>
                    <a:lstStyle/>
                    <a:p>
                      <a:r>
                        <a:rPr lang="en-US" dirty="0" smtClean="0"/>
                        <a:t>35</a:t>
                      </a:r>
                      <a:endParaRPr lang="en-IN" dirty="0"/>
                    </a:p>
                  </a:txBody>
                  <a:tcPr/>
                </a:tc>
                <a:tc>
                  <a:txBody>
                    <a:bodyPr/>
                    <a:lstStyle/>
                    <a:p>
                      <a:r>
                        <a:rPr lang="en-US" dirty="0" smtClean="0"/>
                        <a:t>50</a:t>
                      </a:r>
                      <a:endParaRPr lang="en-IN" dirty="0"/>
                    </a:p>
                  </a:txBody>
                  <a:tcPr/>
                </a:tc>
                <a:tc>
                  <a:txBody>
                    <a:bodyPr/>
                    <a:lstStyle/>
                    <a:p>
                      <a:r>
                        <a:rPr lang="en-US" dirty="0" smtClean="0"/>
                        <a:t>44</a:t>
                      </a:r>
                      <a:endParaRPr lang="en-IN" dirty="0"/>
                    </a:p>
                  </a:txBody>
                  <a:tcPr/>
                </a:tc>
                <a:tc>
                  <a:txBody>
                    <a:bodyPr/>
                    <a:lstStyle/>
                    <a:p>
                      <a:r>
                        <a:rPr lang="en-US" dirty="0" smtClean="0"/>
                        <a:t>38</a:t>
                      </a:r>
                      <a:endParaRPr lang="en-IN" dirty="0"/>
                    </a:p>
                  </a:txBody>
                  <a:tcPr/>
                </a:tc>
              </a:tr>
              <a:tr h="3000866">
                <a:tc>
                  <a:txBody>
                    <a:bodyPr/>
                    <a:lstStyle/>
                    <a:p>
                      <a:pPr algn="ctr"/>
                      <a:r>
                        <a:rPr lang="en-US" sz="2000" b="1" dirty="0" smtClean="0"/>
                        <a:t>Average of Education</a:t>
                      </a:r>
                      <a:r>
                        <a:rPr lang="en-US" sz="2000" b="1" baseline="0" dirty="0" smtClean="0"/>
                        <a:t> level about CSA</a:t>
                      </a:r>
                      <a:endParaRPr lang="en-US" sz="2000" b="1" dirty="0" smtClean="0"/>
                    </a:p>
                    <a:p>
                      <a:pPr algn="ctr"/>
                      <a:r>
                        <a:rPr lang="en-US" sz="2000" b="1" dirty="0" smtClean="0"/>
                        <a:t>(% )</a:t>
                      </a:r>
                      <a:endParaRPr lang="en-IN" sz="2000" b="1" dirty="0"/>
                    </a:p>
                  </a:txBody>
                  <a:tcPr/>
                </a:tc>
                <a:tc gridSpan="9">
                  <a:txBody>
                    <a:bodyPr/>
                    <a:lstStyle/>
                    <a:p>
                      <a:pPr algn="l"/>
                      <a:r>
                        <a:rPr lang="en-US" sz="2000" b="1" dirty="0" smtClean="0"/>
                        <a:t>A= 50% </a:t>
                      </a:r>
                      <a:r>
                        <a:rPr lang="en-US" sz="2000" b="1" baseline="0" dirty="0" smtClean="0"/>
                        <a:t> (Higher Education &amp; above level)</a:t>
                      </a:r>
                    </a:p>
                    <a:p>
                      <a:pPr algn="l"/>
                      <a:r>
                        <a:rPr lang="en-US" sz="2000" b="1" baseline="0" dirty="0" smtClean="0"/>
                        <a:t>B= 43% (Secondary level of Education)</a:t>
                      </a:r>
                    </a:p>
                    <a:p>
                      <a:pPr algn="l"/>
                      <a:r>
                        <a:rPr lang="en-US" sz="2000" b="1" baseline="0" dirty="0" smtClean="0"/>
                        <a:t>C= 37% (Primary level of Education)</a:t>
                      </a:r>
                      <a:br>
                        <a:rPr lang="en-US" sz="2000" b="1" baseline="0" dirty="0" smtClean="0"/>
                      </a:br>
                      <a:endParaRPr lang="en-IN" sz="2000" b="1"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r>
            </a:tbl>
          </a:graphicData>
        </a:graphic>
      </p:graphicFrame>
    </p:spTree>
    <p:extLst>
      <p:ext uri="{BB962C8B-B14F-4D97-AF65-F5344CB8AC3E}">
        <p14:creationId xmlns:p14="http://schemas.microsoft.com/office/powerpoint/2010/main" xmlns="" val="22192546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116632"/>
            <a:ext cx="9144000" cy="6741368"/>
          </a:xfrm>
        </p:spPr>
        <p:txBody>
          <a:bodyPr/>
          <a:lstStyle/>
          <a:p>
            <a:pPr marL="0" indent="0">
              <a:buNone/>
            </a:pPr>
            <a:endParaRPr lang="en-US" dirty="0" smtClean="0"/>
          </a:p>
          <a:p>
            <a:pPr marL="0" indent="0">
              <a:buNone/>
            </a:pPr>
            <a:r>
              <a:rPr lang="en-US" sz="2400" dirty="0" smtClean="0"/>
              <a:t>TABLE-B Effect of irrespective level of education among the farmers.</a:t>
            </a:r>
          </a:p>
          <a:p>
            <a:pPr marL="0" indent="0">
              <a:buNone/>
            </a:pPr>
            <a:endParaRPr lang="en-US" sz="2400" b="1" dirty="0" smtClean="0"/>
          </a:p>
        </p:txBody>
      </p:sp>
      <p:sp>
        <p:nvSpPr>
          <p:cNvPr id="4" name="Rectangle 3"/>
          <p:cNvSpPr/>
          <p:nvPr/>
        </p:nvSpPr>
        <p:spPr>
          <a:xfrm>
            <a:off x="0" y="188640"/>
            <a:ext cx="9144000" cy="523220"/>
          </a:xfrm>
          <a:prstGeom prst="rect">
            <a:avLst/>
          </a:prstGeom>
        </p:spPr>
        <p:txBody>
          <a:bodyPr wrap="square">
            <a:spAutoFit/>
          </a:bodyPr>
          <a:lstStyle/>
          <a:p>
            <a:pPr lvl="0" fontAlgn="base">
              <a:spcBef>
                <a:spcPct val="0"/>
              </a:spcBef>
              <a:spcAft>
                <a:spcPct val="0"/>
              </a:spcAft>
            </a:pPr>
            <a:r>
              <a:rPr lang="en-US" sz="2800" b="1" dirty="0" smtClean="0">
                <a:latin typeface="Calibri" pitchFamily="34" charset="0"/>
                <a:ea typeface="Times New Roman" pitchFamily="18" charset="0"/>
                <a:cs typeface="Times New Roman" pitchFamily="18" charset="0"/>
              </a:rPr>
              <a:t>SUMMARY OF FINDINGS AND CONCLUSION:</a:t>
            </a:r>
            <a:endParaRPr lang="en-US" b="1" dirty="0" smtClean="0">
              <a:latin typeface="Calibri" pitchFamily="34" charset="0"/>
              <a:ea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0" y="1073368"/>
          <a:ext cx="9067800" cy="5794082"/>
        </p:xfrm>
        <a:graphic>
          <a:graphicData uri="http://schemas.openxmlformats.org/drawingml/2006/table">
            <a:tbl>
              <a:tblPr firstRow="1" bandRow="1">
                <a:tableStyleId>{5C22544A-7EE6-4342-B048-85BDC9FD1C3A}</a:tableStyleId>
              </a:tblPr>
              <a:tblGrid>
                <a:gridCol w="1356856"/>
                <a:gridCol w="1392156"/>
                <a:gridCol w="1322547"/>
                <a:gridCol w="1252939"/>
                <a:gridCol w="1183333"/>
                <a:gridCol w="1113724"/>
                <a:gridCol w="1446245"/>
              </a:tblGrid>
              <a:tr h="2460727">
                <a:tc>
                  <a:txBody>
                    <a:bodyPr/>
                    <a:lstStyle/>
                    <a:p>
                      <a:pPr algn="ctr"/>
                      <a:r>
                        <a:rPr lang="en-US" sz="1800" b="1" dirty="0" smtClean="0"/>
                        <a:t>Overall Percentage</a:t>
                      </a:r>
                      <a:r>
                        <a:rPr lang="en-US" sz="1800" b="1" baseline="0" dirty="0" smtClean="0"/>
                        <a:t> of Knowledge</a:t>
                      </a:r>
                      <a:endParaRPr lang="en-IN" sz="1800" b="1" dirty="0"/>
                    </a:p>
                  </a:txBody>
                  <a:tcPr/>
                </a:tc>
                <a:tc>
                  <a:txBody>
                    <a:bodyPr/>
                    <a:lstStyle/>
                    <a:p>
                      <a:pPr algn="ctr"/>
                      <a:r>
                        <a:rPr lang="en-US" sz="1800" b="1" dirty="0" smtClean="0"/>
                        <a:t>Knowledge levels about the weather parameters</a:t>
                      </a:r>
                    </a:p>
                    <a:p>
                      <a:pPr algn="ctr"/>
                      <a:r>
                        <a:rPr lang="en-US" sz="1800" b="1" dirty="0" smtClean="0"/>
                        <a:t>(%)</a:t>
                      </a:r>
                      <a:endParaRPr lang="en-IN" sz="1800" b="1" dirty="0"/>
                    </a:p>
                  </a:txBody>
                  <a:tcPr/>
                </a:tc>
                <a:tc>
                  <a:txBody>
                    <a:bodyPr/>
                    <a:lstStyle/>
                    <a:p>
                      <a:pPr algn="ctr"/>
                      <a:r>
                        <a:rPr lang="en-US" sz="1800" b="1" dirty="0" smtClean="0"/>
                        <a:t>Knowledge levels about  the utility of weather parameters in agriculture</a:t>
                      </a:r>
                    </a:p>
                    <a:p>
                      <a:pPr algn="ctr"/>
                      <a:r>
                        <a:rPr lang="en-US" sz="1800" b="1" dirty="0" smtClean="0"/>
                        <a:t>(%)</a:t>
                      </a:r>
                      <a:endParaRPr lang="en-IN" sz="1800" b="1" dirty="0"/>
                    </a:p>
                  </a:txBody>
                  <a:tcPr/>
                </a:tc>
                <a:tc>
                  <a:txBody>
                    <a:bodyPr/>
                    <a:lstStyle/>
                    <a:p>
                      <a:pPr algn="ctr"/>
                      <a:r>
                        <a:rPr lang="en-US" sz="1800" b="1" dirty="0" smtClean="0"/>
                        <a:t>Knowledge levels about the modern scientific technology </a:t>
                      </a:r>
                    </a:p>
                    <a:p>
                      <a:pPr algn="ctr"/>
                      <a:r>
                        <a:rPr lang="en-US" sz="1800" b="1" dirty="0" smtClean="0"/>
                        <a:t>(%)</a:t>
                      </a:r>
                      <a:endParaRPr lang="en-IN" sz="1800" b="1" dirty="0"/>
                    </a:p>
                  </a:txBody>
                  <a:tcPr/>
                </a:tc>
                <a:tc>
                  <a:txBody>
                    <a:bodyPr/>
                    <a:lstStyle/>
                    <a:p>
                      <a:pPr algn="ctr"/>
                      <a:r>
                        <a:rPr lang="en-US" sz="1800" b="1" dirty="0" smtClean="0"/>
                        <a:t>Impacts of climate change effect on agriculture (%)</a:t>
                      </a:r>
                      <a:endParaRPr lang="en-IN" sz="1800" b="1" dirty="0"/>
                    </a:p>
                  </a:txBody>
                  <a:tcPr/>
                </a:tc>
                <a:tc>
                  <a:txBody>
                    <a:bodyPr/>
                    <a:lstStyle/>
                    <a:p>
                      <a:pPr algn="ctr"/>
                      <a:r>
                        <a:rPr lang="en-US" sz="1800" b="1" dirty="0" smtClean="0"/>
                        <a:t>Effect of extension linkages</a:t>
                      </a:r>
                      <a:r>
                        <a:rPr lang="en-US" sz="1800" b="1" baseline="0" dirty="0" smtClean="0"/>
                        <a:t> among the farmers</a:t>
                      </a:r>
                    </a:p>
                    <a:p>
                      <a:pPr algn="ctr"/>
                      <a:r>
                        <a:rPr lang="en-US" sz="1800" b="1" baseline="0" dirty="0" smtClean="0"/>
                        <a:t>(%)</a:t>
                      </a:r>
                      <a:endParaRPr lang="en-IN" sz="1800" b="1" dirty="0"/>
                    </a:p>
                  </a:txBody>
                  <a:tcPr/>
                </a:tc>
                <a:tc>
                  <a:txBody>
                    <a:bodyPr/>
                    <a:lstStyle/>
                    <a:p>
                      <a:pPr algn="ctr"/>
                      <a:r>
                        <a:rPr lang="en-US" sz="1800" b="1" dirty="0" smtClean="0"/>
                        <a:t>Effect of social participations among the farmers (%)</a:t>
                      </a:r>
                      <a:endParaRPr lang="en-IN" sz="1800" b="1" dirty="0"/>
                    </a:p>
                  </a:txBody>
                  <a:tcPr/>
                </a:tc>
              </a:tr>
              <a:tr h="1139601">
                <a:tc>
                  <a:txBody>
                    <a:bodyPr/>
                    <a:lstStyle/>
                    <a:p>
                      <a:pPr algn="ctr"/>
                      <a:r>
                        <a:rPr lang="en-US" sz="2400" b="1" dirty="0" smtClean="0"/>
                        <a:t>1. </a:t>
                      </a:r>
                      <a:r>
                        <a:rPr lang="en-US" sz="2400" b="1" dirty="0" err="1" smtClean="0"/>
                        <a:t>Anand</a:t>
                      </a:r>
                      <a:r>
                        <a:rPr lang="en-US" sz="2400" b="1" dirty="0" smtClean="0"/>
                        <a:t> district</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44</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48</a:t>
                      </a:r>
                      <a:endParaRPr lang="en-IN" sz="2400" b="1" dirty="0"/>
                    </a:p>
                  </a:txBody>
                  <a:tcPr/>
                </a:tc>
                <a:tc>
                  <a:txBody>
                    <a:bodyPr/>
                    <a:lstStyle/>
                    <a:p>
                      <a:pPr algn="ctr"/>
                      <a:r>
                        <a:rPr lang="en-US" sz="2400" b="1" dirty="0" smtClean="0"/>
                        <a:t>44</a:t>
                      </a:r>
                      <a:endParaRPr lang="en-IN" sz="2400" b="1" dirty="0"/>
                    </a:p>
                  </a:txBody>
                  <a:tcPr/>
                </a:tc>
                <a:tc>
                  <a:txBody>
                    <a:bodyPr/>
                    <a:lstStyle/>
                    <a:p>
                      <a:pPr algn="ctr"/>
                      <a:r>
                        <a:rPr lang="en-US" sz="2400" b="1" dirty="0" smtClean="0"/>
                        <a:t>38</a:t>
                      </a:r>
                      <a:r>
                        <a:rPr lang="en-US" sz="2400" b="1" baseline="0" dirty="0" smtClean="0"/>
                        <a:t> = (43)</a:t>
                      </a:r>
                      <a:endParaRPr lang="en-IN" sz="2400" b="1" dirty="0"/>
                    </a:p>
                  </a:txBody>
                  <a:tcPr/>
                </a:tc>
              </a:tr>
              <a:tr h="1142481">
                <a:tc>
                  <a:txBody>
                    <a:bodyPr/>
                    <a:lstStyle/>
                    <a:p>
                      <a:pPr algn="ctr"/>
                      <a:r>
                        <a:rPr lang="en-US" sz="2400" b="1" dirty="0" smtClean="0"/>
                        <a:t>2. </a:t>
                      </a:r>
                      <a:r>
                        <a:rPr lang="en-US" sz="2400" b="1" dirty="0" err="1" smtClean="0"/>
                        <a:t>Navsari</a:t>
                      </a:r>
                      <a:r>
                        <a:rPr lang="en-US" sz="2400" b="1" dirty="0" smtClean="0"/>
                        <a:t> district</a:t>
                      </a:r>
                      <a:endParaRPr lang="en-IN" sz="2400" b="1" dirty="0"/>
                    </a:p>
                  </a:txBody>
                  <a:tcPr/>
                </a:tc>
                <a:tc>
                  <a:txBody>
                    <a:bodyPr/>
                    <a:lstStyle/>
                    <a:p>
                      <a:pPr algn="ctr"/>
                      <a:r>
                        <a:rPr lang="en-US" sz="2400" b="1" dirty="0" smtClean="0"/>
                        <a:t>47</a:t>
                      </a:r>
                      <a:endParaRPr lang="en-IN" sz="2400" b="1" dirty="0"/>
                    </a:p>
                  </a:txBody>
                  <a:tcPr/>
                </a:tc>
                <a:tc>
                  <a:txBody>
                    <a:bodyPr/>
                    <a:lstStyle/>
                    <a:p>
                      <a:pPr algn="ctr"/>
                      <a:r>
                        <a:rPr lang="en-US" sz="2400" b="1" dirty="0" smtClean="0"/>
                        <a:t>48</a:t>
                      </a:r>
                      <a:endParaRPr lang="en-IN" sz="2400" b="1" dirty="0"/>
                    </a:p>
                  </a:txBody>
                  <a:tcPr/>
                </a:tc>
                <a:tc>
                  <a:txBody>
                    <a:bodyPr/>
                    <a:lstStyle/>
                    <a:p>
                      <a:pPr algn="ctr"/>
                      <a:r>
                        <a:rPr lang="en-US" sz="2400" b="1" dirty="0" smtClean="0"/>
                        <a:t>53</a:t>
                      </a:r>
                      <a:endParaRPr lang="en-IN" sz="2400" b="1" dirty="0"/>
                    </a:p>
                  </a:txBody>
                  <a:tcPr/>
                </a:tc>
                <a:tc>
                  <a:txBody>
                    <a:bodyPr/>
                    <a:lstStyle/>
                    <a:p>
                      <a:pPr algn="ctr"/>
                      <a:r>
                        <a:rPr lang="en-US" sz="2400" b="1" dirty="0" smtClean="0"/>
                        <a:t>43</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31 =</a:t>
                      </a:r>
                      <a:r>
                        <a:rPr lang="en-US" sz="2400" b="1" baseline="0" dirty="0" smtClean="0"/>
                        <a:t> (45)</a:t>
                      </a:r>
                      <a:endParaRPr lang="en-IN" sz="2400" b="1" dirty="0"/>
                    </a:p>
                  </a:txBody>
                  <a:tcPr/>
                </a:tc>
              </a:tr>
              <a:tr h="905441">
                <a:tc>
                  <a:txBody>
                    <a:bodyPr/>
                    <a:lstStyle/>
                    <a:p>
                      <a:pPr algn="ctr"/>
                      <a:r>
                        <a:rPr lang="en-US" sz="2400" b="1" dirty="0" smtClean="0"/>
                        <a:t>3. Kutch district</a:t>
                      </a:r>
                      <a:endParaRPr lang="en-IN" sz="2400" b="1" dirty="0"/>
                    </a:p>
                  </a:txBody>
                  <a:tcPr/>
                </a:tc>
                <a:tc>
                  <a:txBody>
                    <a:bodyPr/>
                    <a:lstStyle/>
                    <a:p>
                      <a:pPr algn="ctr"/>
                      <a:r>
                        <a:rPr lang="en-US" sz="2400" b="1" dirty="0" smtClean="0"/>
                        <a:t>51</a:t>
                      </a:r>
                      <a:endParaRPr lang="en-IN" sz="2400" b="1" dirty="0"/>
                    </a:p>
                  </a:txBody>
                  <a:tcPr/>
                </a:tc>
                <a:tc>
                  <a:txBody>
                    <a:bodyPr/>
                    <a:lstStyle/>
                    <a:p>
                      <a:pPr algn="ctr"/>
                      <a:r>
                        <a:rPr lang="en-US" sz="2400" b="1" dirty="0" smtClean="0"/>
                        <a:t>48</a:t>
                      </a:r>
                      <a:endParaRPr lang="en-IN" sz="2400" b="1" dirty="0"/>
                    </a:p>
                  </a:txBody>
                  <a:tcPr/>
                </a:tc>
                <a:tc>
                  <a:txBody>
                    <a:bodyPr/>
                    <a:lstStyle/>
                    <a:p>
                      <a:pPr algn="ctr"/>
                      <a:r>
                        <a:rPr lang="en-US" sz="2400" b="1" dirty="0" smtClean="0"/>
                        <a:t>53</a:t>
                      </a:r>
                      <a:endParaRPr lang="en-IN" sz="2400" b="1" dirty="0"/>
                    </a:p>
                  </a:txBody>
                  <a:tcPr/>
                </a:tc>
                <a:tc>
                  <a:txBody>
                    <a:bodyPr/>
                    <a:lstStyle/>
                    <a:p>
                      <a:pPr algn="ctr"/>
                      <a:r>
                        <a:rPr lang="en-US" sz="2400" b="1" dirty="0" smtClean="0"/>
                        <a:t>43</a:t>
                      </a:r>
                      <a:endParaRPr lang="en-IN" sz="2400" b="1" dirty="0"/>
                    </a:p>
                  </a:txBody>
                  <a:tcPr/>
                </a:tc>
                <a:tc>
                  <a:txBody>
                    <a:bodyPr/>
                    <a:lstStyle/>
                    <a:p>
                      <a:pPr algn="ctr"/>
                      <a:r>
                        <a:rPr lang="en-US" sz="2400" b="1" dirty="0" smtClean="0"/>
                        <a:t>42</a:t>
                      </a:r>
                      <a:endParaRPr lang="en-IN" sz="2400" b="1" dirty="0"/>
                    </a:p>
                  </a:txBody>
                  <a:tcPr/>
                </a:tc>
                <a:tc>
                  <a:txBody>
                    <a:bodyPr/>
                    <a:lstStyle/>
                    <a:p>
                      <a:pPr algn="ctr"/>
                      <a:r>
                        <a:rPr lang="en-US" sz="2400" b="1" dirty="0" smtClean="0"/>
                        <a:t>31 =</a:t>
                      </a:r>
                      <a:r>
                        <a:rPr lang="en-US" sz="2400" b="1" baseline="0" dirty="0" smtClean="0"/>
                        <a:t> (45)</a:t>
                      </a:r>
                      <a:endParaRPr lang="en-IN" sz="2400" b="1" dirty="0"/>
                    </a:p>
                  </a:txBody>
                  <a:tcPr/>
                </a:tc>
              </a:tr>
            </a:tbl>
          </a:graphicData>
        </a:graphic>
      </p:graphicFrame>
    </p:spTree>
    <p:extLst>
      <p:ext uri="{BB962C8B-B14F-4D97-AF65-F5344CB8AC3E}">
        <p14:creationId xmlns="" xmlns:p14="http://schemas.microsoft.com/office/powerpoint/2010/main" val="3594259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Conti…</a:t>
            </a:r>
            <a:r>
              <a:rPr lang="en-US" dirty="0" smtClean="0"/>
              <a:t>.</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pPr marL="514350" lvl="0" indent="-514350" algn="just" fontAlgn="base">
              <a:spcBef>
                <a:spcPct val="0"/>
              </a:spcBef>
              <a:spcAft>
                <a:spcPct val="0"/>
              </a:spcAft>
              <a:buFont typeface="+mj-lt"/>
              <a:buAutoNum type="arabicPeriod"/>
            </a:pPr>
            <a:r>
              <a:rPr lang="en-US" dirty="0" smtClean="0">
                <a:latin typeface="Calibri" pitchFamily="34" charset="0"/>
                <a:ea typeface="Times New Roman" pitchFamily="18" charset="0"/>
                <a:cs typeface="Times New Roman" pitchFamily="18" charset="0"/>
              </a:rPr>
              <a:t>It is clearly observed from the survey data(Table-B) that the overall knowledge percentage with respect to irrespective levels   of education among the farmers of </a:t>
            </a:r>
            <a:r>
              <a:rPr lang="en-US" dirty="0" err="1" smtClean="0">
                <a:latin typeface="Calibri" pitchFamily="34" charset="0"/>
                <a:ea typeface="Times New Roman" pitchFamily="18" charset="0"/>
                <a:cs typeface="Times New Roman" pitchFamily="18" charset="0"/>
              </a:rPr>
              <a:t>Anand</a:t>
            </a:r>
            <a:r>
              <a:rPr lang="en-US" dirty="0" smtClean="0">
                <a:latin typeface="Calibri" pitchFamily="34" charset="0"/>
                <a:ea typeface="Times New Roman" pitchFamily="18" charset="0"/>
                <a:cs typeface="Times New Roman" pitchFamily="18" charset="0"/>
              </a:rPr>
              <a:t> ,</a:t>
            </a:r>
            <a:r>
              <a:rPr lang="en-US" dirty="0" err="1" smtClean="0">
                <a:latin typeface="Calibri" pitchFamily="34" charset="0"/>
                <a:ea typeface="Times New Roman" pitchFamily="18" charset="0"/>
                <a:cs typeface="Times New Roman" pitchFamily="18" charset="0"/>
              </a:rPr>
              <a:t>Navsari</a:t>
            </a:r>
            <a:r>
              <a:rPr lang="en-US" dirty="0" smtClean="0">
                <a:latin typeface="Calibri" pitchFamily="34" charset="0"/>
                <a:ea typeface="Times New Roman" pitchFamily="18" charset="0"/>
                <a:cs typeface="Times New Roman" pitchFamily="18" charset="0"/>
              </a:rPr>
              <a:t> and Kutch district  ,most of the farmers had an average very low levels 44%of knowledge about the climate smart agriculture were registered</a:t>
            </a:r>
          </a:p>
          <a:p>
            <a:pPr marL="514350" lvl="0" indent="-514350" algn="just" fontAlgn="base">
              <a:spcBef>
                <a:spcPct val="0"/>
              </a:spcBef>
              <a:spcAft>
                <a:spcPct val="0"/>
              </a:spcAft>
              <a:buFont typeface="+mj-lt"/>
              <a:buAutoNum type="arabicPeriod"/>
            </a:pPr>
            <a:endParaRPr lang="en-US" dirty="0" smtClean="0">
              <a:latin typeface="Arial" pitchFamily="34" charset="0"/>
              <a:cs typeface="Arial" pitchFamily="34" charset="0"/>
            </a:endParaRPr>
          </a:p>
          <a:p>
            <a:pPr marL="514350" lvl="0" indent="-514350" algn="just" fontAlgn="base">
              <a:spcBef>
                <a:spcPct val="0"/>
              </a:spcBef>
              <a:spcAft>
                <a:spcPct val="0"/>
              </a:spcAft>
              <a:buFont typeface="+mj-lt"/>
              <a:buAutoNum type="arabicPeriod"/>
            </a:pPr>
            <a:r>
              <a:rPr lang="en-US" dirty="0" smtClean="0">
                <a:latin typeface="Calibri" pitchFamily="34" charset="0"/>
                <a:ea typeface="Times New Roman" pitchFamily="18" charset="0"/>
                <a:cs typeface="Times New Roman" pitchFamily="18" charset="0"/>
              </a:rPr>
              <a:t>The maximum gap of knowledge about the climate smart agriculture among the farmers was observed 57%, 55% and 55% in </a:t>
            </a:r>
            <a:r>
              <a:rPr lang="en-US" dirty="0" err="1" smtClean="0">
                <a:latin typeface="Calibri" pitchFamily="34" charset="0"/>
                <a:ea typeface="Times New Roman" pitchFamily="18" charset="0"/>
                <a:cs typeface="Times New Roman" pitchFamily="18" charset="0"/>
              </a:rPr>
              <a:t>Anand</a:t>
            </a:r>
            <a:r>
              <a:rPr lang="en-US" dirty="0" smtClean="0">
                <a:latin typeface="Calibri" pitchFamily="34" charset="0"/>
                <a:ea typeface="Times New Roman" pitchFamily="18" charset="0"/>
                <a:cs typeface="Times New Roman" pitchFamily="18" charset="0"/>
              </a:rPr>
              <a:t>, </a:t>
            </a:r>
            <a:r>
              <a:rPr lang="en-US" dirty="0" err="1" smtClean="0">
                <a:latin typeface="Calibri" pitchFamily="34" charset="0"/>
                <a:ea typeface="Times New Roman" pitchFamily="18" charset="0"/>
                <a:cs typeface="Times New Roman" pitchFamily="18" charset="0"/>
              </a:rPr>
              <a:t>Navsari</a:t>
            </a:r>
            <a:r>
              <a:rPr lang="en-US" dirty="0" smtClean="0">
                <a:latin typeface="Calibri" pitchFamily="34" charset="0"/>
                <a:ea typeface="Times New Roman" pitchFamily="18" charset="0"/>
                <a:cs typeface="Times New Roman" pitchFamily="18" charset="0"/>
              </a:rPr>
              <a:t> and Kutch district respectively.</a:t>
            </a:r>
            <a:endParaRPr lang="en-US" dirty="0" smtClean="0">
              <a:latin typeface="Arial" pitchFamily="34" charset="0"/>
              <a:cs typeface="Arial" pitchFamily="34" charset="0"/>
            </a:endParaRP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9" name="Date Placeholder 8"/>
          <p:cNvSpPr>
            <a:spLocks noGrp="1"/>
          </p:cNvSpPr>
          <p:nvPr>
            <p:ph type="dt" sz="half" idx="10"/>
          </p:nvPr>
        </p:nvSpPr>
        <p:spPr>
          <a:noFill/>
        </p:spPr>
        <p:txBody>
          <a:bodyPr/>
          <a:lstStyle/>
          <a:p>
            <a:fld id="{40C6A657-5DDB-44C8-8298-1B9E3913691E}" type="datetime1">
              <a:rPr lang="en-US" smtClean="0"/>
              <a:pPr/>
              <a:t>01/07/2015</a:t>
            </a:fld>
            <a:endParaRPr lang="en-US" smtClean="0"/>
          </a:p>
        </p:txBody>
      </p:sp>
      <p:sp>
        <p:nvSpPr>
          <p:cNvPr id="51202" name="Slide Number Placeholder 3"/>
          <p:cNvSpPr>
            <a:spLocks noGrp="1"/>
          </p:cNvSpPr>
          <p:nvPr>
            <p:ph type="sldNum" sz="quarter" idx="12"/>
          </p:nvPr>
        </p:nvSpPr>
        <p:spPr>
          <a:noFill/>
        </p:spPr>
        <p:txBody>
          <a:bodyPr/>
          <a:lstStyle/>
          <a:p>
            <a:fld id="{4CBCF809-BFB6-4F30-9820-560EC9E481EE}" type="slidenum">
              <a:rPr lang="en-US" smtClean="0"/>
              <a:pPr/>
              <a:t>28</a:t>
            </a:fld>
            <a:endParaRPr lang="en-US" smtClean="0"/>
          </a:p>
        </p:txBody>
      </p:sp>
      <p:sp>
        <p:nvSpPr>
          <p:cNvPr id="8194" name="Rectangle 2"/>
          <p:cNvSpPr>
            <a:spLocks noGrp="1"/>
          </p:cNvSpPr>
          <p:nvPr>
            <p:ph type="title" idx="4294967295"/>
          </p:nvPr>
        </p:nvSpPr>
        <p:spPr>
          <a:xfrm>
            <a:off x="1447800" y="990600"/>
            <a:ext cx="7696200" cy="533400"/>
          </a:xfrm>
        </p:spPr>
        <p:txBody>
          <a:bodyPr lIns="0" rIns="0" bIns="0">
            <a:normAutofit/>
          </a:bodyPr>
          <a:lstStyle/>
          <a:p>
            <a:pPr>
              <a:defRPr/>
            </a:pPr>
            <a:r>
              <a:rPr lang="en-US" sz="1800" b="1" dirty="0" smtClean="0">
                <a:solidFill>
                  <a:schemeClr val="tx1"/>
                </a:solidFill>
                <a:latin typeface="Calibri" pitchFamily="34" charset="0"/>
              </a:rPr>
              <a:t>OVER LAPPING OF AGRI EXTENSION -  ADMINISTRATION</a:t>
            </a:r>
            <a:endParaRPr lang="en-US" sz="1800" b="1" dirty="0">
              <a:solidFill>
                <a:schemeClr val="tx1"/>
              </a:solidFill>
              <a:latin typeface="Calibri" pitchFamily="34" charset="0"/>
            </a:endParaRPr>
          </a:p>
        </p:txBody>
      </p:sp>
      <p:sp>
        <p:nvSpPr>
          <p:cNvPr id="49156" name="Rectangle 3"/>
          <p:cNvSpPr>
            <a:spLocks noGrp="1"/>
          </p:cNvSpPr>
          <p:nvPr>
            <p:ph type="body" sz="half" idx="4294967295"/>
          </p:nvPr>
        </p:nvSpPr>
        <p:spPr>
          <a:xfrm>
            <a:off x="685800" y="1524000"/>
            <a:ext cx="8229600" cy="5029200"/>
          </a:xfrm>
        </p:spPr>
        <p:txBody>
          <a:bodyPr>
            <a:normAutofit fontScale="85000" lnSpcReduction="20000"/>
          </a:bodyPr>
          <a:lstStyle/>
          <a:p>
            <a:pPr>
              <a:defRPr/>
            </a:pPr>
            <a:r>
              <a:rPr lang="en-US" sz="1900" dirty="0" err="1" smtClean="0"/>
              <a:t>Agri</a:t>
            </a:r>
            <a:r>
              <a:rPr lang="en-US" sz="1900" dirty="0" smtClean="0"/>
              <a:t> Extension network Extension officer at </a:t>
            </a:r>
            <a:r>
              <a:rPr lang="en-US" sz="1900" dirty="0" err="1" smtClean="0"/>
              <a:t>taluka</a:t>
            </a:r>
            <a:r>
              <a:rPr lang="en-US" sz="1900" dirty="0" smtClean="0"/>
              <a:t> level. One VLW  at village level  for group of 8-9 villages  at Block level – state government </a:t>
            </a:r>
          </a:p>
          <a:p>
            <a:pPr>
              <a:defRPr/>
            </a:pPr>
            <a:r>
              <a:rPr lang="en-US" sz="1900" dirty="0" err="1" smtClean="0"/>
              <a:t>Krishi</a:t>
            </a:r>
            <a:r>
              <a:rPr lang="en-US" sz="1900" dirty="0" smtClean="0"/>
              <a:t>  </a:t>
            </a:r>
            <a:r>
              <a:rPr lang="en-US" sz="1900" dirty="0" err="1" smtClean="0"/>
              <a:t>Vigyan</a:t>
            </a:r>
            <a:r>
              <a:rPr lang="en-US" sz="1900" dirty="0" smtClean="0"/>
              <a:t> Kendra – ICAR.</a:t>
            </a:r>
          </a:p>
          <a:p>
            <a:pPr>
              <a:defRPr/>
            </a:pPr>
            <a:r>
              <a:rPr lang="en-US" sz="1900" dirty="0" smtClean="0"/>
              <a:t>ATMA – MANAGE Ministry of Agriculture, Government of India, State Director </a:t>
            </a:r>
          </a:p>
          <a:p>
            <a:pPr>
              <a:defRPr/>
            </a:pPr>
            <a:r>
              <a:rPr lang="en-US" sz="1900" dirty="0" smtClean="0"/>
              <a:t>NABARD farmers club</a:t>
            </a:r>
          </a:p>
          <a:p>
            <a:pPr>
              <a:defRPr/>
            </a:pPr>
            <a:r>
              <a:rPr lang="en-US" sz="1900" dirty="0" smtClean="0"/>
              <a:t>Watershed programme  - DRDA – Rural Development Department</a:t>
            </a:r>
          </a:p>
          <a:p>
            <a:pPr>
              <a:defRPr/>
            </a:pPr>
            <a:r>
              <a:rPr lang="en-US" sz="1900" dirty="0" smtClean="0"/>
              <a:t>State Agricultural Universities Extension Education Wing</a:t>
            </a:r>
          </a:p>
          <a:p>
            <a:pPr>
              <a:defRPr/>
            </a:pPr>
            <a:r>
              <a:rPr lang="en-US" sz="1900" dirty="0" smtClean="0"/>
              <a:t>Public – Private relations messages to farmers by </a:t>
            </a:r>
          </a:p>
          <a:p>
            <a:pPr lvl="1">
              <a:defRPr/>
            </a:pPr>
            <a:r>
              <a:rPr lang="en-US" sz="1900" dirty="0" smtClean="0"/>
              <a:t>Fertilizer companies</a:t>
            </a:r>
          </a:p>
          <a:p>
            <a:pPr lvl="1">
              <a:defRPr/>
            </a:pPr>
            <a:r>
              <a:rPr lang="en-US" sz="1900" dirty="0" smtClean="0"/>
              <a:t>CSR by private organizations</a:t>
            </a:r>
          </a:p>
          <a:p>
            <a:pPr lvl="1">
              <a:defRPr/>
            </a:pPr>
            <a:r>
              <a:rPr lang="en-US" sz="1900" dirty="0" smtClean="0"/>
              <a:t>NGOs</a:t>
            </a:r>
          </a:p>
          <a:p>
            <a:pPr lvl="1">
              <a:defRPr/>
            </a:pPr>
            <a:r>
              <a:rPr lang="en-US" sz="1900" dirty="0" smtClean="0"/>
              <a:t>Input dealers 	- seeds/pesticides</a:t>
            </a:r>
          </a:p>
          <a:p>
            <a:pPr lvl="1">
              <a:defRPr/>
            </a:pPr>
            <a:r>
              <a:rPr lang="en-US" sz="1900" dirty="0" err="1" smtClean="0"/>
              <a:t>Gramin</a:t>
            </a:r>
            <a:r>
              <a:rPr lang="en-US" sz="1900" dirty="0" smtClean="0"/>
              <a:t> Bank            	 - </a:t>
            </a:r>
            <a:r>
              <a:rPr lang="en-US" sz="1900" dirty="0" err="1" smtClean="0"/>
              <a:t>Agri</a:t>
            </a:r>
            <a:r>
              <a:rPr lang="en-US" sz="1900" dirty="0" smtClean="0"/>
              <a:t> tools, </a:t>
            </a:r>
            <a:r>
              <a:rPr lang="en-US" sz="1900" dirty="0" err="1" smtClean="0"/>
              <a:t>Agri</a:t>
            </a:r>
            <a:r>
              <a:rPr lang="en-US" sz="1900" dirty="0" smtClean="0"/>
              <a:t> equipments </a:t>
            </a:r>
          </a:p>
          <a:p>
            <a:pPr>
              <a:defRPr/>
            </a:pPr>
            <a:r>
              <a:rPr lang="en-US" sz="1900" dirty="0" smtClean="0"/>
              <a:t>Free helpline phone, SMS service of  Ministry of Agriculture </a:t>
            </a:r>
          </a:p>
          <a:p>
            <a:pPr>
              <a:defRPr/>
            </a:pPr>
            <a:r>
              <a:rPr lang="en-US" sz="1900" dirty="0" smtClean="0"/>
              <a:t>All India Radio, </a:t>
            </a:r>
            <a:r>
              <a:rPr lang="en-US" sz="1900" dirty="0" err="1" smtClean="0"/>
              <a:t>Doordarshan</a:t>
            </a:r>
            <a:r>
              <a:rPr lang="en-US" sz="1900" dirty="0" smtClean="0"/>
              <a:t>, ETV giving Agro – advisory </a:t>
            </a:r>
          </a:p>
          <a:p>
            <a:pPr>
              <a:buNone/>
              <a:defRPr/>
            </a:pPr>
            <a:endParaRPr lang="en-US" sz="1900" dirty="0" smtClean="0"/>
          </a:p>
          <a:p>
            <a:pPr marL="0" indent="0">
              <a:buFont typeface="Wingdings" pitchFamily="2" charset="2"/>
              <a:buNone/>
              <a:defRPr/>
            </a:pPr>
            <a:r>
              <a:rPr lang="en-US" sz="1900" b="1" dirty="0" smtClean="0"/>
              <a:t>There are more than eight agencies and framers get confused – whom to follow - as most often each gives different advise.  </a:t>
            </a:r>
          </a:p>
          <a:p>
            <a:pPr>
              <a:defRPr/>
            </a:pPr>
            <a:endParaRPr lang="en-US" sz="1800" dirty="0" smtClean="0"/>
          </a:p>
          <a:p>
            <a:pPr algn="r">
              <a:buFont typeface="Wingdings" pitchFamily="2" charset="2"/>
              <a:buNone/>
              <a:defRPr/>
            </a:pPr>
            <a:r>
              <a:rPr lang="en-US" sz="1800" dirty="0" smtClean="0"/>
              <a:t>Continued-----</a:t>
            </a:r>
          </a:p>
          <a:p>
            <a:pPr algn="just">
              <a:lnSpc>
                <a:spcPct val="90000"/>
              </a:lnSpc>
              <a:buClr>
                <a:srgbClr val="996633"/>
              </a:buClr>
              <a:buFont typeface="Wingdings" pitchFamily="2" charset="2"/>
              <a:buNone/>
              <a:defRPr/>
            </a:pPr>
            <a:endParaRPr lang="en-US" sz="1800" b="1" dirty="0" smtClean="0">
              <a:latin typeface="Book Antiqua" pitchFamily="18" charset="0"/>
            </a:endParaRPr>
          </a:p>
        </p:txBody>
      </p:sp>
      <p:pic>
        <p:nvPicPr>
          <p:cNvPr id="51205"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
        <p:nvSpPr>
          <p:cNvPr id="5120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5120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51208"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10" name="Title 1"/>
          <p:cNvSpPr txBox="1">
            <a:spLocks/>
          </p:cNvSpPr>
          <p:nvPr/>
        </p:nvSpPr>
        <p:spPr>
          <a:xfrm>
            <a:off x="1066800" y="228600"/>
            <a:ext cx="7772400" cy="762000"/>
          </a:xfrm>
          <a:prstGeom prst="rect">
            <a:avLst/>
          </a:prstGeom>
        </p:spPr>
        <p:txBody>
          <a:bodyPr/>
          <a:lstStyle/>
          <a:p>
            <a:pPr algn="ctr" eaLnBrk="0" hangingPunct="0">
              <a:defRPr/>
            </a:pPr>
            <a:r>
              <a:rPr lang="en-US" sz="2400" b="1" kern="0" dirty="0">
                <a:solidFill>
                  <a:schemeClr val="accent4"/>
                </a:solidFill>
                <a:latin typeface="+mj-lt"/>
                <a:ea typeface="+mj-ea"/>
                <a:cs typeface="+mj-cs"/>
              </a:rPr>
              <a:t>Constraints in current National Polices </a:t>
            </a:r>
            <a:br>
              <a:rPr lang="en-US" sz="2400" b="1" kern="0" dirty="0">
                <a:solidFill>
                  <a:schemeClr val="accent4"/>
                </a:solidFill>
                <a:latin typeface="+mj-lt"/>
                <a:ea typeface="+mj-ea"/>
                <a:cs typeface="+mj-cs"/>
              </a:rPr>
            </a:br>
            <a:r>
              <a:rPr lang="en-US" sz="2400" b="1" kern="0" dirty="0">
                <a:solidFill>
                  <a:schemeClr val="accent4"/>
                </a:solidFill>
                <a:latin typeface="+mj-lt"/>
                <a:ea typeface="+mj-ea"/>
                <a:cs typeface="+mj-cs"/>
              </a:rPr>
              <a:t>and Programmes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304800"/>
            <a:ext cx="8458200" cy="5911850"/>
          </a:xfrm>
        </p:spPr>
        <p:txBody>
          <a:bodyPr>
            <a:normAutofit fontScale="85000" lnSpcReduction="20000"/>
          </a:bodyPr>
          <a:lstStyle/>
          <a:p>
            <a:pPr algn="ctr">
              <a:buFont typeface="Wingdings" pitchFamily="2" charset="2"/>
              <a:buNone/>
              <a:defRPr/>
            </a:pPr>
            <a:r>
              <a:rPr lang="en-US" sz="2800" b="1" dirty="0" smtClean="0">
                <a:latin typeface="Calibri" pitchFamily="34" charset="0"/>
              </a:rPr>
              <a:t>Watershed Programme </a:t>
            </a:r>
          </a:p>
          <a:p>
            <a:pPr algn="ctr">
              <a:buFont typeface="Wingdings" pitchFamily="2" charset="2"/>
              <a:buNone/>
              <a:defRPr/>
            </a:pPr>
            <a:endParaRPr lang="en-US" sz="2800" b="1" dirty="0" smtClean="0">
              <a:latin typeface="Calibri" pitchFamily="34" charset="0"/>
            </a:endParaRPr>
          </a:p>
          <a:p>
            <a:pPr marL="0" indent="0" algn="just">
              <a:lnSpc>
                <a:spcPct val="150000"/>
              </a:lnSpc>
              <a:spcBef>
                <a:spcPts val="0"/>
              </a:spcBef>
              <a:buFont typeface="Wingdings" pitchFamily="2" charset="2"/>
              <a:buNone/>
              <a:defRPr/>
            </a:pPr>
            <a:r>
              <a:rPr lang="en-US" sz="2400" dirty="0" smtClean="0">
                <a:latin typeface="Calibri" pitchFamily="34" charset="0"/>
              </a:rPr>
              <a:t>Major programme of water harvesting, watershed with Ministry of Rural Development is now without focus on Increase in productivity and income of poor member of farmers. It has also no  linkage with KVK, Extension Team of Agriculture Department and Agricultural Universities regarding crop/live stock practices. There is  also a defunct National Watershed  Authority in Planning Commission.    </a:t>
            </a:r>
          </a:p>
          <a:p>
            <a:pPr marL="0" indent="0" algn="just">
              <a:lnSpc>
                <a:spcPct val="150000"/>
              </a:lnSpc>
              <a:spcBef>
                <a:spcPts val="0"/>
              </a:spcBef>
              <a:buFont typeface="Wingdings" pitchFamily="2" charset="2"/>
              <a:buNone/>
              <a:defRPr/>
            </a:pPr>
            <a:r>
              <a:rPr lang="en-US" sz="2400" dirty="0" smtClean="0">
                <a:latin typeface="Calibri" pitchFamily="34" charset="0"/>
              </a:rPr>
              <a:t>The programme is supervised by Forest Service Officers who have no linkage with poor farmers and farming.</a:t>
            </a:r>
          </a:p>
          <a:p>
            <a:pPr marL="0" indent="0" algn="just">
              <a:lnSpc>
                <a:spcPct val="150000"/>
              </a:lnSpc>
              <a:spcBef>
                <a:spcPts val="0"/>
              </a:spcBef>
              <a:buFont typeface="Wingdings" pitchFamily="2" charset="2"/>
              <a:buNone/>
              <a:defRPr/>
            </a:pPr>
            <a:r>
              <a:rPr lang="en-US" sz="2400" dirty="0" smtClean="0">
                <a:latin typeface="Calibri" pitchFamily="34" charset="0"/>
              </a:rPr>
              <a:t>There are now incidence  of having new watershed on old sites. </a:t>
            </a:r>
          </a:p>
          <a:p>
            <a:pPr marL="0" indent="0" algn="just">
              <a:lnSpc>
                <a:spcPct val="150000"/>
              </a:lnSpc>
              <a:spcBef>
                <a:spcPts val="0"/>
              </a:spcBef>
              <a:buFont typeface="Wingdings" pitchFamily="2" charset="2"/>
              <a:buNone/>
              <a:defRPr/>
            </a:pPr>
            <a:r>
              <a:rPr lang="en-US" sz="2400" dirty="0" smtClean="0">
                <a:latin typeface="Calibri" pitchFamily="34" charset="0"/>
              </a:rPr>
              <a:t>It has become an independent unit and has no connection with District Rural Development Agency. </a:t>
            </a:r>
          </a:p>
          <a:p>
            <a:pPr marL="0" indent="0" algn="just">
              <a:lnSpc>
                <a:spcPct val="150000"/>
              </a:lnSpc>
              <a:spcBef>
                <a:spcPts val="0"/>
              </a:spcBef>
              <a:buFont typeface="Wingdings" pitchFamily="2" charset="2"/>
              <a:buNone/>
              <a:defRPr/>
            </a:pPr>
            <a:r>
              <a:rPr lang="en-US" sz="2400" dirty="0" smtClean="0">
                <a:latin typeface="Calibri" pitchFamily="34" charset="0"/>
              </a:rPr>
              <a:t>The participative approach is increasing being lost .</a:t>
            </a:r>
            <a:endParaRPr lang="en-US" sz="2400" dirty="0">
              <a:latin typeface="Calibri" pitchFamily="34" charset="0"/>
            </a:endParaRPr>
          </a:p>
        </p:txBody>
      </p:sp>
      <p:sp>
        <p:nvSpPr>
          <p:cNvPr id="52227" name="Footer Placeholder 1"/>
          <p:cNvSpPr>
            <a:spLocks noGrp="1"/>
          </p:cNvSpPr>
          <p:nvPr>
            <p:ph type="ftr" sz="quarter" idx="11"/>
          </p:nvPr>
        </p:nvSpPr>
        <p:spPr>
          <a:noFill/>
        </p:spPr>
        <p:txBody>
          <a:bodyPr/>
          <a:lstStyle/>
          <a:p>
            <a:endParaRPr lang="en-US" smtClean="0"/>
          </a:p>
        </p:txBody>
      </p:sp>
      <p:sp>
        <p:nvSpPr>
          <p:cNvPr id="52228" name="Slide Number Placeholder 2"/>
          <p:cNvSpPr>
            <a:spLocks noGrp="1"/>
          </p:cNvSpPr>
          <p:nvPr>
            <p:ph type="sldNum" sz="quarter" idx="12"/>
          </p:nvPr>
        </p:nvSpPr>
        <p:spPr>
          <a:noFill/>
        </p:spPr>
        <p:txBody>
          <a:bodyPr/>
          <a:lstStyle/>
          <a:p>
            <a:fld id="{1E66F670-A8CB-478F-AC7D-11C006ADCAC6}" type="slidenum">
              <a:rPr lang="en-US" smtClean="0"/>
              <a:pPr/>
              <a:t>29</a:t>
            </a:fld>
            <a:endParaRPr lang="en-US" sz="14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3</a:t>
            </a:fld>
            <a:endParaRPr lang="en-US"/>
          </a:p>
        </p:txBody>
      </p:sp>
      <p:sp>
        <p:nvSpPr>
          <p:cNvPr id="105475" name="Rectangle 2"/>
          <p:cNvSpPr>
            <a:spLocks noGrp="1"/>
          </p:cNvSpPr>
          <p:nvPr>
            <p:ph type="ctrTitle" idx="4294967295"/>
          </p:nvPr>
        </p:nvSpPr>
        <p:spPr>
          <a:xfrm>
            <a:off x="1143000" y="457201"/>
            <a:ext cx="7543800" cy="646331"/>
          </a:xfrm>
          <a:noFill/>
        </p:spPr>
        <p:txBody>
          <a:bodyPr wrap="square" anchor="t">
            <a:spAutoFit/>
          </a:bodyPr>
          <a:lstStyle/>
          <a:p>
            <a:r>
              <a:rPr lang="en-GB" sz="1600" b="1" i="1" dirty="0" smtClean="0">
                <a:latin typeface="Tahoma" pitchFamily="34" charset="0"/>
                <a:cs typeface="Times New Roman" pitchFamily="18" charset="0"/>
              </a:rPr>
              <a:t>WHAT</a:t>
            </a:r>
            <a:r>
              <a:rPr lang="en-GB" sz="3600" b="1" i="1" dirty="0" smtClean="0">
                <a:latin typeface="Tahoma" pitchFamily="34" charset="0"/>
                <a:cs typeface="Times New Roman" pitchFamily="18" charset="0"/>
              </a:rPr>
              <a:t> </a:t>
            </a:r>
            <a:r>
              <a:rPr lang="en-GB" sz="1600" b="1" i="1" dirty="0" smtClean="0">
                <a:latin typeface="Tahoma" pitchFamily="34" charset="0"/>
                <a:cs typeface="Times New Roman" pitchFamily="18" charset="0"/>
              </a:rPr>
              <a:t>AILS OUR AGRICULTURETHE PROBLEM</a:t>
            </a:r>
            <a:endParaRPr lang="en-US" sz="1600" b="1" dirty="0" smtClean="0">
              <a:solidFill>
                <a:srgbClr val="996633"/>
              </a:solidFill>
              <a:ea typeface="Arial Unicode MS" pitchFamily="34" charset="-128"/>
              <a:cs typeface="Arial" pitchFamily="34" charset="0"/>
            </a:endParaRPr>
          </a:p>
        </p:txBody>
      </p:sp>
      <p:sp>
        <p:nvSpPr>
          <p:cNvPr id="105476" name="Rectangle 3"/>
          <p:cNvSpPr>
            <a:spLocks noGrp="1"/>
          </p:cNvSpPr>
          <p:nvPr>
            <p:ph type="subTitle" idx="4294967295"/>
          </p:nvPr>
        </p:nvSpPr>
        <p:spPr>
          <a:xfrm>
            <a:off x="762000" y="1219200"/>
            <a:ext cx="8153400" cy="5334000"/>
          </a:xfrm>
        </p:spPr>
        <p:txBody>
          <a:bodyPr>
            <a:normAutofit fontScale="85000" lnSpcReduction="20000"/>
          </a:bodyPr>
          <a:lstStyle/>
          <a:p>
            <a:r>
              <a:rPr lang="en-GB" sz="2400" i="1" dirty="0" smtClean="0"/>
              <a:t>On July2, 2006, Prime Minister of India visited the </a:t>
            </a:r>
            <a:r>
              <a:rPr lang="en-GB" sz="2400" i="1" dirty="0" err="1" smtClean="0"/>
              <a:t>Vidarbha</a:t>
            </a:r>
            <a:r>
              <a:rPr lang="en-GB" sz="2400" i="1" dirty="0" smtClean="0"/>
              <a:t> region of Maharashtra.</a:t>
            </a:r>
          </a:p>
          <a:p>
            <a:endParaRPr lang="en-US" sz="2400" dirty="0" smtClean="0"/>
          </a:p>
          <a:p>
            <a:r>
              <a:rPr lang="en-GB" sz="2400" i="1" dirty="0" smtClean="0"/>
              <a:t>The purpose of the visit was to meet farmers</a:t>
            </a:r>
            <a:endParaRPr lang="en-US" sz="2400" dirty="0" smtClean="0"/>
          </a:p>
          <a:p>
            <a:pPr>
              <a:buNone/>
            </a:pPr>
            <a:r>
              <a:rPr lang="en-GB" sz="2400" i="1" dirty="0" smtClean="0">
                <a:cs typeface="Times New Roman" pitchFamily="18" charset="0"/>
              </a:rPr>
              <a:t> </a:t>
            </a:r>
            <a:endParaRPr lang="en-GB" sz="2400" dirty="0" smtClean="0">
              <a:cs typeface="Times New Roman" pitchFamily="18" charset="0"/>
            </a:endParaRPr>
          </a:p>
          <a:p>
            <a:r>
              <a:rPr lang="en-GB" sz="2400" i="1" dirty="0" smtClean="0"/>
              <a:t>Region affected by suicides by  farmers</a:t>
            </a:r>
            <a:endParaRPr lang="en-US" sz="2400" dirty="0" smtClean="0"/>
          </a:p>
          <a:p>
            <a:endParaRPr lang="en-GB" sz="2400" dirty="0" smtClean="0">
              <a:cs typeface="Times New Roman" pitchFamily="18" charset="0"/>
            </a:endParaRPr>
          </a:p>
          <a:p>
            <a:r>
              <a:rPr lang="en-GB" sz="2400" i="1" dirty="0" smtClean="0"/>
              <a:t>In one year more than 800 deaths due to suicide</a:t>
            </a:r>
            <a:endParaRPr lang="en-US" sz="2400" dirty="0" smtClean="0"/>
          </a:p>
          <a:p>
            <a:endParaRPr lang="en-GB" sz="2400" dirty="0" smtClean="0">
              <a:cs typeface="Times New Roman" pitchFamily="18" charset="0"/>
            </a:endParaRPr>
          </a:p>
          <a:p>
            <a:r>
              <a:rPr lang="en-GB" sz="2400" dirty="0" smtClean="0">
                <a:cs typeface="Times New Roman" pitchFamily="18" charset="0"/>
              </a:rPr>
              <a:t> </a:t>
            </a:r>
            <a:r>
              <a:rPr lang="en-GB" sz="2400" i="1" dirty="0" smtClean="0">
                <a:cs typeface="Times New Roman" pitchFamily="18" charset="0"/>
              </a:rPr>
              <a:t>Similar situation prevails in other progressive states like Karnataka, Andhra Pradesh, and Punjab.</a:t>
            </a:r>
          </a:p>
          <a:p>
            <a:endParaRPr lang="en-GB" sz="2400" dirty="0" smtClean="0">
              <a:cs typeface="Times New Roman" pitchFamily="18" charset="0"/>
            </a:endParaRPr>
          </a:p>
          <a:p>
            <a:r>
              <a:rPr lang="en-GB" sz="2400" i="1" dirty="0" smtClean="0">
                <a:cs typeface="Times New Roman" pitchFamily="18" charset="0"/>
              </a:rPr>
              <a:t>More than 10,000 suicides by farmers between 2001-06</a:t>
            </a:r>
            <a:r>
              <a:rPr lang="en-US" sz="2400" dirty="0" smtClean="0"/>
              <a:t> </a:t>
            </a:r>
          </a:p>
          <a:p>
            <a:r>
              <a:rPr lang="en-US" sz="2400" dirty="0" smtClean="0"/>
              <a:t>Still farmers suicide continue in many parts of our country – in new areas are getting added. </a:t>
            </a:r>
          </a:p>
          <a:p>
            <a:pPr marL="457200" indent="-457200" algn="just">
              <a:buNone/>
            </a:pPr>
            <a:endParaRPr lang="en-US" sz="2200" dirty="0" smtClean="0"/>
          </a:p>
          <a:p>
            <a:pPr marL="0" indent="0" algn="just">
              <a:buNone/>
            </a:pPr>
            <a:endParaRPr lang="en-US" sz="2200" dirty="0" smtClean="0"/>
          </a:p>
          <a:p>
            <a:pPr marL="0" indent="0">
              <a:buClr>
                <a:srgbClr val="996633"/>
              </a:buClr>
              <a:buFontTx/>
              <a:buNone/>
            </a:pP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5478"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5479"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5480" name="Picture 10"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Date Placeholder 8"/>
          <p:cNvSpPr>
            <a:spLocks noGrp="1"/>
          </p:cNvSpPr>
          <p:nvPr>
            <p:ph type="dt" sz="half" idx="10"/>
          </p:nvPr>
        </p:nvSpPr>
        <p:spPr>
          <a:noFill/>
        </p:spPr>
        <p:txBody>
          <a:bodyPr/>
          <a:lstStyle/>
          <a:p>
            <a:fld id="{4EC8397E-2FFB-4536-9AE6-F240FD1FDC90}" type="datetime1">
              <a:rPr lang="en-US" smtClean="0"/>
              <a:pPr/>
              <a:t>01/07/2015</a:t>
            </a:fld>
            <a:endParaRPr lang="en-US" smtClean="0"/>
          </a:p>
        </p:txBody>
      </p:sp>
      <p:sp>
        <p:nvSpPr>
          <p:cNvPr id="17410" name="Slide Number Placeholder 3"/>
          <p:cNvSpPr>
            <a:spLocks noGrp="1"/>
          </p:cNvSpPr>
          <p:nvPr>
            <p:ph type="sldNum" sz="quarter" idx="12"/>
          </p:nvPr>
        </p:nvSpPr>
        <p:spPr>
          <a:noFill/>
        </p:spPr>
        <p:txBody>
          <a:bodyPr/>
          <a:lstStyle/>
          <a:p>
            <a:fld id="{CECA4DC6-1C11-4205-BABE-3BAB19801AB4}" type="slidenum">
              <a:rPr lang="en-US" smtClean="0"/>
              <a:pPr/>
              <a:t>30</a:t>
            </a:fld>
            <a:endParaRPr lang="en-US" smtClean="0"/>
          </a:p>
        </p:txBody>
      </p:sp>
      <p:sp>
        <p:nvSpPr>
          <p:cNvPr id="17411" name="Rectangle 2"/>
          <p:cNvSpPr>
            <a:spLocks noGrp="1"/>
          </p:cNvSpPr>
          <p:nvPr>
            <p:ph type="title" idx="4294967295"/>
          </p:nvPr>
        </p:nvSpPr>
        <p:spPr>
          <a:xfrm>
            <a:off x="1676400" y="381000"/>
            <a:ext cx="7162800" cy="685800"/>
          </a:xfrm>
        </p:spPr>
        <p:txBody>
          <a:bodyPr lIns="0" rIns="0" bIns="0">
            <a:normAutofit/>
          </a:bodyPr>
          <a:lstStyle/>
          <a:p>
            <a:pPr eaLnBrk="1" hangingPunct="1"/>
            <a:r>
              <a:rPr lang="en-US" sz="2400" b="1" dirty="0" smtClean="0">
                <a:solidFill>
                  <a:srgbClr val="996633"/>
                </a:solidFill>
                <a:latin typeface="Calibri" pitchFamily="34" charset="0"/>
              </a:rPr>
              <a:t>SUSTAINABLE DEVELOPMENT</a:t>
            </a:r>
          </a:p>
        </p:txBody>
      </p:sp>
      <p:sp>
        <p:nvSpPr>
          <p:cNvPr id="17412" name="Rectangle 3"/>
          <p:cNvSpPr>
            <a:spLocks noGrp="1"/>
          </p:cNvSpPr>
          <p:nvPr>
            <p:ph type="body" sz="half" idx="4294967295"/>
          </p:nvPr>
        </p:nvSpPr>
        <p:spPr>
          <a:xfrm>
            <a:off x="762000" y="990600"/>
            <a:ext cx="8153400" cy="5562600"/>
          </a:xfrm>
        </p:spPr>
        <p:txBody>
          <a:bodyPr>
            <a:normAutofit fontScale="92500" lnSpcReduction="10000"/>
          </a:bodyPr>
          <a:lstStyle/>
          <a:p>
            <a:pPr algn="just" eaLnBrk="1" hangingPunct="1">
              <a:lnSpc>
                <a:spcPct val="90000"/>
              </a:lnSpc>
              <a:buClr>
                <a:srgbClr val="996633"/>
              </a:buClr>
              <a:buFont typeface="Wingdings" pitchFamily="2" charset="2"/>
              <a:buChar char="Ø"/>
            </a:pPr>
            <a:r>
              <a:rPr lang="en-US" sz="2000" dirty="0" smtClean="0">
                <a:latin typeface="Arial Unicode MS" pitchFamily="34" charset="-128"/>
              </a:rPr>
              <a:t>Common definition: </a:t>
            </a:r>
            <a:r>
              <a:rPr lang="en-US" sz="2000" dirty="0" smtClean="0">
                <a:solidFill>
                  <a:srgbClr val="C00000"/>
                </a:solidFill>
                <a:latin typeface="Arial Unicode MS" pitchFamily="34" charset="-128"/>
              </a:rPr>
              <a:t>Pattern of natural resource use  to meet human needs while preserving the environment so that these needs can be met not only in the present, but also in the indefinite future.</a:t>
            </a:r>
          </a:p>
          <a:p>
            <a:pPr algn="just" eaLnBrk="1" hangingPunct="1">
              <a:lnSpc>
                <a:spcPct val="90000"/>
              </a:lnSpc>
              <a:buClr>
                <a:srgbClr val="996633"/>
              </a:buClr>
              <a:buFont typeface="Wingdings" pitchFamily="2" charset="2"/>
              <a:buChar char="Ø"/>
            </a:pPr>
            <a:endParaRPr lang="en-US" sz="2000" dirty="0" smtClean="0">
              <a:latin typeface="Arial Unicode MS" pitchFamily="34" charset="-128"/>
            </a:endParaRPr>
          </a:p>
          <a:p>
            <a:pPr algn="just" eaLnBrk="1" hangingPunct="1">
              <a:lnSpc>
                <a:spcPct val="90000"/>
              </a:lnSpc>
              <a:buClr>
                <a:srgbClr val="996633"/>
              </a:buClr>
              <a:buFont typeface="Wingdings" pitchFamily="2" charset="2"/>
              <a:buChar char="Ø"/>
            </a:pPr>
            <a:r>
              <a:rPr lang="en-US" sz="2000" dirty="0" smtClean="0">
                <a:solidFill>
                  <a:srgbClr val="6600FF"/>
                </a:solidFill>
                <a:latin typeface="Arial Unicode MS" pitchFamily="34" charset="-128"/>
              </a:rPr>
              <a:t>Context of developing nations: It has wider and different meaning.  </a:t>
            </a:r>
          </a:p>
          <a:p>
            <a:pPr algn="just" eaLnBrk="1" hangingPunct="1">
              <a:lnSpc>
                <a:spcPct val="90000"/>
              </a:lnSpc>
              <a:buClr>
                <a:srgbClr val="996633"/>
              </a:buClr>
              <a:buFont typeface="Wingdings" pitchFamily="2" charset="2"/>
              <a:buChar char="Ø"/>
            </a:pPr>
            <a:endParaRPr lang="en-US" sz="2000" dirty="0" smtClean="0">
              <a:solidFill>
                <a:srgbClr val="6600FF"/>
              </a:solidFill>
              <a:latin typeface="Arial Unicode MS" pitchFamily="34" charset="-128"/>
            </a:endParaRPr>
          </a:p>
          <a:p>
            <a:pPr algn="just" eaLnBrk="1" hangingPunct="1">
              <a:lnSpc>
                <a:spcPct val="90000"/>
              </a:lnSpc>
              <a:buClr>
                <a:srgbClr val="996633"/>
              </a:buClr>
              <a:buFont typeface="Wingdings" pitchFamily="2" charset="2"/>
              <a:buChar char="Ø"/>
            </a:pPr>
            <a:r>
              <a:rPr lang="en-US" sz="2000" dirty="0" smtClean="0">
                <a:solidFill>
                  <a:srgbClr val="6600FF"/>
                </a:solidFill>
                <a:latin typeface="Arial Unicode MS" pitchFamily="34" charset="-128"/>
              </a:rPr>
              <a:t>It is a long term activity; with significant socio - economic relevance in  use of natural resources and implies economic growth.</a:t>
            </a:r>
          </a:p>
          <a:p>
            <a:pPr algn="just" eaLnBrk="1" hangingPunct="1">
              <a:lnSpc>
                <a:spcPct val="90000"/>
              </a:lnSpc>
              <a:buClr>
                <a:srgbClr val="996633"/>
              </a:buClr>
              <a:buFontTx/>
              <a:buNone/>
            </a:pPr>
            <a:endParaRPr lang="en-US" sz="2000" dirty="0" smtClean="0">
              <a:solidFill>
                <a:srgbClr val="6600FF"/>
              </a:solidFill>
              <a:latin typeface="Arial Unicode MS" pitchFamily="34" charset="-128"/>
            </a:endParaRPr>
          </a:p>
          <a:p>
            <a:pPr algn="just" eaLnBrk="1" hangingPunct="1">
              <a:lnSpc>
                <a:spcPct val="90000"/>
              </a:lnSpc>
              <a:buClr>
                <a:srgbClr val="996633"/>
              </a:buClr>
              <a:buSzPct val="95000"/>
              <a:buFont typeface="Wingdings" pitchFamily="2" charset="2"/>
              <a:buChar char="Ø"/>
            </a:pPr>
            <a:r>
              <a:rPr lang="en-US" sz="2000" dirty="0" smtClean="0">
                <a:solidFill>
                  <a:srgbClr val="6600FF"/>
                </a:solidFill>
                <a:latin typeface="Arial Unicode MS" pitchFamily="34" charset="-128"/>
              </a:rPr>
              <a:t>It aims to provide enough for one’s needs to live / exist and c</a:t>
            </a:r>
            <a:r>
              <a:rPr lang="en-US" sz="2000" dirty="0" smtClean="0">
                <a:latin typeface="Arial Unicode MS" pitchFamily="34" charset="-128"/>
              </a:rPr>
              <a:t>ontinue to have the essential resource without becoming less. </a:t>
            </a:r>
          </a:p>
          <a:p>
            <a:pPr algn="just">
              <a:lnSpc>
                <a:spcPct val="90000"/>
              </a:lnSpc>
              <a:buClr>
                <a:srgbClr val="996633"/>
              </a:buClr>
              <a:buSzPct val="95000"/>
              <a:buNone/>
            </a:pPr>
            <a:endParaRPr lang="en-US" sz="2000" dirty="0" smtClean="0">
              <a:latin typeface="Arial Unicode MS" pitchFamily="34" charset="-128"/>
            </a:endParaRPr>
          </a:p>
          <a:p>
            <a:pPr algn="just">
              <a:lnSpc>
                <a:spcPct val="90000"/>
              </a:lnSpc>
              <a:buClr>
                <a:srgbClr val="996633"/>
              </a:buClr>
              <a:buSzPct val="95000"/>
              <a:buFont typeface="Wingdings" pitchFamily="2" charset="2"/>
              <a:buChar char="Ø"/>
            </a:pPr>
            <a:r>
              <a:rPr lang="en-US" sz="2000" dirty="0" smtClean="0">
                <a:latin typeface="Arial Unicode MS" pitchFamily="34" charset="-128"/>
              </a:rPr>
              <a:t>Includes gradual growth in income for a better quality of life to all with focus on families below poverty line and remote areas.</a:t>
            </a:r>
          </a:p>
          <a:p>
            <a:pPr algn="just">
              <a:lnSpc>
                <a:spcPct val="90000"/>
              </a:lnSpc>
              <a:buClr>
                <a:srgbClr val="996633"/>
              </a:buClr>
              <a:buSzPct val="95000"/>
              <a:buNone/>
            </a:pPr>
            <a:endParaRPr lang="en-US" sz="2000" dirty="0" smtClean="0">
              <a:latin typeface="Arial Unicode MS" pitchFamily="34" charset="-128"/>
            </a:endParaRPr>
          </a:p>
          <a:p>
            <a:pPr algn="just">
              <a:lnSpc>
                <a:spcPct val="90000"/>
              </a:lnSpc>
              <a:buClr>
                <a:srgbClr val="996633"/>
              </a:buClr>
              <a:buSzPct val="95000"/>
              <a:buFont typeface="Wingdings" pitchFamily="2" charset="2"/>
              <a:buChar char="Ø"/>
            </a:pPr>
            <a:r>
              <a:rPr lang="en-US" sz="2000" dirty="0" smtClean="0">
                <a:latin typeface="Arial Unicode MS" pitchFamily="34" charset="-128"/>
              </a:rPr>
              <a:t>It provides safety- net in  the arena of climate  change  and meet  adverse impact by way of re-capturing losses and providing  employment. </a:t>
            </a:r>
          </a:p>
          <a:p>
            <a:pPr algn="just">
              <a:lnSpc>
                <a:spcPct val="90000"/>
              </a:lnSpc>
              <a:buClr>
                <a:srgbClr val="996633"/>
              </a:buClr>
              <a:buSzPct val="95000"/>
              <a:buFont typeface="Wingdings" pitchFamily="2" charset="2"/>
              <a:buChar char="Ø"/>
            </a:pPr>
            <a:r>
              <a:rPr lang="en-US" sz="2000" dirty="0" smtClean="0">
                <a:latin typeface="Arial Unicode MS" pitchFamily="34" charset="-128"/>
              </a:rPr>
              <a:t>It provide access to knowledge and technology at door step of poor families – farmers. </a:t>
            </a:r>
          </a:p>
          <a:p>
            <a:pPr algn="just" eaLnBrk="1" hangingPunct="1">
              <a:lnSpc>
                <a:spcPct val="90000"/>
              </a:lnSpc>
              <a:buClr>
                <a:srgbClr val="996633"/>
              </a:buClr>
              <a:buSzPct val="95000"/>
              <a:buFont typeface="Wingdings" pitchFamily="2" charset="2"/>
              <a:buChar char="Ø"/>
            </a:pPr>
            <a:endParaRPr lang="en-US" sz="2000" dirty="0" smtClean="0">
              <a:solidFill>
                <a:srgbClr val="6600FF"/>
              </a:solidFill>
              <a:latin typeface="Arial Unicode MS" pitchFamily="34" charset="-128"/>
            </a:endParaRPr>
          </a:p>
          <a:p>
            <a:pPr algn="just" eaLnBrk="1" hangingPunct="1">
              <a:lnSpc>
                <a:spcPct val="90000"/>
              </a:lnSpc>
              <a:buClr>
                <a:srgbClr val="996633"/>
              </a:buClr>
              <a:buSzPct val="95000"/>
              <a:buFont typeface="Wingdings" pitchFamily="2" charset="2"/>
              <a:buChar char="Ø"/>
            </a:pPr>
            <a:endParaRPr lang="en-US" sz="2000" dirty="0" smtClean="0">
              <a:latin typeface="Arial Unicode MS" pitchFamily="34" charset="-128"/>
            </a:endParaRPr>
          </a:p>
          <a:p>
            <a:pPr algn="just" eaLnBrk="1" hangingPunct="1">
              <a:lnSpc>
                <a:spcPct val="90000"/>
              </a:lnSpc>
              <a:buClr>
                <a:srgbClr val="996633"/>
              </a:buClr>
              <a:buSzPct val="95000"/>
              <a:buFontTx/>
              <a:buNone/>
            </a:pPr>
            <a:endParaRPr lang="en-US" sz="2000" dirty="0" smtClean="0">
              <a:latin typeface="Arial Unicode MS" pitchFamily="34" charset="-128"/>
            </a:endParaRPr>
          </a:p>
          <a:p>
            <a:pPr algn="just" eaLnBrk="1" hangingPunct="1">
              <a:lnSpc>
                <a:spcPct val="90000"/>
              </a:lnSpc>
              <a:buClr>
                <a:srgbClr val="996633"/>
              </a:buClr>
              <a:buSzPct val="95000"/>
              <a:buFont typeface="Wingdings" pitchFamily="2" charset="2"/>
              <a:buChar char="Ø"/>
            </a:pPr>
            <a:endParaRPr lang="en-US" sz="2000" dirty="0" smtClean="0">
              <a:latin typeface="Arial Unicode MS" pitchFamily="34" charset="-128"/>
            </a:endParaRPr>
          </a:p>
          <a:p>
            <a:pPr algn="just" eaLnBrk="1" hangingPunct="1">
              <a:lnSpc>
                <a:spcPct val="90000"/>
              </a:lnSpc>
              <a:buClr>
                <a:srgbClr val="996633"/>
              </a:buClr>
              <a:buFont typeface="Wingdings" pitchFamily="2" charset="2"/>
              <a:buChar char="Ø"/>
            </a:pPr>
            <a:endParaRPr lang="en-US" sz="2000" dirty="0" smtClean="0">
              <a:latin typeface="Arial Unicode MS" pitchFamily="34" charset="-128"/>
            </a:endParaRPr>
          </a:p>
        </p:txBody>
      </p:sp>
      <p:pic>
        <p:nvPicPr>
          <p:cNvPr id="17413"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
        <p:nvSpPr>
          <p:cNvPr id="17414"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7175"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National Council for Climate Change, Sustainable Development and Public Leadership</a:t>
            </a:r>
          </a:p>
        </p:txBody>
      </p:sp>
      <p:pic>
        <p:nvPicPr>
          <p:cNvPr id="17416"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a:noFill/>
        </p:spPr>
        <p:txBody>
          <a:bodyPr/>
          <a:lstStyle/>
          <a:p>
            <a:fld id="{C71B1954-F88C-4406-9BF7-26D762364DFA}" type="slidenum">
              <a:rPr lang="en-US" smtClean="0">
                <a:latin typeface="Arial" charset="0"/>
              </a:rPr>
              <a:pPr/>
              <a:t>31</a:t>
            </a:fld>
            <a:endParaRPr lang="en-US" smtClean="0">
              <a:latin typeface="Arial" charset="0"/>
            </a:endParaRPr>
          </a:p>
        </p:txBody>
      </p:sp>
      <p:sp>
        <p:nvSpPr>
          <p:cNvPr id="56323"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79E145C-6C2C-4F86-A9B8-9200E763B8F4}" type="slidenum">
              <a:rPr lang="en-US" sz="1400"/>
              <a:pPr algn="r"/>
              <a:t>31</a:t>
            </a:fld>
            <a:endParaRPr lang="en-US" sz="1400"/>
          </a:p>
        </p:txBody>
      </p:sp>
      <p:sp>
        <p:nvSpPr>
          <p:cNvPr id="56324" name="Rectangle 2"/>
          <p:cNvSpPr>
            <a:spLocks noGrp="1" noChangeArrowheads="1"/>
          </p:cNvSpPr>
          <p:nvPr>
            <p:ph type="title" idx="4294967295"/>
          </p:nvPr>
        </p:nvSpPr>
        <p:spPr>
          <a:xfrm>
            <a:off x="1143000" y="152400"/>
            <a:ext cx="7543800" cy="1600200"/>
          </a:xfrm>
        </p:spPr>
        <p:txBody>
          <a:bodyPr>
            <a:normAutofit fontScale="90000"/>
          </a:bodyPr>
          <a:lstStyle/>
          <a:p>
            <a:pPr algn="ctr" eaLnBrk="1" hangingPunct="1"/>
            <a:r>
              <a:rPr lang="en-US" sz="2400" b="1" dirty="0" smtClean="0"/>
              <a:t/>
            </a:r>
            <a:br>
              <a:rPr lang="en-US" sz="2400" b="1" dirty="0" smtClean="0"/>
            </a:br>
            <a:r>
              <a:rPr lang="en-US" sz="3600" b="1" dirty="0" smtClean="0"/>
              <a:t>WAY FOREWORD</a:t>
            </a:r>
            <a:br>
              <a:rPr lang="en-US" sz="3600" b="1" dirty="0" smtClean="0"/>
            </a:br>
            <a:r>
              <a:rPr lang="en-US" sz="3600" b="1" dirty="0" smtClean="0"/>
              <a:t/>
            </a:r>
            <a:br>
              <a:rPr lang="en-US" sz="3600" b="1" dirty="0" smtClean="0"/>
            </a:br>
            <a:endParaRPr lang="en-US" sz="3600" dirty="0" smtClean="0"/>
          </a:p>
        </p:txBody>
      </p:sp>
      <p:sp>
        <p:nvSpPr>
          <p:cNvPr id="366596" name="Rectangle 3"/>
          <p:cNvSpPr>
            <a:spLocks noGrp="1" noChangeArrowheads="1"/>
          </p:cNvSpPr>
          <p:nvPr>
            <p:ph type="body" idx="4294967295"/>
          </p:nvPr>
        </p:nvSpPr>
        <p:spPr>
          <a:xfrm>
            <a:off x="457200" y="1143000"/>
            <a:ext cx="8229600" cy="5410200"/>
          </a:xfrm>
          <a:solidFill>
            <a:schemeClr val="tx1">
              <a:lumMod val="50000"/>
              <a:lumOff val="50000"/>
            </a:schemeClr>
          </a:solidFill>
        </p:spPr>
        <p:txBody>
          <a:bodyPr>
            <a:normAutofit/>
          </a:bodyPr>
          <a:lstStyle/>
          <a:p>
            <a:pPr algn="ctr">
              <a:lnSpc>
                <a:spcPct val="80000"/>
              </a:lnSpc>
              <a:buNone/>
              <a:defRPr/>
            </a:pPr>
            <a:endParaRPr lang="en-US" sz="2400" b="1" dirty="0" smtClean="0">
              <a:solidFill>
                <a:schemeClr val="bg1"/>
              </a:solidFill>
            </a:endParaRPr>
          </a:p>
          <a:p>
            <a:pPr algn="ctr">
              <a:lnSpc>
                <a:spcPct val="80000"/>
              </a:lnSpc>
              <a:buNone/>
              <a:defRPr/>
            </a:pPr>
            <a:endParaRPr lang="en-US" sz="2400" b="1" dirty="0" smtClean="0">
              <a:solidFill>
                <a:schemeClr val="bg1"/>
              </a:solidFill>
            </a:endParaRPr>
          </a:p>
          <a:p>
            <a:pPr algn="ctr">
              <a:lnSpc>
                <a:spcPct val="80000"/>
              </a:lnSpc>
              <a:buNone/>
              <a:defRPr/>
            </a:pPr>
            <a:endParaRPr lang="en-US" sz="2400" b="1" dirty="0" smtClean="0">
              <a:solidFill>
                <a:schemeClr val="bg1"/>
              </a:solidFill>
            </a:endParaRPr>
          </a:p>
          <a:p>
            <a:pPr algn="ctr">
              <a:lnSpc>
                <a:spcPct val="80000"/>
              </a:lnSpc>
              <a:buNone/>
              <a:defRPr/>
            </a:pPr>
            <a:endParaRPr lang="en-US" sz="2400" b="1" dirty="0" smtClean="0">
              <a:solidFill>
                <a:schemeClr val="bg1"/>
              </a:solidFill>
            </a:endParaRPr>
          </a:p>
          <a:p>
            <a:pPr algn="ctr">
              <a:lnSpc>
                <a:spcPct val="80000"/>
              </a:lnSpc>
              <a:buNone/>
              <a:defRPr/>
            </a:pPr>
            <a:r>
              <a:rPr lang="en-US" sz="2400" b="1" dirty="0" smtClean="0">
                <a:solidFill>
                  <a:schemeClr val="bg1"/>
                </a:solidFill>
              </a:rPr>
              <a:t>MINISTRY OF AGRICULTURE MUST REVIVE</a:t>
            </a:r>
          </a:p>
          <a:p>
            <a:pPr algn="ctr">
              <a:lnSpc>
                <a:spcPct val="80000"/>
              </a:lnSpc>
              <a:buNone/>
              <a:defRPr/>
            </a:pPr>
            <a:r>
              <a:rPr lang="en-US" sz="2400" b="1" dirty="0" smtClean="0">
                <a:solidFill>
                  <a:schemeClr val="bg1"/>
                </a:solidFill>
              </a:rPr>
              <a:t> </a:t>
            </a:r>
            <a:br>
              <a:rPr lang="en-US" sz="2400" b="1" dirty="0" smtClean="0">
                <a:solidFill>
                  <a:schemeClr val="bg1"/>
                </a:solidFill>
              </a:rPr>
            </a:br>
            <a:r>
              <a:rPr lang="en-US" sz="2400" b="1" dirty="0" smtClean="0">
                <a:solidFill>
                  <a:schemeClr val="bg1"/>
                </a:solidFill>
              </a:rPr>
              <a:t>Small Farmer Development with focus on individual Poor family</a:t>
            </a:r>
            <a:endParaRPr lang="en-US" sz="2400" b="1" dirty="0" smtClean="0">
              <a:solidFill>
                <a:schemeClr val="bg1"/>
              </a:solidFill>
              <a:latin typeface="Calibri" pitchFamily="34" charset="0"/>
            </a:endParaRPr>
          </a:p>
        </p:txBody>
      </p:sp>
      <p:pic>
        <p:nvPicPr>
          <p:cNvPr id="56326" name="Picture 4" descr="nccsindia"/>
          <p:cNvPicPr>
            <a:picLocks noChangeAspect="1" noChangeArrowheads="1"/>
          </p:cNvPicPr>
          <p:nvPr/>
        </p:nvPicPr>
        <p:blipFill>
          <a:blip r:embed="rId2"/>
          <a:srcRect/>
          <a:stretch>
            <a:fillRect/>
          </a:stretch>
        </p:blipFill>
        <p:spPr bwMode="auto">
          <a:xfrm>
            <a:off x="0" y="1066800"/>
            <a:ext cx="533400" cy="5562600"/>
          </a:xfrm>
          <a:prstGeom prst="rect">
            <a:avLst/>
          </a:prstGeom>
          <a:solidFill>
            <a:srgbClr val="008000"/>
          </a:solidFill>
          <a:ln w="9525">
            <a:noFill/>
            <a:miter lim="800000"/>
            <a:headEnd/>
            <a:tailEnd/>
          </a:ln>
        </p:spPr>
      </p:pic>
      <p:pic>
        <p:nvPicPr>
          <p:cNvPr id="56327"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56328" name="Rectangle 6"/>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56329" name="Date Placeholder 8"/>
          <p:cNvSpPr>
            <a:spLocks noGrp="1"/>
          </p:cNvSpPr>
          <p:nvPr>
            <p:ph type="dt" sz="quarter" idx="10"/>
          </p:nvPr>
        </p:nvSpPr>
        <p:spPr>
          <a:noFill/>
        </p:spPr>
        <p:txBody>
          <a:bodyPr/>
          <a:lstStyle/>
          <a:p>
            <a:fld id="{B35B208F-3C4F-4021-B845-35E4D94903E5}"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a:noFill/>
        </p:spPr>
        <p:txBody>
          <a:bodyPr/>
          <a:lstStyle/>
          <a:p>
            <a:fld id="{08756884-EED6-4634-9F7C-24DC430AFCCA}" type="slidenum">
              <a:rPr lang="en-US" smtClean="0">
                <a:latin typeface="Arial" charset="0"/>
              </a:rPr>
              <a:pPr/>
              <a:t>32</a:t>
            </a:fld>
            <a:endParaRPr lang="en-US" smtClean="0">
              <a:latin typeface="Arial" charset="0"/>
            </a:endParaRPr>
          </a:p>
        </p:txBody>
      </p:sp>
      <p:sp>
        <p:nvSpPr>
          <p:cNvPr id="57347"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F916ABC-7BD2-4A43-A082-BF00230A2A0F}" type="slidenum">
              <a:rPr lang="en-US" sz="1400"/>
              <a:pPr algn="r"/>
              <a:t>32</a:t>
            </a:fld>
            <a:endParaRPr lang="en-US" sz="1400"/>
          </a:p>
        </p:txBody>
      </p:sp>
      <p:sp>
        <p:nvSpPr>
          <p:cNvPr id="92164" name="Rectangle 2"/>
          <p:cNvSpPr>
            <a:spLocks noGrp="1" noChangeArrowheads="1"/>
          </p:cNvSpPr>
          <p:nvPr>
            <p:ph type="title" idx="4294967295"/>
          </p:nvPr>
        </p:nvSpPr>
        <p:spPr>
          <a:xfrm>
            <a:off x="1219200" y="228600"/>
            <a:ext cx="7391400" cy="685800"/>
          </a:xfrm>
        </p:spPr>
        <p:txBody>
          <a:bodyPr>
            <a:normAutofit fontScale="90000"/>
          </a:bodyPr>
          <a:lstStyle/>
          <a:p>
            <a:pPr algn="ctr" eaLnBrk="1" hangingPunct="1">
              <a:defRPr/>
            </a:pPr>
            <a:r>
              <a:rPr lang="en-US" sz="2800" b="1" dirty="0" smtClean="0"/>
              <a:t>Small Farmer Development Agency</a:t>
            </a:r>
            <a:br>
              <a:rPr lang="en-US" sz="2800" b="1" dirty="0" smtClean="0"/>
            </a:br>
            <a:r>
              <a:rPr lang="en-US" sz="2800" b="1" dirty="0" smtClean="0"/>
              <a:t>A New Initiative</a:t>
            </a:r>
          </a:p>
        </p:txBody>
      </p:sp>
      <p:sp>
        <p:nvSpPr>
          <p:cNvPr id="57349" name="Rectangle 3"/>
          <p:cNvSpPr>
            <a:spLocks noGrp="1" noChangeArrowheads="1"/>
          </p:cNvSpPr>
          <p:nvPr>
            <p:ph type="body" idx="4294967295"/>
          </p:nvPr>
        </p:nvSpPr>
        <p:spPr>
          <a:xfrm>
            <a:off x="762000" y="990600"/>
            <a:ext cx="8229600" cy="5516563"/>
          </a:xfrm>
          <a:solidFill>
            <a:srgbClr val="3366CC"/>
          </a:solidFill>
        </p:spPr>
        <p:txBody>
          <a:bodyPr>
            <a:normAutofit lnSpcReduction="10000"/>
          </a:bodyPr>
          <a:lstStyle/>
          <a:p>
            <a:pPr marL="0" indent="0" algn="just" eaLnBrk="1" hangingPunct="1">
              <a:lnSpc>
                <a:spcPct val="80000"/>
              </a:lnSpc>
              <a:buFontTx/>
              <a:buNone/>
            </a:pPr>
            <a:endParaRPr lang="en-US" sz="2000" smtClean="0">
              <a:solidFill>
                <a:srgbClr val="FFFFFF"/>
              </a:solidFill>
            </a:endParaRPr>
          </a:p>
          <a:p>
            <a:pPr marL="0" indent="0" algn="just" eaLnBrk="1" hangingPunct="1">
              <a:lnSpc>
                <a:spcPct val="80000"/>
              </a:lnSpc>
              <a:buFontTx/>
              <a:buNone/>
            </a:pPr>
            <a:r>
              <a:rPr lang="en-US" sz="1800" b="1" smtClean="0">
                <a:solidFill>
                  <a:srgbClr val="FFFFFF"/>
                </a:solidFill>
                <a:latin typeface="Calibri" pitchFamily="34" charset="0"/>
              </a:rPr>
              <a:t>The new SFDA needs to be more of scientific, technology and information communication organization linked  with the proposed “Krushi Vigyan Prasar” and Integrating Existing District Agriculture Office, ATMA,  KVK  and NABARD’s farmer clubs.  </a:t>
            </a:r>
          </a:p>
          <a:p>
            <a:pPr marL="0" indent="0" algn="just" eaLnBrk="1" hangingPunct="1">
              <a:lnSpc>
                <a:spcPct val="80000"/>
              </a:lnSpc>
              <a:buFontTx/>
              <a:buNone/>
            </a:pPr>
            <a:endParaRPr lang="en-US" sz="1800" b="1" smtClean="0">
              <a:solidFill>
                <a:srgbClr val="FFFFFF"/>
              </a:solidFill>
              <a:latin typeface="Calibri" pitchFamily="34" charset="0"/>
            </a:endParaRPr>
          </a:p>
          <a:p>
            <a:pPr marL="0" indent="0" algn="just" eaLnBrk="1" hangingPunct="1">
              <a:lnSpc>
                <a:spcPct val="80000"/>
              </a:lnSpc>
            </a:pPr>
            <a:r>
              <a:rPr lang="en-US" sz="1800" b="1" smtClean="0">
                <a:solidFill>
                  <a:srgbClr val="FFFFFF"/>
                </a:solidFill>
                <a:latin typeface="Calibri" pitchFamily="34" charset="0"/>
              </a:rPr>
              <a:t>    It should also provide small farmers:</a:t>
            </a:r>
          </a:p>
          <a:p>
            <a:pPr marL="0" indent="0" algn="just" eaLnBrk="1" hangingPunct="1">
              <a:lnSpc>
                <a:spcPct val="80000"/>
              </a:lnSpc>
              <a:buFontTx/>
              <a:buNone/>
            </a:pPr>
            <a:endParaRPr lang="en-US" sz="1800" b="1" smtClean="0">
              <a:solidFill>
                <a:srgbClr val="FFFFFF"/>
              </a:solidFill>
              <a:latin typeface="Calibri" pitchFamily="34" charset="0"/>
            </a:endParaRPr>
          </a:p>
          <a:p>
            <a:pPr marL="400050" lvl="1" indent="0" algn="just" eaLnBrk="1" hangingPunct="1">
              <a:lnSpc>
                <a:spcPct val="80000"/>
              </a:lnSpc>
            </a:pPr>
            <a:r>
              <a:rPr lang="en-US" sz="1800" b="1" smtClean="0">
                <a:solidFill>
                  <a:srgbClr val="FFFFFF"/>
                </a:solidFill>
                <a:latin typeface="Calibri" pitchFamily="34" charset="0"/>
              </a:rPr>
              <a:t>Soil &amp; Moisture analysis information to the poorest  on a priority basis </a:t>
            </a:r>
          </a:p>
          <a:p>
            <a:pPr marL="400050" lvl="1" indent="0" algn="just" eaLnBrk="1" hangingPunct="1">
              <a:lnSpc>
                <a:spcPct val="80000"/>
              </a:lnSpc>
            </a:pPr>
            <a:r>
              <a:rPr lang="en-US" sz="1800" b="1" smtClean="0">
                <a:solidFill>
                  <a:srgbClr val="FFFFFF"/>
                </a:solidFill>
                <a:latin typeface="Calibri" pitchFamily="34" charset="0"/>
              </a:rPr>
              <a:t>Facilitation for Bank Finance &amp; Subsidy</a:t>
            </a:r>
          </a:p>
          <a:p>
            <a:pPr marL="400050" lvl="1" indent="0" algn="just" eaLnBrk="1" hangingPunct="1">
              <a:lnSpc>
                <a:spcPct val="80000"/>
              </a:lnSpc>
            </a:pPr>
            <a:r>
              <a:rPr lang="en-US" sz="1800" b="1" smtClean="0">
                <a:solidFill>
                  <a:srgbClr val="FFFFFF"/>
                </a:solidFill>
                <a:latin typeface="Calibri" pitchFamily="34" charset="0"/>
              </a:rPr>
              <a:t>Crop related guidance including market price &amp; quality of product in demand</a:t>
            </a:r>
          </a:p>
          <a:p>
            <a:pPr marL="400050" lvl="1" indent="0" algn="just" eaLnBrk="1" hangingPunct="1">
              <a:lnSpc>
                <a:spcPct val="80000"/>
              </a:lnSpc>
            </a:pPr>
            <a:r>
              <a:rPr lang="en-US" sz="1800" b="1" smtClean="0">
                <a:solidFill>
                  <a:srgbClr val="FFFFFF"/>
                </a:solidFill>
                <a:latin typeface="Calibri" pitchFamily="34" charset="0"/>
              </a:rPr>
              <a:t>Expertise on Adaptation   measures needed for changed climate &amp;</a:t>
            </a:r>
          </a:p>
          <a:p>
            <a:pPr marL="400050" lvl="1" indent="0" algn="just" eaLnBrk="1" hangingPunct="1">
              <a:lnSpc>
                <a:spcPct val="80000"/>
              </a:lnSpc>
            </a:pPr>
            <a:r>
              <a:rPr lang="en-US" sz="1800" b="1" smtClean="0">
                <a:solidFill>
                  <a:srgbClr val="FFFFFF"/>
                </a:solidFill>
                <a:latin typeface="Calibri" pitchFamily="34" charset="0"/>
              </a:rPr>
              <a:t>Obtain information related to impacts to build a Management Information System for decision making </a:t>
            </a:r>
          </a:p>
          <a:p>
            <a:pPr marL="400050" lvl="1" indent="0" algn="just" eaLnBrk="1" hangingPunct="1">
              <a:lnSpc>
                <a:spcPct val="80000"/>
              </a:lnSpc>
              <a:buFontTx/>
              <a:buNone/>
            </a:pPr>
            <a:endParaRPr lang="en-US" sz="1800" b="1" smtClean="0">
              <a:solidFill>
                <a:srgbClr val="FFFFFF"/>
              </a:solidFill>
              <a:latin typeface="Calibri" pitchFamily="34" charset="0"/>
            </a:endParaRPr>
          </a:p>
          <a:p>
            <a:pPr marL="0" indent="0" algn="just" eaLnBrk="1" hangingPunct="1">
              <a:lnSpc>
                <a:spcPct val="80000"/>
              </a:lnSpc>
            </a:pPr>
            <a:r>
              <a:rPr lang="en-US" sz="1800" b="1" smtClean="0">
                <a:solidFill>
                  <a:srgbClr val="FFFFFF"/>
                </a:solidFill>
                <a:latin typeface="Calibri" pitchFamily="34" charset="0"/>
              </a:rPr>
              <a:t>    Link to supply chain for inputs and demand chain for their products;   disburse   </a:t>
            </a:r>
          </a:p>
          <a:p>
            <a:pPr marL="0" indent="0" algn="just" eaLnBrk="1" hangingPunct="1">
              <a:lnSpc>
                <a:spcPct val="80000"/>
              </a:lnSpc>
              <a:buFont typeface="Wingdings" pitchFamily="2" charset="2"/>
              <a:buNone/>
            </a:pPr>
            <a:r>
              <a:rPr lang="en-US" sz="1800" b="1" smtClean="0">
                <a:solidFill>
                  <a:srgbClr val="FFFFFF"/>
                </a:solidFill>
                <a:latin typeface="Calibri" pitchFamily="34" charset="0"/>
              </a:rPr>
              <a:t>     subsidy including free inputs and provide link with Banks - Kisan   Credit Card.</a:t>
            </a:r>
          </a:p>
          <a:p>
            <a:pPr marL="0" indent="0" algn="just" eaLnBrk="1" hangingPunct="1">
              <a:lnSpc>
                <a:spcPct val="80000"/>
              </a:lnSpc>
            </a:pPr>
            <a:r>
              <a:rPr lang="en-US" sz="1800" b="1" smtClean="0">
                <a:solidFill>
                  <a:srgbClr val="FFFFFF"/>
                </a:solidFill>
                <a:latin typeface="Calibri" pitchFamily="34" charset="0"/>
              </a:rPr>
              <a:t>   Implement door-step approach to farmers at village in pre-Khariff season&amp; </a:t>
            </a:r>
          </a:p>
          <a:p>
            <a:pPr marL="0" indent="0" algn="just" eaLnBrk="1" hangingPunct="1">
              <a:lnSpc>
                <a:spcPct val="80000"/>
              </a:lnSpc>
            </a:pPr>
            <a:r>
              <a:rPr lang="en-US" sz="1800" b="1" smtClean="0">
                <a:solidFill>
                  <a:srgbClr val="FFFFFF"/>
                </a:solidFill>
                <a:latin typeface="Calibri" pitchFamily="34" charset="0"/>
              </a:rPr>
              <a:t>   Monitor and inspect spurious seeds and fertilizer-mix and pesticides.</a:t>
            </a:r>
          </a:p>
          <a:p>
            <a:pPr marL="0" indent="0" algn="just" eaLnBrk="1" hangingPunct="1">
              <a:lnSpc>
                <a:spcPct val="80000"/>
              </a:lnSpc>
              <a:buFont typeface="Wingdings" pitchFamily="2" charset="2"/>
              <a:buNone/>
            </a:pPr>
            <a:endParaRPr lang="en-US" sz="1800" b="1" smtClean="0">
              <a:solidFill>
                <a:srgbClr val="FFFFFF"/>
              </a:solidFill>
              <a:latin typeface="Calibri" pitchFamily="34" charset="0"/>
            </a:endParaRPr>
          </a:p>
          <a:p>
            <a:pPr marL="0" indent="0" algn="just" eaLnBrk="1" hangingPunct="1">
              <a:lnSpc>
                <a:spcPct val="80000"/>
              </a:lnSpc>
              <a:buFont typeface="Wingdings" pitchFamily="2" charset="2"/>
              <a:buNone/>
            </a:pPr>
            <a:r>
              <a:rPr lang="en-US" sz="1800" b="1" smtClean="0">
                <a:solidFill>
                  <a:srgbClr val="FFFFFF"/>
                </a:solidFill>
                <a:latin typeface="Calibri" pitchFamily="34" charset="0"/>
              </a:rPr>
              <a:t>This can be a new initiative of Ministry of Agriculture. </a:t>
            </a:r>
          </a:p>
        </p:txBody>
      </p:sp>
      <p:pic>
        <p:nvPicPr>
          <p:cNvPr id="57350" name="Picture 4" descr="nccsindia"/>
          <p:cNvPicPr>
            <a:picLocks noChangeAspect="1" noChangeArrowheads="1"/>
          </p:cNvPicPr>
          <p:nvPr/>
        </p:nvPicPr>
        <p:blipFill>
          <a:blip r:embed="rId2"/>
          <a:srcRect/>
          <a:stretch>
            <a:fillRect/>
          </a:stretch>
        </p:blipFill>
        <p:spPr bwMode="auto">
          <a:xfrm>
            <a:off x="0" y="1066800"/>
            <a:ext cx="533400" cy="5562600"/>
          </a:xfrm>
          <a:prstGeom prst="rect">
            <a:avLst/>
          </a:prstGeom>
          <a:solidFill>
            <a:srgbClr val="008000"/>
          </a:solidFill>
          <a:ln w="9525">
            <a:noFill/>
            <a:miter lim="800000"/>
            <a:headEnd/>
            <a:tailEnd/>
          </a:ln>
        </p:spPr>
      </p:pic>
      <p:pic>
        <p:nvPicPr>
          <p:cNvPr id="57351"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81000" y="-304800"/>
            <a:ext cx="1447800" cy="1239838"/>
          </a:xfrm>
          <a:prstGeom prst="rect">
            <a:avLst/>
          </a:prstGeom>
          <a:noFill/>
          <a:ln w="9525">
            <a:noFill/>
            <a:miter lim="800000"/>
            <a:headEnd/>
            <a:tailEnd/>
          </a:ln>
        </p:spPr>
      </p:pic>
      <p:sp>
        <p:nvSpPr>
          <p:cNvPr id="57352" name="Rectangle 6"/>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57353" name="Date Placeholder 8"/>
          <p:cNvSpPr>
            <a:spLocks noGrp="1"/>
          </p:cNvSpPr>
          <p:nvPr>
            <p:ph type="dt" sz="quarter" idx="10"/>
          </p:nvPr>
        </p:nvSpPr>
        <p:spPr>
          <a:noFill/>
        </p:spPr>
        <p:txBody>
          <a:bodyPr/>
          <a:lstStyle/>
          <a:p>
            <a:fld id="{BCEDC478-7640-4C89-912C-6F52D008C755}"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6"/>
          <p:cNvSpPr>
            <a:spLocks noGrp="1" noChangeArrowheads="1"/>
          </p:cNvSpPr>
          <p:nvPr>
            <p:ph type="sldNum" sz="quarter" idx="12"/>
          </p:nvPr>
        </p:nvSpPr>
        <p:spPr>
          <a:noFill/>
        </p:spPr>
        <p:txBody>
          <a:bodyPr/>
          <a:lstStyle/>
          <a:p>
            <a:fld id="{BDCBA480-B69C-4951-AD6B-7B24A9AEC48C}" type="slidenum">
              <a:rPr lang="en-US" smtClean="0"/>
              <a:pPr/>
              <a:t>33</a:t>
            </a:fld>
            <a:endParaRPr lang="en-US" smtClean="0"/>
          </a:p>
        </p:txBody>
      </p:sp>
      <p:sp>
        <p:nvSpPr>
          <p:cNvPr id="5837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2E6B2EF-46ED-41CF-89EE-4D59DE6475A8}" type="slidenum">
              <a:rPr lang="en-US" sz="1400"/>
              <a:pPr algn="r"/>
              <a:t>33</a:t>
            </a:fld>
            <a:endParaRPr lang="en-US" sz="1400"/>
          </a:p>
        </p:txBody>
      </p:sp>
      <p:sp>
        <p:nvSpPr>
          <p:cNvPr id="24580" name="Rectangle 2"/>
          <p:cNvSpPr>
            <a:spLocks noGrp="1"/>
          </p:cNvSpPr>
          <p:nvPr>
            <p:ph type="title" idx="4294967295"/>
          </p:nvPr>
        </p:nvSpPr>
        <p:spPr>
          <a:xfrm>
            <a:off x="1295400" y="685800"/>
            <a:ext cx="6934200" cy="1200150"/>
          </a:xfrm>
        </p:spPr>
        <p:txBody>
          <a:bodyPr anchor="t">
            <a:spAutoFit/>
          </a:bodyPr>
          <a:lstStyle/>
          <a:p>
            <a:pPr algn="ctr" eaLnBrk="1" hangingPunct="1">
              <a:defRPr/>
            </a:pPr>
            <a:r>
              <a:rPr lang="en-US" sz="2400" b="1" dirty="0" smtClean="0">
                <a:solidFill>
                  <a:schemeClr val="accent4"/>
                </a:solidFill>
                <a:latin typeface="Calibri" pitchFamily="34" charset="0"/>
                <a:ea typeface="Arial Unicode MS" pitchFamily="34" charset="-128"/>
                <a:cs typeface="Arial" charset="0"/>
              </a:rPr>
              <a:t>MINISTRY OF AGRI WITH RURAL DEVELOPMENT</a:t>
            </a:r>
            <a:br>
              <a:rPr lang="en-US" sz="2400" b="1" dirty="0" smtClean="0">
                <a:solidFill>
                  <a:schemeClr val="accent4"/>
                </a:solidFill>
                <a:latin typeface="Calibri" pitchFamily="34" charset="0"/>
                <a:ea typeface="Arial Unicode MS" pitchFamily="34" charset="-128"/>
                <a:cs typeface="Arial" charset="0"/>
              </a:rPr>
            </a:br>
            <a:r>
              <a:rPr lang="en-US" sz="2400" b="1" dirty="0" smtClean="0">
                <a:solidFill>
                  <a:schemeClr val="accent4"/>
                </a:solidFill>
                <a:latin typeface="Calibri" pitchFamily="34" charset="0"/>
                <a:ea typeface="Arial Unicode MS" pitchFamily="34" charset="-128"/>
                <a:cs typeface="Arial" charset="0"/>
              </a:rPr>
              <a:t>TALUKA LEVEL ACTION PLAN </a:t>
            </a:r>
            <a:br>
              <a:rPr lang="en-US" sz="2400" b="1" dirty="0" smtClean="0">
                <a:solidFill>
                  <a:schemeClr val="accent4"/>
                </a:solidFill>
                <a:latin typeface="Calibri" pitchFamily="34" charset="0"/>
                <a:ea typeface="Arial Unicode MS" pitchFamily="34" charset="-128"/>
                <a:cs typeface="Arial" charset="0"/>
              </a:rPr>
            </a:br>
            <a:r>
              <a:rPr lang="en-US" sz="2400" b="1" dirty="0" smtClean="0">
                <a:solidFill>
                  <a:schemeClr val="accent4"/>
                </a:solidFill>
                <a:latin typeface="Calibri" pitchFamily="34" charset="0"/>
                <a:ea typeface="Arial Unicode MS" pitchFamily="34" charset="-128"/>
                <a:cs typeface="Arial" charset="0"/>
              </a:rPr>
              <a:t>A New Initiative </a:t>
            </a:r>
          </a:p>
        </p:txBody>
      </p:sp>
      <p:sp>
        <p:nvSpPr>
          <p:cNvPr id="24581" name="Rectangle 3"/>
          <p:cNvSpPr>
            <a:spLocks noGrp="1"/>
          </p:cNvSpPr>
          <p:nvPr>
            <p:ph type="body" idx="4294967295"/>
          </p:nvPr>
        </p:nvSpPr>
        <p:spPr>
          <a:xfrm>
            <a:off x="609600" y="1828800"/>
            <a:ext cx="8153400" cy="4724400"/>
          </a:xfrm>
        </p:spPr>
        <p:txBody>
          <a:bodyPr>
            <a:normAutofit fontScale="62500" lnSpcReduction="20000"/>
          </a:bodyPr>
          <a:lstStyle/>
          <a:p>
            <a:pPr marL="463550" indent="-463550" algn="just" eaLnBrk="1" hangingPunct="1">
              <a:lnSpc>
                <a:spcPct val="120000"/>
              </a:lnSpc>
              <a:spcBef>
                <a:spcPts val="0"/>
              </a:spcBef>
              <a:buClr>
                <a:srgbClr val="996633"/>
              </a:buClr>
              <a:buFontTx/>
              <a:buNone/>
              <a:defRPr/>
            </a:pPr>
            <a:endParaRPr lang="en-US" sz="2900" dirty="0" smtClean="0">
              <a:latin typeface="Book Antiqua" pitchFamily="18" charset="0"/>
            </a:endParaRPr>
          </a:p>
          <a:p>
            <a:pPr marL="463550" indent="-463550" algn="just" eaLnBrk="1" hangingPunct="1">
              <a:lnSpc>
                <a:spcPct val="120000"/>
              </a:lnSpc>
              <a:spcBef>
                <a:spcPts val="0"/>
              </a:spcBef>
              <a:buClr>
                <a:srgbClr val="996633"/>
              </a:buClr>
              <a:buFont typeface="Wingdings" pitchFamily="2" charset="2"/>
              <a:buChar char="Ø"/>
              <a:defRPr/>
            </a:pPr>
            <a:r>
              <a:rPr lang="en-US" dirty="0" smtClean="0">
                <a:latin typeface="+mj-lt"/>
              </a:rPr>
              <a:t>Need to prepare  simple, implementable Taluka – level Plan for Sustainable &amp; Climate Resilient Agriculture as part of Comprehensive Agriculture Production Plan (CDAP) </a:t>
            </a:r>
          </a:p>
          <a:p>
            <a:pPr marL="463550" indent="-463550" algn="just" eaLnBrk="1" hangingPunct="1">
              <a:lnSpc>
                <a:spcPct val="120000"/>
              </a:lnSpc>
              <a:spcBef>
                <a:spcPts val="0"/>
              </a:spcBef>
              <a:buClr>
                <a:srgbClr val="996633"/>
              </a:buClr>
              <a:buFont typeface="Wingdings" pitchFamily="2" charset="2"/>
              <a:buNone/>
              <a:defRPr/>
            </a:pPr>
            <a:endParaRPr lang="en-US" dirty="0" smtClean="0">
              <a:latin typeface="+mj-lt"/>
            </a:endParaRPr>
          </a:p>
          <a:p>
            <a:pPr marL="463550" indent="-463550" algn="just" eaLnBrk="1" hangingPunct="1">
              <a:lnSpc>
                <a:spcPct val="120000"/>
              </a:lnSpc>
              <a:spcBef>
                <a:spcPts val="0"/>
              </a:spcBef>
              <a:buClr>
                <a:srgbClr val="996633"/>
              </a:buClr>
              <a:buFont typeface="Wingdings" pitchFamily="2" charset="2"/>
              <a:buChar char="Ø"/>
              <a:defRPr/>
            </a:pPr>
            <a:r>
              <a:rPr lang="en-US" dirty="0" smtClean="0">
                <a:latin typeface="+mj-lt"/>
              </a:rPr>
              <a:t>This should integrate programmes of the Ministry of Agriculture and Ministry of  Rural Development at the local level and Ministry of Water Resources and non-conventional energy and  Ministry of Earth &amp; Sciences.</a:t>
            </a:r>
          </a:p>
          <a:p>
            <a:pPr marL="463550" indent="-463550" algn="just" eaLnBrk="1" hangingPunct="1">
              <a:lnSpc>
                <a:spcPct val="120000"/>
              </a:lnSpc>
              <a:spcBef>
                <a:spcPts val="0"/>
              </a:spcBef>
              <a:buClr>
                <a:srgbClr val="996633"/>
              </a:buClr>
              <a:buFont typeface="Wingdings" pitchFamily="2" charset="2"/>
              <a:buNone/>
              <a:defRPr/>
            </a:pPr>
            <a:endParaRPr lang="en-US" dirty="0" smtClean="0">
              <a:latin typeface="+mj-lt"/>
            </a:endParaRPr>
          </a:p>
          <a:p>
            <a:pPr marL="463550" indent="-463550" algn="just">
              <a:lnSpc>
                <a:spcPct val="120000"/>
              </a:lnSpc>
              <a:spcBef>
                <a:spcPts val="0"/>
              </a:spcBef>
              <a:buFont typeface="Wingdings" pitchFamily="2" charset="2"/>
              <a:buChar char="Ø"/>
              <a:defRPr/>
            </a:pPr>
            <a:r>
              <a:rPr lang="en-US" dirty="0" smtClean="0">
                <a:latin typeface="+mj-lt"/>
              </a:rPr>
              <a:t>The NRM Division – ICAR through CRIDA has developed the “Contingency Plan for Weather  Aberrations”   for more than 100 districts.  They have done wonderful work at grass root level</a:t>
            </a:r>
          </a:p>
          <a:p>
            <a:pPr marL="463550" indent="-463550" algn="just">
              <a:lnSpc>
                <a:spcPct val="120000"/>
              </a:lnSpc>
              <a:spcBef>
                <a:spcPts val="0"/>
              </a:spcBef>
              <a:buFont typeface="Wingdings" pitchFamily="2" charset="2"/>
              <a:buNone/>
              <a:defRPr/>
            </a:pPr>
            <a:endParaRPr lang="en-US" dirty="0" smtClean="0">
              <a:latin typeface="+mj-lt"/>
            </a:endParaRPr>
          </a:p>
          <a:p>
            <a:pPr marL="463550" indent="-463550" algn="just" eaLnBrk="1" hangingPunct="1">
              <a:buClr>
                <a:srgbClr val="996633"/>
              </a:buClr>
              <a:buFontTx/>
              <a:buNone/>
              <a:defRPr/>
            </a:pPr>
            <a:r>
              <a:rPr lang="en-US" dirty="0" smtClean="0">
                <a:latin typeface="Book Antiqua" pitchFamily="18" charset="0"/>
              </a:rPr>
              <a:t>								</a:t>
            </a:r>
            <a:endParaRPr lang="en-US" sz="2400" dirty="0" smtClean="0">
              <a:latin typeface="Book Antiqua" pitchFamily="18" charset="0"/>
            </a:endParaRPr>
          </a:p>
        </p:txBody>
      </p:sp>
      <p:pic>
        <p:nvPicPr>
          <p:cNvPr id="58374"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58375"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58376"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58377"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58378" name="Date Placeholder 9"/>
          <p:cNvSpPr>
            <a:spLocks noGrp="1"/>
          </p:cNvSpPr>
          <p:nvPr>
            <p:ph type="dt" sz="quarter" idx="10"/>
          </p:nvPr>
        </p:nvSpPr>
        <p:spPr>
          <a:noFill/>
        </p:spPr>
        <p:txBody>
          <a:bodyPr/>
          <a:lstStyle/>
          <a:p>
            <a:fld id="{5E869231-935A-4D31-8252-7B12F42784E2}"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sldNum" sz="quarter" idx="12"/>
          </p:nvPr>
        </p:nvSpPr>
        <p:spPr>
          <a:noFill/>
        </p:spPr>
        <p:txBody>
          <a:bodyPr/>
          <a:lstStyle/>
          <a:p>
            <a:endParaRPr lang="en-US" dirty="0" smtClean="0"/>
          </a:p>
        </p:txBody>
      </p:sp>
      <p:sp>
        <p:nvSpPr>
          <p:cNvPr id="5939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45E76F2-C4A2-477F-9E65-C920F297E39B}" type="slidenum">
              <a:rPr lang="en-US" sz="1400"/>
              <a:pPr algn="r"/>
              <a:t>34</a:t>
            </a:fld>
            <a:endParaRPr lang="en-US" sz="1400"/>
          </a:p>
        </p:txBody>
      </p:sp>
      <p:sp>
        <p:nvSpPr>
          <p:cNvPr id="25604" name="Rectangle 2"/>
          <p:cNvSpPr>
            <a:spLocks noGrp="1"/>
          </p:cNvSpPr>
          <p:nvPr>
            <p:ph type="title" idx="4294967295"/>
          </p:nvPr>
        </p:nvSpPr>
        <p:spPr>
          <a:xfrm>
            <a:off x="1295400" y="609600"/>
            <a:ext cx="6934200" cy="584200"/>
          </a:xfrm>
        </p:spPr>
        <p:txBody>
          <a:bodyPr anchor="t">
            <a:spAutoFit/>
          </a:bodyPr>
          <a:lstStyle/>
          <a:p>
            <a:pPr algn="ctr" eaLnBrk="1" hangingPunct="1">
              <a:defRPr/>
            </a:pPr>
            <a:r>
              <a:rPr lang="en-US" sz="3200" b="1" dirty="0" smtClean="0">
                <a:solidFill>
                  <a:schemeClr val="accent4"/>
                </a:solidFill>
                <a:latin typeface="Calibri" pitchFamily="34" charset="0"/>
                <a:ea typeface="Arial Unicode MS" pitchFamily="34" charset="-128"/>
                <a:cs typeface="Arial" charset="0"/>
              </a:rPr>
              <a:t>TALUKA LEVEL ACTION PLAN </a:t>
            </a:r>
          </a:p>
        </p:txBody>
      </p:sp>
      <p:sp>
        <p:nvSpPr>
          <p:cNvPr id="59397" name="Rectangle 3"/>
          <p:cNvSpPr>
            <a:spLocks noGrp="1"/>
          </p:cNvSpPr>
          <p:nvPr>
            <p:ph type="body" idx="4294967295"/>
          </p:nvPr>
        </p:nvSpPr>
        <p:spPr>
          <a:xfrm>
            <a:off x="609600" y="990600"/>
            <a:ext cx="8153400" cy="5410200"/>
          </a:xfrm>
        </p:spPr>
        <p:txBody>
          <a:bodyPr/>
          <a:lstStyle/>
          <a:p>
            <a:pPr marL="463550" indent="-463550" algn="just" eaLnBrk="1" hangingPunct="1">
              <a:lnSpc>
                <a:spcPct val="80000"/>
              </a:lnSpc>
              <a:buFont typeface="Wingdings" pitchFamily="2" charset="2"/>
              <a:buChar char="Ø"/>
            </a:pPr>
            <a:endParaRPr lang="en-US" sz="2200" b="1" i="1" dirty="0" smtClean="0">
              <a:latin typeface="Calibri" pitchFamily="34" charset="0"/>
            </a:endParaRPr>
          </a:p>
          <a:p>
            <a:pPr marL="463550" indent="-463550" algn="just" eaLnBrk="1" hangingPunct="1">
              <a:lnSpc>
                <a:spcPct val="80000"/>
              </a:lnSpc>
              <a:buFont typeface="Wingdings" pitchFamily="2" charset="2"/>
              <a:buChar char="Ø"/>
            </a:pPr>
            <a:r>
              <a:rPr lang="en-US" sz="2400" dirty="0" err="1" smtClean="0">
                <a:latin typeface="Calibri" pitchFamily="34" charset="0"/>
              </a:rPr>
              <a:t>Taluka</a:t>
            </a:r>
            <a:r>
              <a:rPr lang="en-US" sz="2400" dirty="0" smtClean="0">
                <a:latin typeface="Calibri" pitchFamily="34" charset="0"/>
              </a:rPr>
              <a:t> level is a pre-requisite as districts have ( as in Gujarat and elsewhere) more than one agro climatic zone.  </a:t>
            </a:r>
          </a:p>
          <a:p>
            <a:pPr marL="463550" indent="-463550" algn="just" eaLnBrk="1" hangingPunct="1">
              <a:lnSpc>
                <a:spcPct val="80000"/>
              </a:lnSpc>
              <a:buFont typeface="Wingdings" pitchFamily="2" charset="2"/>
              <a:buChar char="Ø"/>
            </a:pPr>
            <a:r>
              <a:rPr lang="en-US" sz="2400" dirty="0" smtClean="0">
                <a:latin typeface="Calibri" pitchFamily="34" charset="0"/>
              </a:rPr>
              <a:t>The first </a:t>
            </a:r>
            <a:r>
              <a:rPr lang="en-US" sz="2400" dirty="0" err="1" smtClean="0">
                <a:latin typeface="Calibri" pitchFamily="34" charset="0"/>
              </a:rPr>
              <a:t>taluka</a:t>
            </a:r>
            <a:r>
              <a:rPr lang="en-US" sz="2400" dirty="0" smtClean="0">
                <a:latin typeface="Calibri" pitchFamily="34" charset="0"/>
              </a:rPr>
              <a:t> level plan has to be prepared under expert guidance. </a:t>
            </a:r>
          </a:p>
          <a:p>
            <a:pPr marL="463550" indent="-463550" algn="just" eaLnBrk="1" hangingPunct="1">
              <a:lnSpc>
                <a:spcPct val="80000"/>
              </a:lnSpc>
              <a:buFont typeface="Wingdings" pitchFamily="2" charset="2"/>
              <a:buChar char="Ø"/>
            </a:pPr>
            <a:r>
              <a:rPr lang="en-US" sz="2400" dirty="0" smtClean="0">
                <a:latin typeface="Calibri" pitchFamily="34" charset="0"/>
              </a:rPr>
              <a:t>The most important part of this plan is to give every </a:t>
            </a:r>
            <a:r>
              <a:rPr lang="en-US" sz="2400" dirty="0" err="1" smtClean="0">
                <a:latin typeface="Calibri" pitchFamily="34" charset="0"/>
              </a:rPr>
              <a:t>Taluka</a:t>
            </a:r>
            <a:r>
              <a:rPr lang="en-US" sz="2400" dirty="0" smtClean="0">
                <a:latin typeface="Calibri" pitchFamily="34" charset="0"/>
              </a:rPr>
              <a:t> a growth target to bridge gap between average &amp; optimum productivity at local – village level. </a:t>
            </a:r>
          </a:p>
          <a:p>
            <a:pPr marL="463550" indent="-463550" algn="just" eaLnBrk="1" hangingPunct="1">
              <a:lnSpc>
                <a:spcPct val="80000"/>
              </a:lnSpc>
              <a:buFont typeface="Wingdings" pitchFamily="2" charset="2"/>
              <a:buChar char="Ø"/>
            </a:pPr>
            <a:r>
              <a:rPr lang="en-US" sz="2400" dirty="0" smtClean="0">
                <a:latin typeface="Calibri" pitchFamily="34" charset="0"/>
              </a:rPr>
              <a:t>We must note that India has the capacity, knowledge – research and experiences but it is not uniformly distributed. </a:t>
            </a:r>
          </a:p>
          <a:p>
            <a:pPr marL="463550" indent="-463550" algn="just" eaLnBrk="1" hangingPunct="1">
              <a:lnSpc>
                <a:spcPct val="80000"/>
              </a:lnSpc>
              <a:buFont typeface="Wingdings" pitchFamily="2" charset="2"/>
              <a:buChar char="Ø"/>
            </a:pPr>
            <a:r>
              <a:rPr lang="en-US" sz="2400" dirty="0" smtClean="0">
                <a:latin typeface="Calibri" pitchFamily="34" charset="0"/>
              </a:rPr>
              <a:t>In-fact this must be made available to each village / farmer.</a:t>
            </a:r>
          </a:p>
          <a:p>
            <a:pPr marL="463550" indent="-463550" algn="just" eaLnBrk="1" hangingPunct="1">
              <a:lnSpc>
                <a:spcPct val="80000"/>
              </a:lnSpc>
              <a:buFont typeface="Wingdings" pitchFamily="2" charset="2"/>
              <a:buChar char="Ø"/>
            </a:pPr>
            <a:r>
              <a:rPr lang="en-US" sz="2400" dirty="0" smtClean="0">
                <a:latin typeface="Calibri" pitchFamily="34" charset="0"/>
              </a:rPr>
              <a:t>A special focus should be to </a:t>
            </a:r>
          </a:p>
          <a:p>
            <a:pPr marL="863600" lvl="1" indent="-463550" algn="just" eaLnBrk="1" hangingPunct="1">
              <a:lnSpc>
                <a:spcPct val="80000"/>
              </a:lnSpc>
              <a:buFont typeface="Wingdings" pitchFamily="2" charset="2"/>
              <a:buChar char="Ø"/>
            </a:pPr>
            <a:r>
              <a:rPr lang="en-US" sz="2400" dirty="0" smtClean="0">
                <a:latin typeface="Calibri" pitchFamily="34" charset="0"/>
              </a:rPr>
              <a:t>help the poor farmer use the knowledge &amp; </a:t>
            </a:r>
          </a:p>
          <a:p>
            <a:pPr marL="863600" lvl="1" indent="-463550" algn="just" eaLnBrk="1" hangingPunct="1">
              <a:lnSpc>
                <a:spcPct val="80000"/>
              </a:lnSpc>
              <a:buFont typeface="Wingdings" pitchFamily="2" charset="2"/>
              <a:buChar char="Ø"/>
            </a:pPr>
            <a:r>
              <a:rPr lang="en-US" sz="2400" dirty="0" smtClean="0">
                <a:latin typeface="Calibri" pitchFamily="34" charset="0"/>
              </a:rPr>
              <a:t>On women farmers with appropriate inputs recognizing the invaluable role they play.  	</a:t>
            </a:r>
            <a:r>
              <a:rPr lang="en-US" sz="2400" b="1" dirty="0" smtClean="0">
                <a:latin typeface="Calibri" pitchFamily="34" charset="0"/>
              </a:rPr>
              <a:t>	</a:t>
            </a:r>
            <a:r>
              <a:rPr lang="en-US" sz="2000" b="1" dirty="0" smtClean="0">
                <a:latin typeface="Calibri" pitchFamily="34" charset="0"/>
              </a:rPr>
              <a:t>		 						</a:t>
            </a:r>
          </a:p>
        </p:txBody>
      </p:sp>
      <p:pic>
        <p:nvPicPr>
          <p:cNvPr id="59398"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59399"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59400"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59401"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59402" name="Date Placeholder 9"/>
          <p:cNvSpPr>
            <a:spLocks noGrp="1"/>
          </p:cNvSpPr>
          <p:nvPr>
            <p:ph type="dt" sz="quarter" idx="10"/>
          </p:nvPr>
        </p:nvSpPr>
        <p:spPr>
          <a:noFill/>
        </p:spPr>
        <p:txBody>
          <a:bodyPr/>
          <a:lstStyle/>
          <a:p>
            <a:fld id="{86465BCE-F6F7-44E7-B310-EF3CD3E11527}"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p>
            <a:fld id="{1B03C83D-B319-4171-BE08-018DDB9880E1}" type="slidenum">
              <a:rPr lang="en-US" smtClean="0"/>
              <a:pPr/>
              <a:t>35</a:t>
            </a:fld>
            <a:endParaRPr lang="en-US" smtClean="0"/>
          </a:p>
        </p:txBody>
      </p:sp>
      <p:sp>
        <p:nvSpPr>
          <p:cNvPr id="150530" name="Rectangle 2"/>
          <p:cNvSpPr>
            <a:spLocks noGrp="1" noChangeArrowheads="1"/>
          </p:cNvSpPr>
          <p:nvPr>
            <p:ph type="title"/>
          </p:nvPr>
        </p:nvSpPr>
        <p:spPr>
          <a:xfrm>
            <a:off x="685800" y="0"/>
            <a:ext cx="8229600" cy="1066800"/>
          </a:xfrm>
        </p:spPr>
        <p:txBody>
          <a:bodyPr>
            <a:noAutofit/>
          </a:bodyPr>
          <a:lstStyle/>
          <a:p>
            <a:pPr algn="ctr">
              <a:defRPr/>
            </a:pPr>
            <a:r>
              <a:rPr lang="en-US" sz="2400" b="1" dirty="0" smtClean="0"/>
              <a:t/>
            </a:r>
            <a:br>
              <a:rPr lang="en-US" sz="2400" b="1" dirty="0" smtClean="0"/>
            </a:br>
            <a:r>
              <a:rPr lang="en-US" sz="2400" b="1" dirty="0" smtClean="0">
                <a:solidFill>
                  <a:schemeClr val="accent4"/>
                </a:solidFill>
              </a:rPr>
              <a:t>AGRO </a:t>
            </a:r>
            <a:r>
              <a:rPr lang="en-US" sz="2400" b="1" dirty="0">
                <a:solidFill>
                  <a:schemeClr val="accent4"/>
                </a:solidFill>
              </a:rPr>
              <a:t>INDUSTRIES IN </a:t>
            </a:r>
            <a:r>
              <a:rPr lang="en-US" sz="2400" b="1" dirty="0" smtClean="0">
                <a:solidFill>
                  <a:schemeClr val="accent4"/>
                </a:solidFill>
              </a:rPr>
              <a:t>VILLAGES  </a:t>
            </a:r>
            <a:br>
              <a:rPr lang="en-US" sz="2400" b="1" dirty="0" smtClean="0">
                <a:solidFill>
                  <a:schemeClr val="accent4"/>
                </a:solidFill>
              </a:rPr>
            </a:br>
            <a:r>
              <a:rPr lang="en-US" sz="2400" b="1" dirty="0" smtClean="0"/>
              <a:t/>
            </a:r>
            <a:br>
              <a:rPr lang="en-US" sz="2400" b="1" dirty="0" smtClean="0"/>
            </a:br>
            <a:endParaRPr lang="en-US" sz="2400" b="1" dirty="0"/>
          </a:p>
        </p:txBody>
      </p:sp>
      <p:sp>
        <p:nvSpPr>
          <p:cNvPr id="60420" name="Rectangle 3"/>
          <p:cNvSpPr>
            <a:spLocks noGrp="1" noChangeArrowheads="1"/>
          </p:cNvSpPr>
          <p:nvPr>
            <p:ph type="body" idx="1"/>
          </p:nvPr>
        </p:nvSpPr>
        <p:spPr>
          <a:xfrm>
            <a:off x="533400" y="1143000"/>
            <a:ext cx="8229600" cy="5364163"/>
          </a:xfrm>
        </p:spPr>
        <p:txBody>
          <a:bodyPr/>
          <a:lstStyle/>
          <a:p>
            <a:pPr marL="228600" indent="-228600" algn="just">
              <a:lnSpc>
                <a:spcPct val="80000"/>
              </a:lnSpc>
            </a:pPr>
            <a:r>
              <a:rPr lang="en-US" sz="2200" dirty="0" smtClean="0">
                <a:latin typeface="Calibri" pitchFamily="34" charset="0"/>
              </a:rPr>
              <a:t>We have rapid industrialization - in fact very good growth in agro industries, but it is   only   in urban centers . But if agro industries based in villages, that can play a major   strategic role by providing local employment, better price to </a:t>
            </a:r>
            <a:r>
              <a:rPr lang="en-US" sz="2200" dirty="0" err="1" smtClean="0">
                <a:latin typeface="Calibri" pitchFamily="34" charset="0"/>
              </a:rPr>
              <a:t>agri</a:t>
            </a:r>
            <a:r>
              <a:rPr lang="en-US" sz="2200" dirty="0" smtClean="0">
                <a:latin typeface="Calibri" pitchFamily="34" charset="0"/>
              </a:rPr>
              <a:t> produce   and support   wealth creation and economic growth   in areas that have been affected by internal conflicts, natural catastrophes or out-migration resulting from uneven   development. </a:t>
            </a:r>
          </a:p>
          <a:p>
            <a:pPr marL="228600" indent="-228600" algn="just">
              <a:lnSpc>
                <a:spcPct val="80000"/>
              </a:lnSpc>
            </a:pPr>
            <a:endParaRPr lang="en-US" sz="2200" dirty="0" smtClean="0">
              <a:latin typeface="Calibri" pitchFamily="34" charset="0"/>
            </a:endParaRPr>
          </a:p>
          <a:p>
            <a:pPr marL="228600" indent="-228600" algn="just">
              <a:lnSpc>
                <a:spcPct val="80000"/>
              </a:lnSpc>
            </a:pPr>
            <a:r>
              <a:rPr lang="en-US" sz="2200" dirty="0" smtClean="0">
                <a:latin typeface="Calibri" pitchFamily="34" charset="0"/>
              </a:rPr>
              <a:t>It   will   reduce migration, especially of young unskilled labour. It can also   reverse migration trends by offering new employment opportunities. It can alleviate  social pressures and demands on public services within the city.   But for achieving this rural areas  - remote area will have to be connected with good road and  24 hours three phase electrical supply. This has already happened in Gujarat and can be replicated with little push from the top - in entire country and   this can be speeded up by  Ministry of Agro Processing. </a:t>
            </a:r>
          </a:p>
          <a:p>
            <a:pPr marL="228600" indent="-228600" algn="just">
              <a:lnSpc>
                <a:spcPct val="80000"/>
              </a:lnSpc>
            </a:pPr>
            <a:r>
              <a:rPr lang="en-US" sz="2200" dirty="0" smtClean="0">
                <a:latin typeface="Calibri" pitchFamily="34" charset="0"/>
              </a:rPr>
              <a:t>Current scheme of ACABC is only meant for Agri. graduate. If Farmer’s son is educated up to 10</a:t>
            </a:r>
            <a:r>
              <a:rPr lang="en-US" sz="2200" baseline="30000" dirty="0" smtClean="0">
                <a:latin typeface="Calibri" pitchFamily="34" charset="0"/>
              </a:rPr>
              <a:t>th</a:t>
            </a:r>
            <a:r>
              <a:rPr lang="en-US" sz="2200" dirty="0" smtClean="0">
                <a:latin typeface="Calibri" pitchFamily="34" charset="0"/>
              </a:rPr>
              <a:t> standard, should be eligible.</a:t>
            </a:r>
          </a:p>
          <a:p>
            <a:pPr marL="228600" indent="-228600" algn="just">
              <a:lnSpc>
                <a:spcPct val="80000"/>
              </a:lnSpc>
            </a:pPr>
            <a:endParaRPr lang="en-US" sz="1800" dirty="0" smtClean="0"/>
          </a:p>
        </p:txBody>
      </p:sp>
      <p:pic>
        <p:nvPicPr>
          <p:cNvPr id="60421" name="Picture 4" descr="nccsindia"/>
          <p:cNvPicPr>
            <a:picLocks noChangeAspect="1" noChangeArrowheads="1"/>
          </p:cNvPicPr>
          <p:nvPr/>
        </p:nvPicPr>
        <p:blipFill>
          <a:blip r:embed="rId2"/>
          <a:srcRect/>
          <a:stretch>
            <a:fillRect/>
          </a:stretch>
        </p:blipFill>
        <p:spPr bwMode="auto">
          <a:xfrm>
            <a:off x="0" y="1066800"/>
            <a:ext cx="533400" cy="5562600"/>
          </a:xfrm>
          <a:prstGeom prst="rect">
            <a:avLst/>
          </a:prstGeom>
          <a:solidFill>
            <a:srgbClr val="008000"/>
          </a:solidFill>
          <a:ln w="9525">
            <a:noFill/>
            <a:miter lim="800000"/>
            <a:headEnd/>
            <a:tailEnd/>
          </a:ln>
        </p:spPr>
      </p:pic>
      <p:pic>
        <p:nvPicPr>
          <p:cNvPr id="60422"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60423" name="Rectangle 6"/>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60424" name="Date Placeholder 7"/>
          <p:cNvSpPr>
            <a:spLocks noGrp="1"/>
          </p:cNvSpPr>
          <p:nvPr>
            <p:ph type="dt" sz="quarter" idx="10"/>
          </p:nvPr>
        </p:nvSpPr>
        <p:spPr>
          <a:noFill/>
        </p:spPr>
        <p:txBody>
          <a:bodyPr/>
          <a:lstStyle/>
          <a:p>
            <a:fld id="{A164735D-9D91-4A0F-B5F3-38486519C57F}"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a:noFill/>
        </p:spPr>
        <p:txBody>
          <a:bodyPr/>
          <a:lstStyle/>
          <a:p>
            <a:fld id="{31C54F0D-E5A3-41C8-9046-1FC297D17733}" type="slidenum">
              <a:rPr lang="en-US" smtClean="0"/>
              <a:pPr/>
              <a:t>36</a:t>
            </a:fld>
            <a:endParaRPr lang="en-US" smtClean="0"/>
          </a:p>
        </p:txBody>
      </p:sp>
      <p:sp>
        <p:nvSpPr>
          <p:cNvPr id="61443" name="Rectangle 2"/>
          <p:cNvSpPr>
            <a:spLocks/>
          </p:cNvSpPr>
          <p:nvPr/>
        </p:nvSpPr>
        <p:spPr bwMode="auto">
          <a:xfrm>
            <a:off x="990600" y="685800"/>
            <a:ext cx="7924800" cy="892175"/>
          </a:xfrm>
          <a:prstGeom prst="rect">
            <a:avLst/>
          </a:prstGeom>
          <a:noFill/>
          <a:ln w="9525">
            <a:noFill/>
            <a:miter lim="800000"/>
            <a:headEnd/>
            <a:tailEnd/>
          </a:ln>
        </p:spPr>
        <p:txBody>
          <a:bodyPr>
            <a:spAutoFit/>
          </a:bodyPr>
          <a:lstStyle/>
          <a:p>
            <a:pPr algn="ctr"/>
            <a:r>
              <a:rPr lang="en-US" b="1">
                <a:solidFill>
                  <a:srgbClr val="996633"/>
                </a:solidFill>
                <a:latin typeface="Calibri" pitchFamily="34" charset="0"/>
                <a:ea typeface="Arial Unicode MS" pitchFamily="34" charset="-128"/>
                <a:cs typeface="Arial" charset="0"/>
              </a:rPr>
              <a:t>WASTELAND &amp;   WETLAND DEVELOPMENT </a:t>
            </a:r>
          </a:p>
          <a:p>
            <a:pPr algn="ctr"/>
            <a:r>
              <a:rPr lang="en-US" sz="2800" b="1">
                <a:solidFill>
                  <a:srgbClr val="996633"/>
                </a:solidFill>
                <a:latin typeface="Calibri" pitchFamily="34" charset="0"/>
                <a:ea typeface="Arial Unicode MS" pitchFamily="34" charset="-128"/>
                <a:cs typeface="Arial" charset="0"/>
              </a:rPr>
              <a:t> </a:t>
            </a:r>
          </a:p>
        </p:txBody>
      </p:sp>
      <p:sp>
        <p:nvSpPr>
          <p:cNvPr id="61444" name="Rectangle 3"/>
          <p:cNvSpPr>
            <a:spLocks/>
          </p:cNvSpPr>
          <p:nvPr/>
        </p:nvSpPr>
        <p:spPr bwMode="auto">
          <a:xfrm>
            <a:off x="457200" y="1143000"/>
            <a:ext cx="8229600" cy="4724400"/>
          </a:xfrm>
          <a:prstGeom prst="rect">
            <a:avLst/>
          </a:prstGeom>
          <a:noFill/>
          <a:ln w="9525">
            <a:noFill/>
            <a:miter lim="800000"/>
            <a:headEnd/>
            <a:tailEnd/>
          </a:ln>
        </p:spPr>
        <p:txBody>
          <a:bodyPr/>
          <a:lstStyle/>
          <a:p>
            <a:pPr marL="609600" indent="-609600">
              <a:spcBef>
                <a:spcPct val="20000"/>
              </a:spcBef>
              <a:buFontTx/>
              <a:buChar char="•"/>
            </a:pPr>
            <a:r>
              <a:rPr lang="en-US" sz="2000">
                <a:latin typeface="Book Antiqua" pitchFamily="18" charset="0"/>
              </a:rPr>
              <a:t>Effective implementation of wasteland and wetland development polices in 12</a:t>
            </a:r>
            <a:r>
              <a:rPr lang="en-US" sz="2000" baseline="30000">
                <a:latin typeface="Book Antiqua" pitchFamily="18" charset="0"/>
              </a:rPr>
              <a:t>th</a:t>
            </a:r>
            <a:r>
              <a:rPr lang="en-US" sz="2000">
                <a:latin typeface="Book Antiqua" pitchFamily="18" charset="0"/>
              </a:rPr>
              <a:t> plan envisages additional green coverage by one million hectare. </a:t>
            </a:r>
          </a:p>
          <a:p>
            <a:pPr marL="609600" indent="-609600">
              <a:spcBef>
                <a:spcPct val="20000"/>
              </a:spcBef>
              <a:buFontTx/>
              <a:buChar char="•"/>
            </a:pPr>
            <a:endParaRPr lang="en-US" sz="2000">
              <a:latin typeface="Book Antiqua" pitchFamily="18" charset="0"/>
            </a:endParaRPr>
          </a:p>
          <a:p>
            <a:pPr marL="609600" indent="-609600" algn="just">
              <a:spcBef>
                <a:spcPct val="20000"/>
              </a:spcBef>
              <a:buFontTx/>
              <a:buChar char="•"/>
            </a:pPr>
            <a:r>
              <a:rPr lang="en-US" sz="2000">
                <a:latin typeface="Book Antiqua" pitchFamily="18" charset="0"/>
              </a:rPr>
              <a:t>The country has wasteland of 1.30 million hectares. This is mainly saline; in inland areas and in the margins of deserts.  In addition to this, there are huge un-surveyed areas on margin of desert.</a:t>
            </a:r>
          </a:p>
          <a:p>
            <a:pPr marL="609600" indent="-609600" algn="just">
              <a:spcBef>
                <a:spcPct val="20000"/>
              </a:spcBef>
              <a:buFontTx/>
              <a:buChar char="•"/>
            </a:pPr>
            <a:endParaRPr lang="en-US" sz="2000">
              <a:latin typeface="Book Antiqua" pitchFamily="18" charset="0"/>
            </a:endParaRPr>
          </a:p>
          <a:p>
            <a:pPr marL="609600" indent="-609600" algn="just">
              <a:spcBef>
                <a:spcPct val="20000"/>
              </a:spcBef>
              <a:buFontTx/>
              <a:buChar char="•"/>
            </a:pPr>
            <a:r>
              <a:rPr lang="en-US" sz="2000">
                <a:latin typeface="Book Antiqua" pitchFamily="18" charset="0"/>
              </a:rPr>
              <a:t>Wetland is an area of land where soil is saturated with moisture permanently or seasonally covered by sea water. </a:t>
            </a:r>
          </a:p>
          <a:p>
            <a:pPr marL="609600" indent="-609600" algn="just">
              <a:spcBef>
                <a:spcPct val="20000"/>
              </a:spcBef>
              <a:buFontTx/>
              <a:buChar char="•"/>
            </a:pPr>
            <a:endParaRPr lang="en-US" sz="2000">
              <a:latin typeface="Book Antiqua" pitchFamily="18" charset="0"/>
            </a:endParaRPr>
          </a:p>
          <a:p>
            <a:pPr marL="609600" indent="-609600" algn="just">
              <a:spcBef>
                <a:spcPct val="20000"/>
              </a:spcBef>
              <a:buFontTx/>
              <a:buChar char="•"/>
            </a:pPr>
            <a:r>
              <a:rPr lang="en-US" sz="2000">
                <a:latin typeface="Book Antiqua" pitchFamily="18" charset="0"/>
              </a:rPr>
              <a:t>Nearly 25 lakh hectares of waste land are in our country. A majority of such land is not surveyed and is spread along the huge coast line of the country.</a:t>
            </a:r>
          </a:p>
          <a:p>
            <a:pPr marL="609600" indent="-609600" algn="just">
              <a:spcBef>
                <a:spcPct val="20000"/>
              </a:spcBef>
              <a:buFontTx/>
              <a:buChar char="•"/>
            </a:pPr>
            <a:endParaRPr lang="en-US" sz="2000">
              <a:latin typeface="Book Antiqua" pitchFamily="18" charset="0"/>
            </a:endParaRPr>
          </a:p>
          <a:p>
            <a:pPr marL="609600" indent="-609600" algn="just">
              <a:spcBef>
                <a:spcPct val="20000"/>
              </a:spcBef>
              <a:buFontTx/>
              <a:buChar char="•"/>
            </a:pPr>
            <a:r>
              <a:rPr lang="en-US" sz="2000">
                <a:latin typeface="Book Antiqua" pitchFamily="18" charset="0"/>
              </a:rPr>
              <a:t>Current programme of rural development need to be merged </a:t>
            </a:r>
          </a:p>
          <a:p>
            <a:pPr marL="609600" indent="-609600" algn="just">
              <a:spcBef>
                <a:spcPct val="20000"/>
              </a:spcBef>
              <a:buFontTx/>
              <a:buChar char="•"/>
            </a:pPr>
            <a:endParaRPr lang="en-US">
              <a:latin typeface="Book Antiqua" pitchFamily="18" charset="0"/>
            </a:endParaRPr>
          </a:p>
          <a:p>
            <a:pPr marL="609600" indent="-609600" algn="just">
              <a:spcBef>
                <a:spcPct val="20000"/>
              </a:spcBef>
              <a:buFontTx/>
              <a:buChar char="•"/>
            </a:pPr>
            <a:endParaRPr lang="en-US">
              <a:latin typeface="Book Antiqua" pitchFamily="18" charset="0"/>
            </a:endParaRPr>
          </a:p>
          <a:p>
            <a:pPr marL="609600" indent="-609600" algn="just">
              <a:spcBef>
                <a:spcPct val="20000"/>
              </a:spcBef>
              <a:buFontTx/>
              <a:buChar char="•"/>
            </a:pPr>
            <a:endParaRPr lang="en-US" sz="1200">
              <a:latin typeface="Book Antiqua" pitchFamily="18" charset="0"/>
            </a:endParaRPr>
          </a:p>
        </p:txBody>
      </p:sp>
      <p:pic>
        <p:nvPicPr>
          <p:cNvPr id="61445"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228600"/>
            <a:ext cx="1447800" cy="1239838"/>
          </a:xfrm>
          <a:prstGeom prst="rect">
            <a:avLst/>
          </a:prstGeom>
          <a:noFill/>
          <a:ln w="9525">
            <a:noFill/>
            <a:miter lim="800000"/>
            <a:headEnd/>
            <a:tailEnd/>
          </a:ln>
        </p:spPr>
      </p:pic>
      <p:sp>
        <p:nvSpPr>
          <p:cNvPr id="61446"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61447"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61448"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61449" name="Date Placeholder 8"/>
          <p:cNvSpPr>
            <a:spLocks noGrp="1"/>
          </p:cNvSpPr>
          <p:nvPr>
            <p:ph type="dt" sz="quarter" idx="10"/>
          </p:nvPr>
        </p:nvSpPr>
        <p:spPr>
          <a:noFill/>
        </p:spPr>
        <p:txBody>
          <a:bodyPr/>
          <a:lstStyle/>
          <a:p>
            <a:fld id="{10072E24-21C6-4907-9DC6-B1949CD2A686}"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2"/>
          </p:nvPr>
        </p:nvSpPr>
        <p:spPr>
          <a:noFill/>
        </p:spPr>
        <p:txBody>
          <a:bodyPr/>
          <a:lstStyle/>
          <a:p>
            <a:fld id="{86AC7D18-C88D-4DBB-9313-AD64D87D84C7}" type="slidenum">
              <a:rPr lang="en-US" smtClean="0"/>
              <a:pPr/>
              <a:t>37</a:t>
            </a:fld>
            <a:endParaRPr lang="en-US" smtClean="0"/>
          </a:p>
        </p:txBody>
      </p:sp>
      <p:sp>
        <p:nvSpPr>
          <p:cNvPr id="62467" name="Rectangle 2"/>
          <p:cNvSpPr>
            <a:spLocks noGrp="1"/>
          </p:cNvSpPr>
          <p:nvPr>
            <p:ph type="title" idx="4294967295"/>
          </p:nvPr>
        </p:nvSpPr>
        <p:spPr>
          <a:xfrm>
            <a:off x="1600200" y="914400"/>
            <a:ext cx="6553200" cy="533400"/>
          </a:xfrm>
        </p:spPr>
        <p:txBody>
          <a:bodyPr lIns="0" rIns="0" bIns="0"/>
          <a:lstStyle/>
          <a:p>
            <a:pPr algn="ctr"/>
            <a:r>
              <a:rPr lang="en-US" sz="3200" b="1" smtClean="0">
                <a:solidFill>
                  <a:srgbClr val="996633"/>
                </a:solidFill>
                <a:latin typeface="Calibri" pitchFamily="34" charset="0"/>
              </a:rPr>
              <a:t>Wetland Development</a:t>
            </a:r>
          </a:p>
        </p:txBody>
      </p:sp>
      <p:sp>
        <p:nvSpPr>
          <p:cNvPr id="62468" name="Rectangle 3"/>
          <p:cNvSpPr>
            <a:spLocks noGrp="1"/>
          </p:cNvSpPr>
          <p:nvPr>
            <p:ph type="body" sz="half" idx="4294967295"/>
          </p:nvPr>
        </p:nvSpPr>
        <p:spPr>
          <a:xfrm>
            <a:off x="914400" y="1524000"/>
            <a:ext cx="7696200" cy="4876800"/>
          </a:xfrm>
        </p:spPr>
        <p:txBody>
          <a:bodyPr/>
          <a:lstStyle/>
          <a:p>
            <a:pPr algn="just">
              <a:lnSpc>
                <a:spcPct val="90000"/>
              </a:lnSpc>
              <a:buClr>
                <a:srgbClr val="996633"/>
              </a:buClr>
            </a:pPr>
            <a:r>
              <a:rPr lang="en-US" sz="2400" smtClean="0">
                <a:latin typeface="Book Antiqua" pitchFamily="18" charset="0"/>
              </a:rPr>
              <a:t>Wetlands may be converted into major production areas for sea food - fisheries, vegetation, and medicinal plants  with changing management practices for production of rice to reduce anaerobic decomposition that is the major source of methane. All these have huge internal and external markets and will be a great support for food security</a:t>
            </a:r>
          </a:p>
          <a:p>
            <a:pPr algn="just">
              <a:lnSpc>
                <a:spcPct val="90000"/>
              </a:lnSpc>
              <a:buClr>
                <a:srgbClr val="996633"/>
              </a:buClr>
            </a:pPr>
            <a:endParaRPr lang="en-US" sz="2400" b="1" smtClean="0">
              <a:latin typeface="Book Antiqua" pitchFamily="18" charset="0"/>
            </a:endParaRPr>
          </a:p>
          <a:p>
            <a:pPr algn="just">
              <a:lnSpc>
                <a:spcPct val="90000"/>
              </a:lnSpc>
              <a:buClr>
                <a:srgbClr val="996633"/>
              </a:buClr>
            </a:pPr>
            <a:r>
              <a:rPr lang="en-US" sz="2400" b="1" smtClean="0">
                <a:latin typeface="Book Antiqua" pitchFamily="18" charset="0"/>
              </a:rPr>
              <a:t>Technology is available for salinity resistant crops, trees including horticulture.</a:t>
            </a:r>
          </a:p>
          <a:p>
            <a:pPr algn="just">
              <a:lnSpc>
                <a:spcPct val="90000"/>
              </a:lnSpc>
              <a:buClr>
                <a:srgbClr val="996633"/>
              </a:buClr>
            </a:pPr>
            <a:r>
              <a:rPr lang="en-US" sz="2400" b="1" smtClean="0">
                <a:latin typeface="Book Antiqua" pitchFamily="18" charset="0"/>
              </a:rPr>
              <a:t>This could be fruitfully grown in these areas providing sustainable livelihood. This will enhance cultivable areas</a:t>
            </a:r>
          </a:p>
        </p:txBody>
      </p:sp>
      <p:pic>
        <p:nvPicPr>
          <p:cNvPr id="62469"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457200" y="-381000"/>
            <a:ext cx="1447800" cy="1239838"/>
          </a:xfrm>
        </p:spPr>
      </p:pic>
      <p:sp>
        <p:nvSpPr>
          <p:cNvPr id="62470"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62471"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62472"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62473" name="Date Placeholder 8"/>
          <p:cNvSpPr>
            <a:spLocks noGrp="1"/>
          </p:cNvSpPr>
          <p:nvPr>
            <p:ph type="dt" sz="quarter" idx="10"/>
          </p:nvPr>
        </p:nvSpPr>
        <p:spPr>
          <a:noFill/>
        </p:spPr>
        <p:txBody>
          <a:bodyPr/>
          <a:lstStyle/>
          <a:p>
            <a:fld id="{2E81990D-4A6E-41EA-BCF8-B523BB98D84D}"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a:noFill/>
        </p:spPr>
        <p:txBody>
          <a:bodyPr/>
          <a:lstStyle/>
          <a:p>
            <a:fld id="{A9A04225-BB68-4751-9D4F-059A7CE694F7}" type="slidenum">
              <a:rPr lang="en-US" smtClean="0"/>
              <a:pPr/>
              <a:t>38</a:t>
            </a:fld>
            <a:endParaRPr lang="en-US" smtClean="0"/>
          </a:p>
        </p:txBody>
      </p:sp>
      <p:sp>
        <p:nvSpPr>
          <p:cNvPr id="63491" name="Rectangle 2"/>
          <p:cNvSpPr>
            <a:spLocks noGrp="1"/>
          </p:cNvSpPr>
          <p:nvPr>
            <p:ph type="title" idx="4294967295"/>
          </p:nvPr>
        </p:nvSpPr>
        <p:spPr>
          <a:xfrm>
            <a:off x="1828800" y="762000"/>
            <a:ext cx="6553200" cy="533400"/>
          </a:xfrm>
        </p:spPr>
        <p:txBody>
          <a:bodyPr lIns="0" rIns="0" bIns="0"/>
          <a:lstStyle/>
          <a:p>
            <a:pPr algn="ctr"/>
            <a:r>
              <a:rPr lang="en-US" sz="2800" b="1" smtClean="0">
                <a:solidFill>
                  <a:srgbClr val="996633"/>
                </a:solidFill>
                <a:latin typeface="Calibri" pitchFamily="34" charset="0"/>
              </a:rPr>
              <a:t>Wasteland – Wetland Development</a:t>
            </a:r>
          </a:p>
        </p:txBody>
      </p:sp>
      <p:sp>
        <p:nvSpPr>
          <p:cNvPr id="63492" name="Rectangle 3"/>
          <p:cNvSpPr>
            <a:spLocks noGrp="1"/>
          </p:cNvSpPr>
          <p:nvPr>
            <p:ph type="body" sz="half" idx="4294967295"/>
          </p:nvPr>
        </p:nvSpPr>
        <p:spPr>
          <a:xfrm>
            <a:off x="990600" y="1371600"/>
            <a:ext cx="7696200" cy="5105400"/>
          </a:xfrm>
        </p:spPr>
        <p:txBody>
          <a:bodyPr/>
          <a:lstStyle/>
          <a:p>
            <a:pPr algn="just">
              <a:lnSpc>
                <a:spcPct val="90000"/>
              </a:lnSpc>
              <a:buClr>
                <a:srgbClr val="996633"/>
              </a:buClr>
            </a:pPr>
            <a:r>
              <a:rPr lang="en-US" sz="2400" smtClean="0">
                <a:latin typeface="Book Antiqua" pitchFamily="18" charset="0"/>
              </a:rPr>
              <a:t>A private-public partnership programme may introduced by following initiatives. </a:t>
            </a:r>
          </a:p>
          <a:p>
            <a:pPr algn="just">
              <a:lnSpc>
                <a:spcPct val="90000"/>
              </a:lnSpc>
              <a:buClr>
                <a:srgbClr val="996633"/>
              </a:buClr>
            </a:pPr>
            <a:endParaRPr lang="en-US" sz="2400" smtClean="0">
              <a:latin typeface="Book Antiqua" pitchFamily="18" charset="0"/>
            </a:endParaRPr>
          </a:p>
          <a:p>
            <a:pPr algn="just">
              <a:lnSpc>
                <a:spcPct val="90000"/>
              </a:lnSpc>
              <a:buClr>
                <a:srgbClr val="996633"/>
              </a:buClr>
            </a:pPr>
            <a:r>
              <a:rPr lang="en-US" sz="2400" smtClean="0">
                <a:latin typeface="Book Antiqua" pitchFamily="18" charset="0"/>
              </a:rPr>
              <a:t>States may take wasteland development through Public-private will be given added incentives.</a:t>
            </a:r>
          </a:p>
          <a:p>
            <a:pPr algn="just">
              <a:lnSpc>
                <a:spcPct val="90000"/>
              </a:lnSpc>
              <a:buClr>
                <a:srgbClr val="996633"/>
              </a:buClr>
            </a:pPr>
            <a:r>
              <a:rPr lang="en-US" sz="2400" smtClean="0">
                <a:latin typeface="Book Antiqua" pitchFamily="18" charset="0"/>
              </a:rPr>
              <a:t>Development of wasteland will be accepted as a part of CSR of Companies under IT Act.</a:t>
            </a:r>
          </a:p>
          <a:p>
            <a:pPr algn="just">
              <a:lnSpc>
                <a:spcPct val="90000"/>
              </a:lnSpc>
              <a:buClr>
                <a:srgbClr val="996633"/>
              </a:buClr>
            </a:pPr>
            <a:r>
              <a:rPr lang="en-US" sz="2400" smtClean="0">
                <a:latin typeface="Book Antiqua" pitchFamily="18" charset="0"/>
              </a:rPr>
              <a:t>While giving license for new area under mining, licensee will sign an agreement to compensate area lost by taking up equal wasteland. Similarly for large urban and Industrial township as well expansion of urban area for Urban Development Authorities. </a:t>
            </a:r>
          </a:p>
        </p:txBody>
      </p:sp>
      <p:pic>
        <p:nvPicPr>
          <p:cNvPr id="63493"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152400" y="-173038"/>
            <a:ext cx="1447800" cy="1239838"/>
          </a:xfrm>
        </p:spPr>
      </p:pic>
      <p:sp>
        <p:nvSpPr>
          <p:cNvPr id="63494"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63495"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63496"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63497" name="Date Placeholder 8"/>
          <p:cNvSpPr>
            <a:spLocks noGrp="1"/>
          </p:cNvSpPr>
          <p:nvPr>
            <p:ph type="dt" sz="quarter" idx="10"/>
          </p:nvPr>
        </p:nvSpPr>
        <p:spPr>
          <a:noFill/>
        </p:spPr>
        <p:txBody>
          <a:bodyPr/>
          <a:lstStyle/>
          <a:p>
            <a:fld id="{A3A2C2AC-FA88-4DA3-A0F0-86CFDB895477}"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2"/>
          </p:nvPr>
        </p:nvSpPr>
        <p:spPr>
          <a:noFill/>
        </p:spPr>
        <p:txBody>
          <a:bodyPr/>
          <a:lstStyle/>
          <a:p>
            <a:fld id="{6A220BD9-606B-4316-8BAD-59A192937888}" type="slidenum">
              <a:rPr lang="en-US" smtClean="0">
                <a:latin typeface="Arial" charset="0"/>
              </a:rPr>
              <a:pPr/>
              <a:t>39</a:t>
            </a:fld>
            <a:endParaRPr lang="en-US" smtClean="0">
              <a:latin typeface="Arial" charset="0"/>
            </a:endParaRPr>
          </a:p>
        </p:txBody>
      </p:sp>
      <p:sp>
        <p:nvSpPr>
          <p:cNvPr id="66563" name="Rectangle 2"/>
          <p:cNvSpPr>
            <a:spLocks/>
          </p:cNvSpPr>
          <p:nvPr/>
        </p:nvSpPr>
        <p:spPr bwMode="auto">
          <a:xfrm>
            <a:off x="1295400" y="685800"/>
            <a:ext cx="7315200" cy="523220"/>
          </a:xfrm>
          <a:prstGeom prst="rect">
            <a:avLst/>
          </a:prstGeom>
          <a:noFill/>
          <a:ln w="9525">
            <a:noFill/>
            <a:miter lim="800000"/>
            <a:headEnd/>
            <a:tailEnd/>
          </a:ln>
        </p:spPr>
        <p:txBody>
          <a:bodyPr>
            <a:spAutoFit/>
          </a:bodyPr>
          <a:lstStyle/>
          <a:p>
            <a:pPr algn="ctr"/>
            <a:r>
              <a:rPr lang="en-US" sz="2800" b="1" dirty="0" smtClean="0">
                <a:solidFill>
                  <a:srgbClr val="996633"/>
                </a:solidFill>
                <a:latin typeface="Calibri" pitchFamily="34" charset="0"/>
                <a:ea typeface="Arial Unicode MS" pitchFamily="34" charset="-128"/>
                <a:cs typeface="Arial" charset="0"/>
              </a:rPr>
              <a:t>URBAN </a:t>
            </a:r>
            <a:r>
              <a:rPr lang="en-US" sz="2800" b="1" dirty="0">
                <a:solidFill>
                  <a:srgbClr val="996633"/>
                </a:solidFill>
                <a:latin typeface="Calibri" pitchFamily="34" charset="0"/>
                <a:ea typeface="Arial Unicode MS" pitchFamily="34" charset="-128"/>
                <a:cs typeface="Arial" charset="0"/>
              </a:rPr>
              <a:t>AGRICULTURE </a:t>
            </a:r>
          </a:p>
        </p:txBody>
      </p:sp>
      <p:sp>
        <p:nvSpPr>
          <p:cNvPr id="66564" name="Rectangle 3"/>
          <p:cNvSpPr>
            <a:spLocks/>
          </p:cNvSpPr>
          <p:nvPr/>
        </p:nvSpPr>
        <p:spPr bwMode="auto">
          <a:xfrm>
            <a:off x="533400" y="1828800"/>
            <a:ext cx="8382000" cy="4876800"/>
          </a:xfrm>
          <a:prstGeom prst="rect">
            <a:avLst/>
          </a:prstGeom>
          <a:noFill/>
          <a:ln w="9525">
            <a:noFill/>
            <a:miter lim="800000"/>
            <a:headEnd/>
            <a:tailEnd/>
          </a:ln>
        </p:spPr>
        <p:txBody>
          <a:bodyPr/>
          <a:lstStyle/>
          <a:p>
            <a:pPr marL="342900" indent="-342900" algn="just">
              <a:spcBef>
                <a:spcPct val="20000"/>
              </a:spcBef>
            </a:pPr>
            <a:r>
              <a:rPr lang="en-US" sz="1800">
                <a:latin typeface="Book Antiqua" pitchFamily="18" charset="0"/>
              </a:rPr>
              <a:t>There is need to promote Urban Agriculture</a:t>
            </a:r>
          </a:p>
          <a:p>
            <a:pPr marL="342900" indent="-342900" algn="just">
              <a:spcBef>
                <a:spcPct val="20000"/>
              </a:spcBef>
              <a:buFontTx/>
              <a:buChar char="•"/>
            </a:pPr>
            <a:r>
              <a:rPr lang="en-US" sz="1800">
                <a:latin typeface="Book Antiqua" pitchFamily="18" charset="0"/>
              </a:rPr>
              <a:t>This exists almost with majority of urban households who have some open land.</a:t>
            </a:r>
          </a:p>
          <a:p>
            <a:pPr marL="342900" indent="-342900" algn="just">
              <a:spcBef>
                <a:spcPct val="20000"/>
              </a:spcBef>
              <a:buFontTx/>
              <a:buChar char="•"/>
            </a:pPr>
            <a:endParaRPr lang="en-US" sz="1800">
              <a:latin typeface="Book Antiqua" pitchFamily="18" charset="0"/>
            </a:endParaRPr>
          </a:p>
          <a:p>
            <a:pPr marL="342900" indent="-342900" algn="just">
              <a:spcBef>
                <a:spcPct val="20000"/>
              </a:spcBef>
              <a:buFontTx/>
              <a:buChar char="•"/>
            </a:pPr>
            <a:r>
              <a:rPr lang="en-US" sz="1800">
                <a:latin typeface="Book Antiqua" pitchFamily="18" charset="0"/>
              </a:rPr>
              <a:t>Even in the multistory building, there is some kind of tree growing, grasses or ornamental plants.</a:t>
            </a:r>
          </a:p>
          <a:p>
            <a:pPr marL="342900" indent="-342900" algn="just">
              <a:spcBef>
                <a:spcPct val="20000"/>
              </a:spcBef>
              <a:buFontTx/>
              <a:buChar char="•"/>
            </a:pPr>
            <a:endParaRPr lang="en-US" sz="1800">
              <a:latin typeface="Book Antiqua" pitchFamily="18" charset="0"/>
            </a:endParaRPr>
          </a:p>
          <a:p>
            <a:pPr marL="342900" indent="-342900" algn="just">
              <a:spcBef>
                <a:spcPct val="20000"/>
              </a:spcBef>
              <a:buFontTx/>
              <a:buChar char="•"/>
            </a:pPr>
            <a:r>
              <a:rPr lang="en-US" sz="1800">
                <a:latin typeface="Book Antiqua" pitchFamily="18" charset="0"/>
              </a:rPr>
              <a:t>Even people staying in the flats like to keep plants in pots in lobby area.</a:t>
            </a:r>
          </a:p>
          <a:p>
            <a:pPr marL="342900" indent="-342900" algn="just">
              <a:spcBef>
                <a:spcPct val="20000"/>
              </a:spcBef>
              <a:buFontTx/>
              <a:buChar char="•"/>
            </a:pPr>
            <a:endParaRPr lang="en-US" sz="1800">
              <a:latin typeface="Book Antiqua" pitchFamily="18" charset="0"/>
            </a:endParaRPr>
          </a:p>
          <a:p>
            <a:pPr marL="342900" indent="-342900" algn="just">
              <a:spcBef>
                <a:spcPct val="20000"/>
              </a:spcBef>
              <a:buFontTx/>
              <a:buChar char="•"/>
            </a:pPr>
            <a:r>
              <a:rPr lang="en-US" sz="1800">
                <a:latin typeface="Book Antiqua" pitchFamily="18" charset="0"/>
              </a:rPr>
              <a:t>But there is a gap about knowledge of agricultural practices, what plants they should grow and how to treat them. There are no urban agriculture extension centers or even Agro Service  centers where such guidance could be available along with basic inputs of seeds, fertilizers, farm equipments</a:t>
            </a:r>
          </a:p>
        </p:txBody>
      </p:sp>
      <p:pic>
        <p:nvPicPr>
          <p:cNvPr id="66565"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66566" name="Rectangle 7"/>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66567" name="Rectangle 8"/>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66568" name="Picture 9"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66569" name="Date Placeholder 8"/>
          <p:cNvSpPr>
            <a:spLocks noGrp="1"/>
          </p:cNvSpPr>
          <p:nvPr>
            <p:ph type="dt" sz="quarter" idx="10"/>
          </p:nvPr>
        </p:nvSpPr>
        <p:spPr>
          <a:noFill/>
        </p:spPr>
        <p:txBody>
          <a:bodyPr/>
          <a:lstStyle/>
          <a:p>
            <a:fld id="{453A59A2-6B1A-4649-8995-F193F10C37A3}"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4</a:t>
            </a:fld>
            <a:endParaRPr lang="en-US"/>
          </a:p>
        </p:txBody>
      </p:sp>
      <p:sp>
        <p:nvSpPr>
          <p:cNvPr id="105475" name="Rectangle 2"/>
          <p:cNvSpPr>
            <a:spLocks noGrp="1"/>
          </p:cNvSpPr>
          <p:nvPr>
            <p:ph type="ctrTitle" idx="4294967295"/>
          </p:nvPr>
        </p:nvSpPr>
        <p:spPr>
          <a:xfrm>
            <a:off x="1295400" y="457200"/>
            <a:ext cx="7848600" cy="400110"/>
          </a:xfrm>
          <a:noFill/>
        </p:spPr>
        <p:txBody>
          <a:bodyPr wrap="square" anchor="t">
            <a:spAutoFit/>
          </a:bodyPr>
          <a:lstStyle/>
          <a:p>
            <a:r>
              <a:rPr lang="en-GB" sz="2000" b="1" i="1" dirty="0" smtClean="0">
                <a:latin typeface="Tahoma" pitchFamily="34" charset="0"/>
                <a:cs typeface="Times New Roman" pitchFamily="18" charset="0"/>
              </a:rPr>
              <a:t>THE STATUS OF INDIAN ECONOMY</a:t>
            </a:r>
            <a:endParaRPr lang="en-US" sz="2000" b="1" dirty="0" smtClean="0">
              <a:solidFill>
                <a:srgbClr val="996633"/>
              </a:solidFill>
              <a:ea typeface="Arial Unicode MS" pitchFamily="34" charset="-128"/>
              <a:cs typeface="Arial" pitchFamily="34" charset="0"/>
            </a:endParaRPr>
          </a:p>
        </p:txBody>
      </p:sp>
      <p:sp>
        <p:nvSpPr>
          <p:cNvPr id="105476" name="Rectangle 3"/>
          <p:cNvSpPr>
            <a:spLocks noGrp="1"/>
          </p:cNvSpPr>
          <p:nvPr>
            <p:ph type="subTitle" idx="4294967295"/>
          </p:nvPr>
        </p:nvSpPr>
        <p:spPr>
          <a:xfrm>
            <a:off x="762000" y="1219200"/>
            <a:ext cx="8153400" cy="5334000"/>
          </a:xfrm>
        </p:spPr>
        <p:txBody>
          <a:bodyPr>
            <a:normAutofit/>
          </a:bodyPr>
          <a:lstStyle/>
          <a:p>
            <a:pPr algn="just"/>
            <a:r>
              <a:rPr lang="en-GB" sz="2000" i="1" dirty="0" smtClean="0">
                <a:latin typeface="Tahoma" pitchFamily="34" charset="0"/>
                <a:cs typeface="Tahoma" pitchFamily="34" charset="0"/>
              </a:rPr>
              <a:t>Indian economy doing extremely well</a:t>
            </a:r>
            <a:endParaRPr lang="en-US" sz="2000" dirty="0" smtClean="0">
              <a:latin typeface="Tahoma" pitchFamily="34" charset="0"/>
            </a:endParaRPr>
          </a:p>
          <a:p>
            <a:pPr algn="just"/>
            <a:r>
              <a:rPr lang="en-GB" sz="2000" i="1" dirty="0" smtClean="0">
                <a:latin typeface="Tahoma" pitchFamily="34" charset="0"/>
                <a:cs typeface="Tahoma" pitchFamily="34" charset="0"/>
              </a:rPr>
              <a:t>The rate of growth of GDP was around 8% and now about 5%</a:t>
            </a:r>
            <a:endParaRPr lang="en-US" sz="2000" dirty="0" smtClean="0">
              <a:latin typeface="Tahoma" pitchFamily="34" charset="0"/>
            </a:endParaRPr>
          </a:p>
          <a:p>
            <a:pPr algn="just"/>
            <a:r>
              <a:rPr lang="en-GB" sz="2000" i="1" dirty="0" smtClean="0">
                <a:latin typeface="Tahoma" pitchFamily="34" charset="0"/>
                <a:cs typeface="Tahoma" pitchFamily="34" charset="0"/>
              </a:rPr>
              <a:t>Poverty in rural areas declined from 90% prior to independence  to 25% in 2011. </a:t>
            </a:r>
            <a:endParaRPr lang="en-US" sz="2000" dirty="0" smtClean="0">
              <a:latin typeface="Tahoma" pitchFamily="34" charset="0"/>
            </a:endParaRPr>
          </a:p>
          <a:p>
            <a:pPr algn="just"/>
            <a:r>
              <a:rPr lang="en-GB" sz="2000" i="1" dirty="0" smtClean="0">
                <a:latin typeface="Tahoma" pitchFamily="34" charset="0"/>
                <a:cs typeface="Tahoma" pitchFamily="34" charset="0"/>
              </a:rPr>
              <a:t>Country was depending on imports  of food grains in the initial years,  since has  attained self-sufficiency and exports. </a:t>
            </a:r>
            <a:endParaRPr lang="en-US" sz="2000" dirty="0" smtClean="0">
              <a:latin typeface="Tahoma" pitchFamily="34" charset="0"/>
            </a:endParaRPr>
          </a:p>
          <a:p>
            <a:pPr algn="just"/>
            <a:r>
              <a:rPr lang="en-GB" sz="2000" i="1" dirty="0" smtClean="0">
                <a:latin typeface="Tahoma" pitchFamily="34" charset="0"/>
                <a:cs typeface="Tahoma" pitchFamily="34" charset="0"/>
              </a:rPr>
              <a:t>Total production of food grains reached</a:t>
            </a:r>
            <a:r>
              <a:rPr lang="en-GB" sz="2000" i="1" dirty="0" smtClean="0">
                <a:solidFill>
                  <a:srgbClr val="FF0000"/>
                </a:solidFill>
                <a:latin typeface="Tahoma" pitchFamily="34" charset="0"/>
                <a:cs typeface="Tahoma" pitchFamily="34" charset="0"/>
              </a:rPr>
              <a:t>  </a:t>
            </a:r>
            <a:r>
              <a:rPr lang="en-GB" sz="2000" i="1" dirty="0" smtClean="0">
                <a:latin typeface="Tahoma" pitchFamily="34" charset="0"/>
                <a:cs typeface="Tahoma" pitchFamily="34" charset="0"/>
              </a:rPr>
              <a:t>250 million tonnes. </a:t>
            </a:r>
            <a:endParaRPr lang="en-US" sz="2000" dirty="0" smtClean="0">
              <a:latin typeface="Tahoma" pitchFamily="34" charset="0"/>
            </a:endParaRPr>
          </a:p>
          <a:p>
            <a:pPr algn="just"/>
            <a:r>
              <a:rPr lang="en-GB" sz="2000" i="1" dirty="0" smtClean="0">
                <a:latin typeface="Tahoma" pitchFamily="34" charset="0"/>
                <a:cs typeface="Tahoma" pitchFamily="34" charset="0"/>
              </a:rPr>
              <a:t>Over all growth in agriculture – slow but sustainable</a:t>
            </a:r>
            <a:endParaRPr lang="en-US" sz="2000" dirty="0" smtClean="0">
              <a:latin typeface="Tahoma" pitchFamily="34" charset="0"/>
            </a:endParaRPr>
          </a:p>
          <a:p>
            <a:r>
              <a:rPr lang="en-GB" sz="2000" i="1" dirty="0" smtClean="0">
                <a:latin typeface="Tahoma" pitchFamily="34" charset="0"/>
                <a:cs typeface="Tahoma" pitchFamily="34" charset="0"/>
              </a:rPr>
              <a:t>Despite all this,  farmers’ suicides </a:t>
            </a:r>
            <a:r>
              <a:rPr lang="en-GB" sz="1400" i="1" dirty="0" smtClean="0">
                <a:latin typeface="Tahoma" pitchFamily="34" charset="0"/>
                <a:cs typeface="Times New Roman" pitchFamily="18" charset="0"/>
                <a:sym typeface="Symbol" pitchFamily="18" charset="2"/>
              </a:rPr>
              <a:t></a:t>
            </a:r>
            <a:r>
              <a:rPr lang="en-US" sz="1400" dirty="0" smtClean="0">
                <a:latin typeface="Tahoma" pitchFamily="34" charset="0"/>
              </a:rPr>
              <a:t> </a:t>
            </a:r>
          </a:p>
          <a:p>
            <a:pPr marL="457200" indent="-457200" algn="just">
              <a:buNone/>
            </a:pPr>
            <a:endParaRPr lang="en-US" sz="2200" dirty="0" smtClean="0"/>
          </a:p>
          <a:p>
            <a:pPr marL="0" indent="0" algn="just">
              <a:buNone/>
            </a:pPr>
            <a:endParaRPr lang="en-US" sz="2200" dirty="0" smtClean="0"/>
          </a:p>
          <a:p>
            <a:pPr marL="0" indent="0">
              <a:buClr>
                <a:srgbClr val="996633"/>
              </a:buClr>
              <a:buFontTx/>
              <a:buNone/>
            </a:pP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5478"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5479"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5480" name="Picture 10"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a:noFill/>
        </p:spPr>
        <p:txBody>
          <a:bodyPr/>
          <a:lstStyle/>
          <a:p>
            <a:fld id="{AE8E4E8B-378B-4FB1-BFA9-727E096A9955}" type="slidenum">
              <a:rPr lang="en-US" smtClean="0">
                <a:latin typeface="Arial" charset="0"/>
              </a:rPr>
              <a:pPr/>
              <a:t>40</a:t>
            </a:fld>
            <a:endParaRPr lang="en-US" smtClean="0">
              <a:latin typeface="Arial" charset="0"/>
            </a:endParaRPr>
          </a:p>
        </p:txBody>
      </p:sp>
      <p:sp>
        <p:nvSpPr>
          <p:cNvPr id="67587" name="Rectangle 2"/>
          <p:cNvSpPr>
            <a:spLocks noGrp="1"/>
          </p:cNvSpPr>
          <p:nvPr>
            <p:ph type="title" idx="4294967295"/>
          </p:nvPr>
        </p:nvSpPr>
        <p:spPr>
          <a:xfrm>
            <a:off x="1219200" y="457200"/>
            <a:ext cx="7543800" cy="830263"/>
          </a:xfrm>
        </p:spPr>
        <p:txBody>
          <a:bodyPr anchor="t">
            <a:spAutoFit/>
          </a:bodyPr>
          <a:lstStyle/>
          <a:p>
            <a:pPr algn="ctr" eaLnBrk="1" hangingPunct="1"/>
            <a:r>
              <a:rPr lang="en-US" sz="2400" b="1" dirty="0" smtClean="0">
                <a:solidFill>
                  <a:srgbClr val="996633"/>
                </a:solidFill>
                <a:latin typeface="Calibri" pitchFamily="34" charset="0"/>
                <a:ea typeface="Arial Unicode MS" pitchFamily="34" charset="-128"/>
                <a:cs typeface="Arial" charset="0"/>
              </a:rPr>
              <a:t/>
            </a:r>
            <a:br>
              <a:rPr lang="en-US" sz="2400" b="1" dirty="0" smtClean="0">
                <a:solidFill>
                  <a:srgbClr val="996633"/>
                </a:solidFill>
                <a:latin typeface="Calibri" pitchFamily="34" charset="0"/>
                <a:ea typeface="Arial Unicode MS" pitchFamily="34" charset="-128"/>
                <a:cs typeface="Arial" charset="0"/>
              </a:rPr>
            </a:br>
            <a:r>
              <a:rPr lang="en-US" sz="2400" b="1" dirty="0" smtClean="0">
                <a:solidFill>
                  <a:srgbClr val="996633"/>
                </a:solidFill>
                <a:latin typeface="Calibri" pitchFamily="34" charset="0"/>
                <a:ea typeface="Arial Unicode MS" pitchFamily="34" charset="-128"/>
                <a:cs typeface="Arial" charset="0"/>
              </a:rPr>
              <a:t>OPEN AREAS IN URBAN CENTRES </a:t>
            </a:r>
          </a:p>
        </p:txBody>
      </p:sp>
      <p:sp>
        <p:nvSpPr>
          <p:cNvPr id="67588" name="Rectangle 3"/>
          <p:cNvSpPr>
            <a:spLocks noGrp="1"/>
          </p:cNvSpPr>
          <p:nvPr>
            <p:ph type="body" idx="4294967295"/>
          </p:nvPr>
        </p:nvSpPr>
        <p:spPr>
          <a:xfrm>
            <a:off x="533400" y="1371600"/>
            <a:ext cx="8382000" cy="5257800"/>
          </a:xfrm>
        </p:spPr>
        <p:txBody>
          <a:bodyPr/>
          <a:lstStyle/>
          <a:p>
            <a:pPr algn="just" eaLnBrk="1" hangingPunct="1">
              <a:lnSpc>
                <a:spcPct val="80000"/>
              </a:lnSpc>
              <a:buClr>
                <a:srgbClr val="996633"/>
              </a:buClr>
              <a:buFont typeface="Wingdings" pitchFamily="2" charset="2"/>
              <a:buChar char="Ø"/>
            </a:pPr>
            <a:r>
              <a:rPr lang="en-US" sz="1600" smtClean="0">
                <a:latin typeface="Book Antiqua" pitchFamily="18" charset="0"/>
                <a:cs typeface="Arial" charset="0"/>
              </a:rPr>
              <a:t>Increasing urbanization and development of infrastructure, highways, express highways and railways has led to reduction of  cultivable land. </a:t>
            </a:r>
          </a:p>
          <a:p>
            <a:pPr algn="just" eaLnBrk="1" hangingPunct="1">
              <a:lnSpc>
                <a:spcPct val="80000"/>
              </a:lnSpc>
              <a:buClr>
                <a:srgbClr val="996633"/>
              </a:buClr>
              <a:buFont typeface="Wingdings" pitchFamily="2" charset="2"/>
              <a:buChar char="Ø"/>
            </a:pPr>
            <a:endParaRPr lang="en-US" sz="160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smtClean="0">
                <a:latin typeface="Book Antiqua" pitchFamily="18" charset="0"/>
                <a:cs typeface="Arial" charset="0"/>
              </a:rPr>
              <a:t>Due to abnormal increase in land prices, there is an increasing tendency by land developers and now even retail investor to invest in land on outskirts of even small urban centres or developed villages. If one looks at metropolitan towns like Mumbai, Ahmedabad or Hyderabad land obtained as an investment are spread over approximately 50 to 100 Kms on outskirts of such cities. This has a massive impact on resulting such lands as fallow land. </a:t>
            </a:r>
          </a:p>
          <a:p>
            <a:pPr algn="just" eaLnBrk="1" hangingPunct="1">
              <a:lnSpc>
                <a:spcPct val="80000"/>
              </a:lnSpc>
              <a:buClr>
                <a:srgbClr val="996633"/>
              </a:buClr>
              <a:buFont typeface="Wingdings" pitchFamily="2" charset="2"/>
              <a:buNone/>
            </a:pPr>
            <a:endParaRPr lang="en-US" sz="160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smtClean="0">
                <a:latin typeface="Book Antiqua" pitchFamily="18" charset="0"/>
                <a:cs typeface="Arial" charset="0"/>
              </a:rPr>
              <a:t>Town Planning rules need to develop a policy for minimum requirement of plantation of perennial crops on all such  open areas of housing, business centers, Infrastructure projects and  manufacturing activities before granting building use permission. </a:t>
            </a:r>
          </a:p>
          <a:p>
            <a:pPr algn="just" eaLnBrk="1" hangingPunct="1">
              <a:lnSpc>
                <a:spcPct val="80000"/>
              </a:lnSpc>
              <a:buClr>
                <a:srgbClr val="996633"/>
              </a:buClr>
              <a:buFont typeface="Wingdings" pitchFamily="2" charset="2"/>
              <a:buNone/>
            </a:pPr>
            <a:endParaRPr lang="en-US" sz="160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smtClean="0">
                <a:latin typeface="Book Antiqua" pitchFamily="18" charset="0"/>
                <a:cs typeface="Arial" charset="0"/>
              </a:rPr>
              <a:t>Similarly whenever an agriculture land is to converted to non-agriculture land, NA permission must provide for minimum plantation and green cover. </a:t>
            </a:r>
          </a:p>
          <a:p>
            <a:pPr algn="just" eaLnBrk="1" hangingPunct="1">
              <a:lnSpc>
                <a:spcPct val="80000"/>
              </a:lnSpc>
              <a:buClr>
                <a:srgbClr val="996633"/>
              </a:buClr>
              <a:buFont typeface="Wingdings" pitchFamily="2" charset="2"/>
              <a:buChar char="Ø"/>
            </a:pPr>
            <a:endParaRPr lang="en-US" sz="1600" smtClean="0">
              <a:latin typeface="Book Antiqua" pitchFamily="18" charset="0"/>
              <a:cs typeface="Arial" charset="0"/>
            </a:endParaRPr>
          </a:p>
          <a:p>
            <a:pPr algn="just" eaLnBrk="1" hangingPunct="1">
              <a:lnSpc>
                <a:spcPct val="80000"/>
              </a:lnSpc>
              <a:buClr>
                <a:srgbClr val="996633"/>
              </a:buClr>
              <a:buFont typeface="Wingdings" pitchFamily="2" charset="2"/>
              <a:buChar char="Ø"/>
            </a:pPr>
            <a:r>
              <a:rPr lang="en-US" sz="1600" smtClean="0">
                <a:latin typeface="Book Antiqua" pitchFamily="18" charset="0"/>
                <a:cs typeface="Arial" charset="0"/>
              </a:rPr>
              <a:t>It can also be thought for say 5% from development charges under TP scheme or premium charges for NA permission to be year mark and made available for expanding vegetative cover on waste land for which a public-private partnership scheme could be introduced. </a:t>
            </a:r>
          </a:p>
          <a:p>
            <a:pPr algn="just" eaLnBrk="1" hangingPunct="1">
              <a:lnSpc>
                <a:spcPct val="80000"/>
              </a:lnSpc>
              <a:buClr>
                <a:srgbClr val="996633"/>
              </a:buClr>
              <a:buFont typeface="Wingdings" pitchFamily="2" charset="2"/>
              <a:buChar char="Ø"/>
            </a:pPr>
            <a:r>
              <a:rPr lang="en-US" sz="1600" smtClean="0">
                <a:latin typeface="Book Antiqua" pitchFamily="18" charset="0"/>
                <a:cs typeface="Arial" charset="0"/>
              </a:rPr>
              <a:t>The Ministry of Urban Development need to issue directive to Urban Municipal &amp; Development bodies – including Industries and Mining Township.</a:t>
            </a:r>
            <a:endParaRPr lang="en-US" sz="1600" smtClean="0">
              <a:latin typeface="Book Antiqua" pitchFamily="18" charset="0"/>
            </a:endParaRPr>
          </a:p>
        </p:txBody>
      </p:sp>
      <p:pic>
        <p:nvPicPr>
          <p:cNvPr id="67589"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67590"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67591"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67592"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
        <p:nvSpPr>
          <p:cNvPr id="67593" name="Date Placeholder 8"/>
          <p:cNvSpPr>
            <a:spLocks noGrp="1"/>
          </p:cNvSpPr>
          <p:nvPr>
            <p:ph type="dt" sz="quarter" idx="10"/>
          </p:nvPr>
        </p:nvSpPr>
        <p:spPr>
          <a:noFill/>
        </p:spPr>
        <p:txBody>
          <a:bodyPr/>
          <a:lstStyle/>
          <a:p>
            <a:fld id="{3A6768FA-2024-47DB-A458-59A0F466BAD6}" type="datetime1">
              <a:rPr lang="en-US" smtClean="0"/>
              <a:pPr/>
              <a:t>01/07/2015</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0"/>
            <a:ext cx="8229600" cy="914400"/>
          </a:xfrm>
        </p:spPr>
        <p:txBody>
          <a:bodyPr>
            <a:noAutofit/>
          </a:bodyPr>
          <a:lstStyle/>
          <a:p>
            <a:pPr algn="ctr">
              <a:defRPr/>
            </a:pPr>
            <a:r>
              <a:rPr lang="en-US" sz="2400" b="1" dirty="0" smtClean="0"/>
              <a:t/>
            </a:r>
            <a:br>
              <a:rPr lang="en-US" sz="2400" b="1" dirty="0" smtClean="0"/>
            </a:br>
            <a:r>
              <a:rPr lang="en-US" sz="2400" b="1" dirty="0" smtClean="0">
                <a:solidFill>
                  <a:schemeClr val="accent6">
                    <a:lumMod val="75000"/>
                  </a:schemeClr>
                </a:solidFill>
              </a:rPr>
              <a:t>Development of Sustainable Food Value Chain for Climate Smart Agriculture </a:t>
            </a:r>
            <a:r>
              <a:rPr lang="en-US" sz="2400" b="1" dirty="0" smtClean="0"/>
              <a:t/>
            </a:r>
            <a:br>
              <a:rPr lang="en-US" sz="2400" b="1" dirty="0" smtClean="0"/>
            </a:br>
            <a:endParaRPr lang="en-US" sz="2400" b="1" dirty="0"/>
          </a:p>
        </p:txBody>
      </p:sp>
      <p:sp>
        <p:nvSpPr>
          <p:cNvPr id="60420" name="Rectangle 3"/>
          <p:cNvSpPr>
            <a:spLocks noGrp="1" noChangeArrowheads="1"/>
          </p:cNvSpPr>
          <p:nvPr>
            <p:ph idx="1"/>
          </p:nvPr>
        </p:nvSpPr>
        <p:spPr>
          <a:xfrm>
            <a:off x="533400" y="990600"/>
            <a:ext cx="8229600" cy="5516563"/>
          </a:xfrm>
        </p:spPr>
        <p:txBody>
          <a:bodyPr>
            <a:normAutofit fontScale="92500" lnSpcReduction="20000"/>
          </a:bodyPr>
          <a:lstStyle/>
          <a:p>
            <a:pPr marL="465138" indent="-465138" algn="just"/>
            <a:r>
              <a:rPr lang="en-US" sz="2400" dirty="0" smtClean="0"/>
              <a:t>This is key to sustain agriculture and increase income of farmers despite adverse effect of Climate Change</a:t>
            </a:r>
          </a:p>
          <a:p>
            <a:pPr marL="465138" indent="-465138" algn="just"/>
            <a:r>
              <a:rPr lang="en-US" sz="2400" dirty="0" smtClean="0"/>
              <a:t>World over demand for food products, dairy products – meat is growing and will increasingly grow due to increased urbanization and growing middle class.</a:t>
            </a:r>
          </a:p>
          <a:p>
            <a:pPr marL="465138" indent="-465138" algn="just"/>
            <a:r>
              <a:rPr lang="en-US" sz="2400" dirty="0" smtClean="0"/>
              <a:t>The gap lies - in linking the farm products to from farm to processing /packaging and ultimately to final retail outlet –</a:t>
            </a:r>
          </a:p>
          <a:p>
            <a:pPr marL="854075" indent="-854075" algn="just">
              <a:buNone/>
            </a:pPr>
            <a:r>
              <a:rPr lang="en-US" sz="2400" dirty="0" smtClean="0"/>
              <a:t>	–  Adverse weather impact – heat stress, spoil food/ </a:t>
            </a:r>
          </a:p>
          <a:p>
            <a:pPr marL="854075" indent="-854075" algn="just">
              <a:buNone/>
            </a:pPr>
            <a:r>
              <a:rPr lang="en-US" sz="2400" dirty="0" smtClean="0"/>
              <a:t>                  vegetable/ fruits/milk creates losses in transit which about   </a:t>
            </a:r>
          </a:p>
          <a:p>
            <a:pPr marL="854075" indent="-854075" algn="just">
              <a:buNone/>
            </a:pPr>
            <a:r>
              <a:rPr lang="en-US" sz="2400" dirty="0" smtClean="0"/>
              <a:t>                  up to 25%. This itself can enhance income by 2.5% to   2 to </a:t>
            </a:r>
          </a:p>
          <a:p>
            <a:pPr marL="854075" indent="-854075" algn="just">
              <a:buNone/>
            </a:pPr>
            <a:r>
              <a:rPr lang="en-US" sz="2400" dirty="0" smtClean="0"/>
              <a:t>                  some extent in stock of food grains and agriculture </a:t>
            </a:r>
          </a:p>
          <a:p>
            <a:pPr marL="854075" indent="-854075" algn="just">
              <a:buNone/>
            </a:pPr>
            <a:r>
              <a:rPr lang="en-US" sz="2400" dirty="0" smtClean="0"/>
              <a:t>                 commodities. </a:t>
            </a:r>
          </a:p>
          <a:p>
            <a:pPr marL="854075" indent="-854075" algn="just">
              <a:buNone/>
            </a:pPr>
            <a:r>
              <a:rPr lang="en-US" sz="2400" dirty="0" smtClean="0"/>
              <a:t>	–  The middle man makes huge money who offers not </a:t>
            </a:r>
          </a:p>
          <a:p>
            <a:pPr marL="854075" indent="-854075" algn="just">
              <a:buNone/>
            </a:pPr>
            <a:r>
              <a:rPr lang="en-US" sz="2400" dirty="0" smtClean="0"/>
              <a:t>                  only low price but also further takes cut of an average </a:t>
            </a:r>
          </a:p>
          <a:p>
            <a:pPr marL="854075" indent="-854075" algn="just">
              <a:buNone/>
            </a:pPr>
            <a:r>
              <a:rPr lang="en-US" sz="2400" dirty="0" smtClean="0"/>
              <a:t>                   of 5% for storage losses.</a:t>
            </a:r>
          </a:p>
          <a:p>
            <a:pPr marL="228600" indent="-228600" algn="just">
              <a:lnSpc>
                <a:spcPct val="80000"/>
              </a:lnSpc>
              <a:buNone/>
            </a:pPr>
            <a:r>
              <a:rPr lang="en-US" sz="2200" dirty="0" smtClean="0">
                <a:latin typeface="Calibri" pitchFamily="34" charset="0"/>
              </a:rPr>
              <a:t>								(</a:t>
            </a:r>
            <a:r>
              <a:rPr lang="en-US" sz="2200" dirty="0" err="1" smtClean="0">
                <a:latin typeface="Calibri" pitchFamily="34" charset="0"/>
              </a:rPr>
              <a:t>contd</a:t>
            </a:r>
            <a:r>
              <a:rPr lang="en-US" sz="2200" dirty="0" smtClean="0">
                <a:latin typeface="Calibri" pitchFamily="34" charset="0"/>
              </a:rPr>
              <a:t>…)</a:t>
            </a:r>
          </a:p>
          <a:p>
            <a:pPr marL="228600" indent="-228600" algn="just">
              <a:lnSpc>
                <a:spcPct val="80000"/>
              </a:lnSpc>
            </a:pPr>
            <a:endParaRPr lang="en-US" sz="1800" dirty="0" smtClean="0"/>
          </a:p>
        </p:txBody>
      </p:sp>
      <p:sp>
        <p:nvSpPr>
          <p:cNvPr id="60424" name="Date Placeholder 7"/>
          <p:cNvSpPr>
            <a:spLocks noGrp="1"/>
          </p:cNvSpPr>
          <p:nvPr>
            <p:ph type="dt" sz="half" idx="10"/>
          </p:nvPr>
        </p:nvSpPr>
        <p:spPr>
          <a:noFill/>
        </p:spPr>
        <p:txBody>
          <a:bodyPr/>
          <a:lstStyle/>
          <a:p>
            <a:fld id="{F3F5A3CD-7AD4-4E7A-89DE-5B9926A668C1}" type="datetime1">
              <a:rPr lang="en-US" smtClean="0"/>
              <a:pPr/>
              <a:t>01/07/2015</a:t>
            </a:fld>
            <a:endParaRPr lang="en-US" smtClean="0"/>
          </a:p>
        </p:txBody>
      </p:sp>
      <p:sp>
        <p:nvSpPr>
          <p:cNvPr id="60418" name="Slide Number Placeholder 5"/>
          <p:cNvSpPr>
            <a:spLocks noGrp="1"/>
          </p:cNvSpPr>
          <p:nvPr>
            <p:ph type="sldNum" sz="quarter" idx="12"/>
          </p:nvPr>
        </p:nvSpPr>
        <p:spPr>
          <a:noFill/>
        </p:spPr>
        <p:txBody>
          <a:bodyPr/>
          <a:lstStyle/>
          <a:p>
            <a:fld id="{013757C4-12CF-4512-83E1-B5008BE7D995}" type="slidenum">
              <a:rPr lang="en-US" smtClean="0"/>
              <a:pPr/>
              <a:t>41</a:t>
            </a:fld>
            <a:endParaRPr lang="en-US" smtClean="0"/>
          </a:p>
        </p:txBody>
      </p:sp>
      <p:pic>
        <p:nvPicPr>
          <p:cNvPr id="60421" name="Picture 4" descr="nccsindia"/>
          <p:cNvPicPr>
            <a:picLocks noChangeAspect="1" noChangeArrowheads="1"/>
          </p:cNvPicPr>
          <p:nvPr/>
        </p:nvPicPr>
        <p:blipFill>
          <a:blip r:embed="rId2"/>
          <a:srcRect/>
          <a:stretch>
            <a:fillRect/>
          </a:stretch>
        </p:blipFill>
        <p:spPr bwMode="auto">
          <a:xfrm>
            <a:off x="0" y="1066800"/>
            <a:ext cx="533400" cy="5562600"/>
          </a:xfrm>
          <a:prstGeom prst="rect">
            <a:avLst/>
          </a:prstGeom>
          <a:solidFill>
            <a:srgbClr val="008000"/>
          </a:solidFill>
          <a:ln w="9525">
            <a:noFill/>
            <a:miter lim="800000"/>
            <a:headEnd/>
            <a:tailEnd/>
          </a:ln>
        </p:spPr>
      </p:pic>
      <p:pic>
        <p:nvPicPr>
          <p:cNvPr id="60422"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219200" cy="1044074"/>
          </a:xfrm>
          <a:prstGeom prst="rect">
            <a:avLst/>
          </a:prstGeom>
          <a:noFill/>
          <a:ln w="9525">
            <a:noFill/>
            <a:miter lim="800000"/>
            <a:headEnd/>
            <a:tailEnd/>
          </a:ln>
        </p:spPr>
      </p:pic>
      <p:sp>
        <p:nvSpPr>
          <p:cNvPr id="60423" name="Rectangle 6"/>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0"/>
            <a:ext cx="8229600" cy="914400"/>
          </a:xfrm>
        </p:spPr>
        <p:txBody>
          <a:bodyPr>
            <a:noAutofit/>
          </a:bodyPr>
          <a:lstStyle/>
          <a:p>
            <a:pPr algn="ctr">
              <a:defRPr/>
            </a:pPr>
            <a:r>
              <a:rPr lang="en-US" sz="2400" b="1" dirty="0" smtClean="0"/>
              <a:t/>
            </a:r>
            <a:br>
              <a:rPr lang="en-US" sz="2400" b="1" dirty="0" smtClean="0"/>
            </a:br>
            <a:r>
              <a:rPr lang="en-US" sz="2400" b="1" dirty="0" smtClean="0">
                <a:solidFill>
                  <a:schemeClr val="accent6">
                    <a:lumMod val="75000"/>
                  </a:schemeClr>
                </a:solidFill>
              </a:rPr>
              <a:t>Development of Sustainable Food Value Chain for Climate Smart Agriculture </a:t>
            </a:r>
            <a:r>
              <a:rPr lang="en-US" sz="2400" b="1" dirty="0" smtClean="0"/>
              <a:t/>
            </a:r>
            <a:br>
              <a:rPr lang="en-US" sz="2400" b="1" dirty="0" smtClean="0"/>
            </a:br>
            <a:endParaRPr lang="en-US" sz="2400" b="1" dirty="0"/>
          </a:p>
        </p:txBody>
      </p:sp>
      <p:sp>
        <p:nvSpPr>
          <p:cNvPr id="60420" name="Rectangle 3"/>
          <p:cNvSpPr>
            <a:spLocks noGrp="1" noChangeArrowheads="1"/>
          </p:cNvSpPr>
          <p:nvPr>
            <p:ph idx="1"/>
          </p:nvPr>
        </p:nvSpPr>
        <p:spPr>
          <a:xfrm>
            <a:off x="533400" y="990600"/>
            <a:ext cx="8382000" cy="5516563"/>
          </a:xfrm>
        </p:spPr>
        <p:txBody>
          <a:bodyPr>
            <a:normAutofit fontScale="85000" lnSpcReduction="20000"/>
          </a:bodyPr>
          <a:lstStyle/>
          <a:p>
            <a:pPr marL="0" indent="0">
              <a:buNone/>
            </a:pPr>
            <a:r>
              <a:rPr lang="en-US" sz="2400" b="1" dirty="0" smtClean="0"/>
              <a:t>Hence, a well managed food value chain is pre-requisite for sustainable livelihood. This includes-</a:t>
            </a:r>
          </a:p>
          <a:p>
            <a:pPr>
              <a:buNone/>
            </a:pPr>
            <a:endParaRPr lang="en-US" sz="2400" b="1" dirty="0" smtClean="0"/>
          </a:p>
          <a:p>
            <a:pPr marL="465138" indent="-465138" algn="just"/>
            <a:r>
              <a:rPr lang="en-US" sz="2400" dirty="0" smtClean="0"/>
              <a:t>Input supply</a:t>
            </a:r>
          </a:p>
          <a:p>
            <a:pPr marL="465138" indent="-465138" algn="just"/>
            <a:r>
              <a:rPr lang="en-US" sz="2400" dirty="0" smtClean="0"/>
              <a:t>Grading, sorting, packaging</a:t>
            </a:r>
          </a:p>
          <a:p>
            <a:pPr marL="465138" indent="-465138" algn="just"/>
            <a:r>
              <a:rPr lang="en-US" sz="2400" dirty="0" smtClean="0"/>
              <a:t>Storage – silos</a:t>
            </a:r>
          </a:p>
          <a:p>
            <a:pPr marL="465138" indent="-465138" algn="just"/>
            <a:r>
              <a:rPr lang="en-US" sz="2400" dirty="0" smtClean="0"/>
              <a:t>Processing</a:t>
            </a:r>
          </a:p>
          <a:p>
            <a:pPr marL="465138" indent="-465138" algn="just"/>
            <a:r>
              <a:rPr lang="en-US" sz="2400" dirty="0" smtClean="0"/>
              <a:t>Distribution</a:t>
            </a:r>
          </a:p>
          <a:p>
            <a:pPr marL="465138" indent="-465138" algn="just"/>
            <a:r>
              <a:rPr lang="en-US" sz="2400" dirty="0" smtClean="0"/>
              <a:t>Market price information and need / information on demand of quality and quantity of products</a:t>
            </a:r>
          </a:p>
          <a:p>
            <a:pPr marL="465138" indent="-465138" algn="just"/>
            <a:r>
              <a:rPr lang="en-US" sz="2400" dirty="0" smtClean="0"/>
              <a:t>Actual marketing – wholesale – retail outlet – inter linking of</a:t>
            </a:r>
          </a:p>
          <a:p>
            <a:pPr marL="465138" indent="-465138" algn="just"/>
            <a:r>
              <a:rPr lang="en-US" sz="2400" dirty="0" smtClean="0"/>
              <a:t>Small holders – we have not organized at village level to sell their products, they end of selling to local traders some time this happens due to their indebtedness with them.</a:t>
            </a:r>
          </a:p>
          <a:p>
            <a:pPr marL="465138" indent="-465138" algn="just"/>
            <a:endParaRPr lang="en-US" sz="2000" dirty="0" smtClean="0"/>
          </a:p>
          <a:p>
            <a:pPr marL="465138" indent="-465138" algn="just">
              <a:buNone/>
            </a:pPr>
            <a:endParaRPr lang="en-US" sz="2000" dirty="0" smtClean="0"/>
          </a:p>
          <a:p>
            <a:pPr marL="465138" indent="-465138" algn="just">
              <a:buNone/>
            </a:pPr>
            <a:endParaRPr lang="en-US" sz="2000" dirty="0" smtClean="0"/>
          </a:p>
          <a:p>
            <a:pPr marL="0" indent="0" algn="just">
              <a:lnSpc>
                <a:spcPct val="80000"/>
              </a:lnSpc>
              <a:buNone/>
            </a:pPr>
            <a:r>
              <a:rPr lang="en-US" sz="2200" dirty="0" smtClean="0">
                <a:latin typeface="Calibri" pitchFamily="34" charset="0"/>
              </a:rPr>
              <a:t>  </a:t>
            </a:r>
          </a:p>
          <a:p>
            <a:pPr marL="228600" indent="-228600" algn="just">
              <a:lnSpc>
                <a:spcPct val="80000"/>
              </a:lnSpc>
              <a:buNone/>
            </a:pPr>
            <a:r>
              <a:rPr lang="en-US" sz="1800" dirty="0" smtClean="0"/>
              <a:t>								(</a:t>
            </a:r>
            <a:r>
              <a:rPr lang="en-US" sz="1800" dirty="0" err="1" smtClean="0"/>
              <a:t>Contd</a:t>
            </a:r>
            <a:r>
              <a:rPr lang="en-US" sz="1800" dirty="0" smtClean="0"/>
              <a:t> ….)</a:t>
            </a:r>
          </a:p>
        </p:txBody>
      </p:sp>
      <p:sp>
        <p:nvSpPr>
          <p:cNvPr id="60424" name="Date Placeholder 7"/>
          <p:cNvSpPr>
            <a:spLocks noGrp="1"/>
          </p:cNvSpPr>
          <p:nvPr>
            <p:ph type="dt" sz="half" idx="10"/>
          </p:nvPr>
        </p:nvSpPr>
        <p:spPr>
          <a:noFill/>
        </p:spPr>
        <p:txBody>
          <a:bodyPr/>
          <a:lstStyle/>
          <a:p>
            <a:fld id="{F3F5A3CD-7AD4-4E7A-89DE-5B9926A668C1}" type="datetime1">
              <a:rPr lang="en-US" smtClean="0"/>
              <a:pPr/>
              <a:t>01/07/2015</a:t>
            </a:fld>
            <a:endParaRPr lang="en-US" smtClean="0"/>
          </a:p>
        </p:txBody>
      </p:sp>
      <p:sp>
        <p:nvSpPr>
          <p:cNvPr id="60418" name="Slide Number Placeholder 5"/>
          <p:cNvSpPr>
            <a:spLocks noGrp="1"/>
          </p:cNvSpPr>
          <p:nvPr>
            <p:ph type="sldNum" sz="quarter" idx="12"/>
          </p:nvPr>
        </p:nvSpPr>
        <p:spPr>
          <a:noFill/>
        </p:spPr>
        <p:txBody>
          <a:bodyPr/>
          <a:lstStyle/>
          <a:p>
            <a:fld id="{013757C4-12CF-4512-83E1-B5008BE7D995}" type="slidenum">
              <a:rPr lang="en-US" smtClean="0"/>
              <a:pPr/>
              <a:t>42</a:t>
            </a:fld>
            <a:endParaRPr lang="en-US" smtClean="0"/>
          </a:p>
        </p:txBody>
      </p:sp>
      <p:pic>
        <p:nvPicPr>
          <p:cNvPr id="60421" name="Picture 4" descr="nccsindia"/>
          <p:cNvPicPr>
            <a:picLocks noChangeAspect="1" noChangeArrowheads="1"/>
          </p:cNvPicPr>
          <p:nvPr/>
        </p:nvPicPr>
        <p:blipFill>
          <a:blip r:embed="rId2"/>
          <a:srcRect/>
          <a:stretch>
            <a:fillRect/>
          </a:stretch>
        </p:blipFill>
        <p:spPr bwMode="auto">
          <a:xfrm>
            <a:off x="0" y="1066800"/>
            <a:ext cx="533400" cy="5562600"/>
          </a:xfrm>
          <a:prstGeom prst="rect">
            <a:avLst/>
          </a:prstGeom>
          <a:solidFill>
            <a:srgbClr val="008000"/>
          </a:solidFill>
          <a:ln w="9525">
            <a:noFill/>
            <a:miter lim="800000"/>
            <a:headEnd/>
            <a:tailEnd/>
          </a:ln>
        </p:spPr>
      </p:pic>
      <p:pic>
        <p:nvPicPr>
          <p:cNvPr id="60422"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219200" cy="1044074"/>
          </a:xfrm>
          <a:prstGeom prst="rect">
            <a:avLst/>
          </a:prstGeom>
          <a:noFill/>
          <a:ln w="9525">
            <a:noFill/>
            <a:miter lim="800000"/>
            <a:headEnd/>
            <a:tailEnd/>
          </a:ln>
        </p:spPr>
      </p:pic>
      <p:sp>
        <p:nvSpPr>
          <p:cNvPr id="60423" name="Rectangle 6"/>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685800" y="0"/>
            <a:ext cx="8229600" cy="914400"/>
          </a:xfrm>
        </p:spPr>
        <p:txBody>
          <a:bodyPr>
            <a:noAutofit/>
          </a:bodyPr>
          <a:lstStyle/>
          <a:p>
            <a:pPr algn="ctr">
              <a:defRPr/>
            </a:pPr>
            <a:r>
              <a:rPr lang="en-US" sz="2400" b="1" dirty="0" smtClean="0"/>
              <a:t/>
            </a:r>
            <a:br>
              <a:rPr lang="en-US" sz="2400" b="1" dirty="0" smtClean="0"/>
            </a:br>
            <a:r>
              <a:rPr lang="en-US" sz="2400" b="1" dirty="0" smtClean="0">
                <a:solidFill>
                  <a:schemeClr val="accent6">
                    <a:lumMod val="75000"/>
                  </a:schemeClr>
                </a:solidFill>
              </a:rPr>
              <a:t>Development of Sustainable Food Value Chain for Climate Smart Agriculture </a:t>
            </a:r>
            <a:r>
              <a:rPr lang="en-US" sz="2400" b="1" dirty="0" smtClean="0"/>
              <a:t/>
            </a:r>
            <a:br>
              <a:rPr lang="en-US" sz="2400" b="1" dirty="0" smtClean="0"/>
            </a:br>
            <a:endParaRPr lang="en-US" sz="2400" b="1" dirty="0"/>
          </a:p>
        </p:txBody>
      </p:sp>
      <p:sp>
        <p:nvSpPr>
          <p:cNvPr id="60420" name="Rectangle 3"/>
          <p:cNvSpPr>
            <a:spLocks noGrp="1" noChangeArrowheads="1"/>
          </p:cNvSpPr>
          <p:nvPr>
            <p:ph idx="1"/>
          </p:nvPr>
        </p:nvSpPr>
        <p:spPr>
          <a:xfrm>
            <a:off x="533400" y="990600"/>
            <a:ext cx="8229600" cy="5516563"/>
          </a:xfrm>
        </p:spPr>
        <p:txBody>
          <a:bodyPr>
            <a:normAutofit fontScale="92500"/>
          </a:bodyPr>
          <a:lstStyle/>
          <a:p>
            <a:pPr>
              <a:buNone/>
            </a:pPr>
            <a:r>
              <a:rPr lang="en-US" sz="2400" b="1" dirty="0" smtClean="0"/>
              <a:t>This involves –</a:t>
            </a:r>
          </a:p>
          <a:p>
            <a:pPr>
              <a:buNone/>
            </a:pPr>
            <a:endParaRPr lang="en-US" sz="2400" b="1" dirty="0" smtClean="0"/>
          </a:p>
          <a:p>
            <a:pPr algn="just"/>
            <a:r>
              <a:rPr lang="en-US" sz="2400" dirty="0" smtClean="0"/>
              <a:t>Public –Private partnership with farmers, with focus on small holder who are more than 80% of total farmers, with initiative and follow up from government and civil society and agri. marketing organization.</a:t>
            </a:r>
          </a:p>
          <a:p>
            <a:pPr algn="just"/>
            <a:r>
              <a:rPr lang="en-US" sz="2200" dirty="0" smtClean="0">
                <a:latin typeface="Calibri" pitchFamily="34" charset="0"/>
              </a:rPr>
              <a:t> This has already happened successfully in milk marketing. Challenge is to make it  happened in agriculture produce. </a:t>
            </a:r>
          </a:p>
          <a:p>
            <a:pPr algn="just">
              <a:buNone/>
            </a:pPr>
            <a:r>
              <a:rPr lang="en-US" sz="2200" dirty="0" smtClean="0">
                <a:latin typeface="Calibri" pitchFamily="34" charset="0"/>
              </a:rPr>
              <a:t>The Public Distribution system.</a:t>
            </a:r>
          </a:p>
          <a:p>
            <a:pPr algn="just">
              <a:buNone/>
            </a:pPr>
            <a:r>
              <a:rPr lang="en-US" sz="2200" dirty="0" smtClean="0">
                <a:latin typeface="Calibri" pitchFamily="34" charset="0"/>
              </a:rPr>
              <a:t>Even Government distribution and procurement system makes huge losses in transportation due to defective bags and bad storage conditions. There are staging losses due to this. As per an estimate, this is Rs.40,000 </a:t>
            </a:r>
            <a:r>
              <a:rPr lang="en-US" sz="2200" dirty="0" err="1" smtClean="0">
                <a:latin typeface="Calibri" pitchFamily="34" charset="0"/>
              </a:rPr>
              <a:t>crores</a:t>
            </a:r>
            <a:r>
              <a:rPr lang="en-US" sz="2200" dirty="0" smtClean="0">
                <a:latin typeface="Calibri" pitchFamily="34" charset="0"/>
              </a:rPr>
              <a:t>. </a:t>
            </a:r>
            <a:endParaRPr lang="en-US" sz="2400" dirty="0" smtClean="0"/>
          </a:p>
          <a:p>
            <a:pPr algn="just">
              <a:buNone/>
            </a:pPr>
            <a:endParaRPr lang="en-US" sz="2400" dirty="0" smtClean="0"/>
          </a:p>
          <a:p>
            <a:pPr algn="just">
              <a:buNone/>
            </a:pPr>
            <a:r>
              <a:rPr lang="en-US" sz="2400" dirty="0" smtClean="0"/>
              <a:t>								</a:t>
            </a:r>
          </a:p>
          <a:p>
            <a:pPr marL="228600" indent="-228600" algn="just">
              <a:lnSpc>
                <a:spcPct val="80000"/>
              </a:lnSpc>
              <a:buNone/>
            </a:pPr>
            <a:r>
              <a:rPr lang="en-US" sz="2200" dirty="0" smtClean="0">
                <a:latin typeface="Calibri" pitchFamily="34" charset="0"/>
              </a:rPr>
              <a:t> </a:t>
            </a:r>
          </a:p>
          <a:p>
            <a:pPr marL="228600" indent="-228600" algn="just">
              <a:lnSpc>
                <a:spcPct val="80000"/>
              </a:lnSpc>
            </a:pPr>
            <a:endParaRPr lang="en-US" sz="1800" dirty="0" smtClean="0"/>
          </a:p>
        </p:txBody>
      </p:sp>
      <p:sp>
        <p:nvSpPr>
          <p:cNvPr id="60424" name="Date Placeholder 7"/>
          <p:cNvSpPr>
            <a:spLocks noGrp="1"/>
          </p:cNvSpPr>
          <p:nvPr>
            <p:ph type="dt" sz="half" idx="10"/>
          </p:nvPr>
        </p:nvSpPr>
        <p:spPr>
          <a:noFill/>
        </p:spPr>
        <p:txBody>
          <a:bodyPr/>
          <a:lstStyle/>
          <a:p>
            <a:fld id="{F3F5A3CD-7AD4-4E7A-89DE-5B9926A668C1}" type="datetime1">
              <a:rPr lang="en-US" smtClean="0"/>
              <a:pPr/>
              <a:t>01/07/2015</a:t>
            </a:fld>
            <a:endParaRPr lang="en-US" smtClean="0"/>
          </a:p>
        </p:txBody>
      </p:sp>
      <p:sp>
        <p:nvSpPr>
          <p:cNvPr id="60418" name="Slide Number Placeholder 5"/>
          <p:cNvSpPr>
            <a:spLocks noGrp="1"/>
          </p:cNvSpPr>
          <p:nvPr>
            <p:ph type="sldNum" sz="quarter" idx="12"/>
          </p:nvPr>
        </p:nvSpPr>
        <p:spPr>
          <a:noFill/>
        </p:spPr>
        <p:txBody>
          <a:bodyPr/>
          <a:lstStyle/>
          <a:p>
            <a:fld id="{013757C4-12CF-4512-83E1-B5008BE7D995}" type="slidenum">
              <a:rPr lang="en-US" smtClean="0"/>
              <a:pPr/>
              <a:t>43</a:t>
            </a:fld>
            <a:endParaRPr lang="en-US" smtClean="0"/>
          </a:p>
        </p:txBody>
      </p:sp>
      <p:pic>
        <p:nvPicPr>
          <p:cNvPr id="60421" name="Picture 4" descr="nccsindia"/>
          <p:cNvPicPr>
            <a:picLocks noChangeAspect="1" noChangeArrowheads="1"/>
          </p:cNvPicPr>
          <p:nvPr/>
        </p:nvPicPr>
        <p:blipFill>
          <a:blip r:embed="rId2"/>
          <a:srcRect/>
          <a:stretch>
            <a:fillRect/>
          </a:stretch>
        </p:blipFill>
        <p:spPr bwMode="auto">
          <a:xfrm>
            <a:off x="0" y="1066800"/>
            <a:ext cx="533400" cy="5562600"/>
          </a:xfrm>
          <a:prstGeom prst="rect">
            <a:avLst/>
          </a:prstGeom>
          <a:solidFill>
            <a:srgbClr val="008000"/>
          </a:solidFill>
          <a:ln w="9525">
            <a:noFill/>
            <a:miter lim="800000"/>
            <a:headEnd/>
            <a:tailEnd/>
          </a:ln>
        </p:spPr>
      </p:pic>
      <p:pic>
        <p:nvPicPr>
          <p:cNvPr id="60422" name="Picture 4" descr="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2400" y="-173038"/>
            <a:ext cx="1219200" cy="1044074"/>
          </a:xfrm>
          <a:prstGeom prst="rect">
            <a:avLst/>
          </a:prstGeom>
          <a:noFill/>
          <a:ln w="9525">
            <a:noFill/>
            <a:miter lim="800000"/>
            <a:headEnd/>
            <a:tailEnd/>
          </a:ln>
        </p:spPr>
      </p:pic>
      <p:sp>
        <p:nvSpPr>
          <p:cNvPr id="60423" name="Rectangle 6"/>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533400" y="228600"/>
            <a:ext cx="8229600" cy="457200"/>
          </a:xfrm>
        </p:spPr>
        <p:txBody>
          <a:bodyPr>
            <a:normAutofit fontScale="90000"/>
          </a:bodyPr>
          <a:lstStyle/>
          <a:p>
            <a:pPr algn="ctr">
              <a:defRPr/>
            </a:pPr>
            <a:r>
              <a:rPr lang="en-US" sz="3600" b="1" dirty="0" smtClean="0">
                <a:solidFill>
                  <a:schemeClr val="accent4"/>
                </a:solidFill>
              </a:rPr>
              <a:t/>
            </a:r>
            <a:br>
              <a:rPr lang="en-US" sz="3600" b="1" dirty="0" smtClean="0">
                <a:solidFill>
                  <a:schemeClr val="accent4"/>
                </a:solidFill>
              </a:rPr>
            </a:br>
            <a:r>
              <a:rPr lang="en-US" sz="3600" b="1" dirty="0" err="1" smtClean="0">
                <a:solidFill>
                  <a:schemeClr val="accent4"/>
                </a:solidFill>
              </a:rPr>
              <a:t>Krishi</a:t>
            </a:r>
            <a:r>
              <a:rPr lang="en-US" sz="3600" b="1" dirty="0" smtClean="0">
                <a:solidFill>
                  <a:schemeClr val="accent4"/>
                </a:solidFill>
              </a:rPr>
              <a:t> </a:t>
            </a:r>
            <a:r>
              <a:rPr lang="en-US" sz="3600" b="1" dirty="0" err="1">
                <a:solidFill>
                  <a:schemeClr val="accent4"/>
                </a:solidFill>
              </a:rPr>
              <a:t>Vigyan</a:t>
            </a:r>
            <a:r>
              <a:rPr lang="en-US" sz="3600" b="1" dirty="0">
                <a:solidFill>
                  <a:schemeClr val="accent4"/>
                </a:solidFill>
              </a:rPr>
              <a:t> </a:t>
            </a:r>
            <a:r>
              <a:rPr lang="en-US" sz="3600" b="1" dirty="0" smtClean="0">
                <a:solidFill>
                  <a:schemeClr val="accent4"/>
                </a:solidFill>
              </a:rPr>
              <a:t>Kendra   </a:t>
            </a:r>
            <a:r>
              <a:rPr lang="en-US" sz="3600" dirty="0" smtClean="0">
                <a:solidFill>
                  <a:schemeClr val="accent4"/>
                </a:solidFill>
              </a:rPr>
              <a:t/>
            </a:r>
            <a:br>
              <a:rPr lang="en-US" sz="3600" dirty="0" smtClean="0">
                <a:solidFill>
                  <a:schemeClr val="accent4"/>
                </a:solidFill>
              </a:rPr>
            </a:br>
            <a:endParaRPr lang="en-US" sz="3600" dirty="0">
              <a:solidFill>
                <a:schemeClr val="accent4"/>
              </a:solidFill>
            </a:endParaRPr>
          </a:p>
        </p:txBody>
      </p:sp>
      <p:sp>
        <p:nvSpPr>
          <p:cNvPr id="337923" name="Rectangle 3"/>
          <p:cNvSpPr>
            <a:spLocks noGrp="1" noChangeArrowheads="1"/>
          </p:cNvSpPr>
          <p:nvPr>
            <p:ph idx="1"/>
          </p:nvPr>
        </p:nvSpPr>
        <p:spPr>
          <a:xfrm>
            <a:off x="457200" y="838200"/>
            <a:ext cx="8534400" cy="5715000"/>
          </a:xfrm>
        </p:spPr>
        <p:txBody>
          <a:bodyPr>
            <a:normAutofit/>
          </a:bodyPr>
          <a:lstStyle/>
          <a:p>
            <a:pPr marL="0" indent="0" algn="just">
              <a:lnSpc>
                <a:spcPct val="80000"/>
              </a:lnSpc>
              <a:buFontTx/>
              <a:buNone/>
              <a:defRPr/>
            </a:pPr>
            <a:r>
              <a:rPr lang="en-US" sz="2200" dirty="0" err="1" smtClean="0">
                <a:latin typeface="Calibri" pitchFamily="34" charset="0"/>
              </a:rPr>
              <a:t>Krishi</a:t>
            </a:r>
            <a:r>
              <a:rPr lang="en-US" sz="2200" dirty="0" smtClean="0">
                <a:latin typeface="Calibri" pitchFamily="34" charset="0"/>
              </a:rPr>
              <a:t> </a:t>
            </a:r>
            <a:r>
              <a:rPr lang="en-US" sz="2200" dirty="0" err="1" smtClean="0">
                <a:latin typeface="Calibri" pitchFamily="34" charset="0"/>
              </a:rPr>
              <a:t>Vigyan</a:t>
            </a:r>
            <a:r>
              <a:rPr lang="en-US" sz="2200" dirty="0" smtClean="0">
                <a:latin typeface="Calibri" pitchFamily="34" charset="0"/>
              </a:rPr>
              <a:t> Kendra have to be re-oriented and bring down at Block/</a:t>
            </a:r>
            <a:r>
              <a:rPr lang="en-US" sz="2200" dirty="0" err="1" smtClean="0">
                <a:latin typeface="Calibri" pitchFamily="34" charset="0"/>
              </a:rPr>
              <a:t>Taluka</a:t>
            </a:r>
            <a:r>
              <a:rPr lang="en-US" sz="2200" dirty="0" smtClean="0">
                <a:latin typeface="Calibri" pitchFamily="34" charset="0"/>
              </a:rPr>
              <a:t> level  centre for communication of Science and technology to   farmers. This will have Knowledge Bank of : </a:t>
            </a:r>
          </a:p>
          <a:p>
            <a:pPr marL="228600" indent="-228600" algn="just">
              <a:lnSpc>
                <a:spcPct val="80000"/>
              </a:lnSpc>
              <a:buFontTx/>
              <a:buNone/>
              <a:defRPr/>
            </a:pPr>
            <a:endParaRPr lang="en-US" sz="2200" dirty="0" smtClean="0">
              <a:latin typeface="Calibri" pitchFamily="34" charset="0"/>
            </a:endParaRPr>
          </a:p>
          <a:p>
            <a:pPr marL="463550" indent="-463550" algn="just">
              <a:lnSpc>
                <a:spcPct val="80000"/>
              </a:lnSpc>
              <a:defRPr/>
            </a:pPr>
            <a:r>
              <a:rPr lang="en-US" sz="2200" dirty="0" smtClean="0">
                <a:latin typeface="Calibri" pitchFamily="34" charset="0"/>
              </a:rPr>
              <a:t>Existing research and development experiences existing in the   different parts of the country, ICAR, SAUs, State Governments. cooperatives NGOs and both private &amp; public organizations which have direct relevance to local  Block level situation and Agro Climatic condition. </a:t>
            </a:r>
          </a:p>
          <a:p>
            <a:pPr marL="463550" indent="-463550" algn="just">
              <a:lnSpc>
                <a:spcPct val="80000"/>
              </a:lnSpc>
              <a:buFontTx/>
              <a:buNone/>
              <a:defRPr/>
            </a:pPr>
            <a:r>
              <a:rPr lang="en-US" sz="2200" dirty="0" smtClean="0">
                <a:latin typeface="Calibri" pitchFamily="34" charset="0"/>
              </a:rPr>
              <a:t> </a:t>
            </a:r>
          </a:p>
          <a:p>
            <a:pPr marL="463550" indent="-463550" algn="just">
              <a:lnSpc>
                <a:spcPct val="80000"/>
              </a:lnSpc>
              <a:buFontTx/>
              <a:buNone/>
              <a:defRPr/>
            </a:pPr>
            <a:r>
              <a:rPr lang="en-US" sz="2200" dirty="0" smtClean="0">
                <a:latin typeface="Calibri" pitchFamily="34" charset="0"/>
              </a:rPr>
              <a:t>•  	  Empirical experiences to   progressive farmers. </a:t>
            </a:r>
          </a:p>
          <a:p>
            <a:pPr marL="463550" indent="-463550" algn="just">
              <a:lnSpc>
                <a:spcPct val="80000"/>
              </a:lnSpc>
              <a:buFontTx/>
              <a:buNone/>
              <a:defRPr/>
            </a:pPr>
            <a:endParaRPr lang="en-US" sz="2200" dirty="0" smtClean="0">
              <a:latin typeface="Calibri" pitchFamily="34" charset="0"/>
            </a:endParaRPr>
          </a:p>
          <a:p>
            <a:pPr marL="463550" indent="-463550" algn="just">
              <a:lnSpc>
                <a:spcPct val="80000"/>
              </a:lnSpc>
              <a:buFontTx/>
              <a:buNone/>
              <a:defRPr/>
            </a:pPr>
            <a:r>
              <a:rPr lang="en-US" sz="2200" dirty="0" smtClean="0">
                <a:latin typeface="Calibri" pitchFamily="34" charset="0"/>
              </a:rPr>
              <a:t>• 	Changing replicable  International experiences which are relevant to our conditions. </a:t>
            </a:r>
          </a:p>
          <a:p>
            <a:pPr marL="463550" indent="-463550" algn="just">
              <a:lnSpc>
                <a:spcPct val="80000"/>
              </a:lnSpc>
              <a:buFontTx/>
              <a:buNone/>
              <a:defRPr/>
            </a:pPr>
            <a:endParaRPr lang="en-US" sz="2200" dirty="0" smtClean="0">
              <a:latin typeface="Calibri" pitchFamily="34" charset="0"/>
            </a:endParaRPr>
          </a:p>
          <a:p>
            <a:pPr marL="463550" indent="-463550" algn="just">
              <a:lnSpc>
                <a:spcPct val="80000"/>
              </a:lnSpc>
              <a:defRPr/>
            </a:pPr>
            <a:r>
              <a:rPr lang="en-US" sz="2200" dirty="0" smtClean="0">
                <a:latin typeface="Calibri" pitchFamily="34" charset="0"/>
              </a:rPr>
              <a:t>KVKs are existing centers at district level</a:t>
            </a:r>
          </a:p>
          <a:p>
            <a:pPr marL="463550" indent="-463550" algn="just">
              <a:lnSpc>
                <a:spcPct val="80000"/>
              </a:lnSpc>
              <a:defRPr/>
            </a:pPr>
            <a:r>
              <a:rPr lang="en-US" sz="2200" dirty="0" smtClean="0">
                <a:latin typeface="Calibri" pitchFamily="34" charset="0"/>
              </a:rPr>
              <a:t>Functioning without comprehensive leadership and direction. </a:t>
            </a:r>
          </a:p>
          <a:p>
            <a:pPr marL="463550" indent="-463550" algn="just">
              <a:lnSpc>
                <a:spcPct val="80000"/>
              </a:lnSpc>
              <a:buFontTx/>
              <a:buNone/>
              <a:defRPr/>
            </a:pPr>
            <a:r>
              <a:rPr lang="en-US" sz="2200" dirty="0" smtClean="0">
                <a:latin typeface="Calibri" pitchFamily="34" charset="0"/>
              </a:rPr>
              <a:t> </a:t>
            </a:r>
          </a:p>
          <a:p>
            <a:pPr marL="228600" indent="-228600" algn="just">
              <a:lnSpc>
                <a:spcPct val="80000"/>
              </a:lnSpc>
              <a:buFontTx/>
              <a:buNone/>
              <a:defRPr/>
            </a:pPr>
            <a:endParaRPr lang="en-US" sz="2400" dirty="0"/>
          </a:p>
        </p:txBody>
      </p:sp>
      <p:sp>
        <p:nvSpPr>
          <p:cNvPr id="64517" name="Date Placeholder 4"/>
          <p:cNvSpPr>
            <a:spLocks noGrp="1"/>
          </p:cNvSpPr>
          <p:nvPr>
            <p:ph type="dt" sz="half" idx="10"/>
          </p:nvPr>
        </p:nvSpPr>
        <p:spPr>
          <a:noFill/>
        </p:spPr>
        <p:txBody>
          <a:bodyPr/>
          <a:lstStyle/>
          <a:p>
            <a:fld id="{7031A0CB-3400-4A26-8A44-A7D2081E90AA}" type="datetime1">
              <a:rPr lang="en-US" smtClean="0"/>
              <a:pPr/>
              <a:t>01/07/2015</a:t>
            </a:fld>
            <a:endParaRPr lang="en-US" smtClean="0"/>
          </a:p>
        </p:txBody>
      </p:sp>
      <p:sp>
        <p:nvSpPr>
          <p:cNvPr id="64514" name="Slide Number Placeholder 5"/>
          <p:cNvSpPr>
            <a:spLocks noGrp="1"/>
          </p:cNvSpPr>
          <p:nvPr>
            <p:ph type="sldNum" sz="quarter" idx="12"/>
          </p:nvPr>
        </p:nvSpPr>
        <p:spPr>
          <a:noFill/>
        </p:spPr>
        <p:txBody>
          <a:bodyPr/>
          <a:lstStyle/>
          <a:p>
            <a:fld id="{80E485DF-500B-4112-BB88-E33A87088A1B}"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a:xfrm>
            <a:off x="533400" y="762000"/>
            <a:ext cx="8229600" cy="715963"/>
          </a:xfrm>
        </p:spPr>
        <p:txBody>
          <a:bodyPr>
            <a:normAutofit fontScale="90000"/>
          </a:bodyPr>
          <a:lstStyle/>
          <a:p>
            <a:pPr algn="ctr">
              <a:defRPr/>
            </a:pPr>
            <a:r>
              <a:rPr lang="en-US" dirty="0" err="1"/>
              <a:t>Krishi</a:t>
            </a:r>
            <a:r>
              <a:rPr lang="en-US" dirty="0"/>
              <a:t> </a:t>
            </a:r>
            <a:r>
              <a:rPr lang="en-US" dirty="0" err="1"/>
              <a:t>Vigyan</a:t>
            </a:r>
            <a:r>
              <a:rPr lang="en-US" dirty="0"/>
              <a:t> </a:t>
            </a:r>
            <a:r>
              <a:rPr lang="en-US" dirty="0" smtClean="0"/>
              <a:t>Kendra </a:t>
            </a:r>
            <a:endParaRPr lang="en-US" dirty="0"/>
          </a:p>
        </p:txBody>
      </p:sp>
      <p:sp>
        <p:nvSpPr>
          <p:cNvPr id="65540" name="Rectangle 3"/>
          <p:cNvSpPr>
            <a:spLocks noGrp="1" noChangeArrowheads="1"/>
          </p:cNvSpPr>
          <p:nvPr>
            <p:ph idx="1"/>
          </p:nvPr>
        </p:nvSpPr>
        <p:spPr>
          <a:xfrm>
            <a:off x="457200" y="1524000"/>
            <a:ext cx="8229600" cy="5059363"/>
          </a:xfrm>
        </p:spPr>
        <p:txBody>
          <a:bodyPr>
            <a:normAutofit/>
          </a:bodyPr>
          <a:lstStyle/>
          <a:p>
            <a:pPr algn="just">
              <a:lnSpc>
                <a:spcPct val="80000"/>
              </a:lnSpc>
            </a:pPr>
            <a:r>
              <a:rPr lang="en-US" sz="2200" dirty="0" smtClean="0">
                <a:latin typeface="Calibri" pitchFamily="34" charset="0"/>
              </a:rPr>
              <a:t>It can compile and disseminate all information related to climate change </a:t>
            </a:r>
          </a:p>
          <a:p>
            <a:pPr algn="just">
              <a:lnSpc>
                <a:spcPct val="80000"/>
              </a:lnSpc>
              <a:buNone/>
            </a:pPr>
            <a:r>
              <a:rPr lang="en-US" sz="2200" dirty="0" smtClean="0">
                <a:latin typeface="Calibri" pitchFamily="34" charset="0"/>
              </a:rPr>
              <a:t>	-	Weather forecasting (Indian Metrological Department – IMD )</a:t>
            </a:r>
          </a:p>
          <a:p>
            <a:pPr algn="just">
              <a:lnSpc>
                <a:spcPct val="80000"/>
              </a:lnSpc>
              <a:buNone/>
            </a:pPr>
            <a:r>
              <a:rPr lang="en-US" sz="2200" dirty="0" smtClean="0">
                <a:latin typeface="Calibri" pitchFamily="34" charset="0"/>
              </a:rPr>
              <a:t>	-	Weather advisory  contingency plan and measures. </a:t>
            </a:r>
          </a:p>
          <a:p>
            <a:pPr algn="just">
              <a:lnSpc>
                <a:spcPct val="80000"/>
              </a:lnSpc>
            </a:pPr>
            <a:endParaRPr lang="en-US" sz="2200" dirty="0" smtClean="0">
              <a:latin typeface="Calibri" pitchFamily="34" charset="0"/>
            </a:endParaRPr>
          </a:p>
          <a:p>
            <a:pPr algn="just">
              <a:lnSpc>
                <a:spcPct val="80000"/>
              </a:lnSpc>
            </a:pPr>
            <a:r>
              <a:rPr lang="en-US" sz="2200" dirty="0" smtClean="0">
                <a:latin typeface="Calibri" pitchFamily="34" charset="0"/>
              </a:rPr>
              <a:t>its adverse impact, remedial measures - to all </a:t>
            </a:r>
            <a:r>
              <a:rPr lang="en-US" sz="2200" dirty="0" err="1" smtClean="0">
                <a:latin typeface="Calibri" pitchFamily="34" charset="0"/>
              </a:rPr>
              <a:t>tehsils</a:t>
            </a:r>
            <a:r>
              <a:rPr lang="en-US" sz="2200" dirty="0" smtClean="0">
                <a:latin typeface="Calibri" pitchFamily="34" charset="0"/>
              </a:rPr>
              <a:t> through a Centralized Computer net-working system. </a:t>
            </a:r>
          </a:p>
          <a:p>
            <a:pPr algn="just">
              <a:lnSpc>
                <a:spcPct val="80000"/>
              </a:lnSpc>
            </a:pPr>
            <a:endParaRPr lang="en-US" sz="2200" dirty="0" smtClean="0">
              <a:latin typeface="Calibri" pitchFamily="34" charset="0"/>
            </a:endParaRPr>
          </a:p>
          <a:p>
            <a:pPr algn="just">
              <a:lnSpc>
                <a:spcPct val="80000"/>
              </a:lnSpc>
            </a:pPr>
            <a:r>
              <a:rPr lang="en-US" sz="2200" dirty="0" smtClean="0">
                <a:latin typeface="Calibri" pitchFamily="34" charset="0"/>
              </a:rPr>
              <a:t>It will also have linkage with Indian Space Research Organization (ISRO), District level Meteorological stations of Ministry of Earth Care and could track details of local level changes in climate and     pass it on for analyses and feedback to research stations of different crops of ICAR and SAUS. This centre can be   a link with SAUs and KVKs ATMA and Local level State Extension Services. This can in turn be linked directly with village based computer networks wherever feasible or </a:t>
            </a:r>
          </a:p>
          <a:p>
            <a:pPr algn="just">
              <a:lnSpc>
                <a:spcPct val="80000"/>
              </a:lnSpc>
            </a:pPr>
            <a:endParaRPr lang="en-US" sz="2200" dirty="0" smtClean="0">
              <a:latin typeface="Calibri" pitchFamily="34" charset="0"/>
            </a:endParaRPr>
          </a:p>
          <a:p>
            <a:pPr>
              <a:lnSpc>
                <a:spcPct val="80000"/>
              </a:lnSpc>
            </a:pPr>
            <a:endParaRPr lang="en-US" sz="1600" dirty="0" smtClean="0"/>
          </a:p>
        </p:txBody>
      </p:sp>
      <p:sp>
        <p:nvSpPr>
          <p:cNvPr id="65541" name="Date Placeholder 4"/>
          <p:cNvSpPr>
            <a:spLocks noGrp="1"/>
          </p:cNvSpPr>
          <p:nvPr>
            <p:ph type="dt" sz="half" idx="10"/>
          </p:nvPr>
        </p:nvSpPr>
        <p:spPr>
          <a:noFill/>
        </p:spPr>
        <p:txBody>
          <a:bodyPr/>
          <a:lstStyle/>
          <a:p>
            <a:fld id="{4681611B-00AB-4A6E-8CA9-82975EA742AF}" type="datetime1">
              <a:rPr lang="en-US" smtClean="0"/>
              <a:pPr/>
              <a:t>01/07/2015</a:t>
            </a:fld>
            <a:endParaRPr lang="en-US" smtClean="0"/>
          </a:p>
        </p:txBody>
      </p:sp>
      <p:sp>
        <p:nvSpPr>
          <p:cNvPr id="65538" name="Slide Number Placeholder 5"/>
          <p:cNvSpPr>
            <a:spLocks noGrp="1"/>
          </p:cNvSpPr>
          <p:nvPr>
            <p:ph type="sldNum" sz="quarter" idx="12"/>
          </p:nvPr>
        </p:nvSpPr>
        <p:spPr>
          <a:noFill/>
        </p:spPr>
        <p:txBody>
          <a:bodyPr/>
          <a:lstStyle/>
          <a:p>
            <a:fld id="{65571DAB-CEAD-4B46-959E-B2B6BCC44860}"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Date Placeholder 8"/>
          <p:cNvSpPr>
            <a:spLocks noGrp="1"/>
          </p:cNvSpPr>
          <p:nvPr>
            <p:ph type="dt" sz="half" idx="10"/>
          </p:nvPr>
        </p:nvSpPr>
        <p:spPr>
          <a:noFill/>
        </p:spPr>
        <p:txBody>
          <a:bodyPr/>
          <a:lstStyle/>
          <a:p>
            <a:fld id="{6E92F983-7DD5-4966-9047-7EC24AF361FA}" type="datetime1">
              <a:rPr lang="en-US" smtClean="0"/>
              <a:pPr/>
              <a:t>01/07/2015</a:t>
            </a:fld>
            <a:endParaRPr lang="en-US" smtClean="0"/>
          </a:p>
        </p:txBody>
      </p:sp>
      <p:sp>
        <p:nvSpPr>
          <p:cNvPr id="68610" name="Slide Number Placeholder 3"/>
          <p:cNvSpPr>
            <a:spLocks noGrp="1"/>
          </p:cNvSpPr>
          <p:nvPr>
            <p:ph type="sldNum" sz="quarter" idx="12"/>
          </p:nvPr>
        </p:nvSpPr>
        <p:spPr>
          <a:noFill/>
        </p:spPr>
        <p:txBody>
          <a:bodyPr/>
          <a:lstStyle/>
          <a:p>
            <a:fld id="{71C67E19-DA37-4C4C-83C9-34CCDB153E34}" type="slidenum">
              <a:rPr lang="en-US" smtClean="0">
                <a:latin typeface="Arial" charset="0"/>
              </a:rPr>
              <a:pPr/>
              <a:t>46</a:t>
            </a:fld>
            <a:endParaRPr lang="en-US" smtClean="0">
              <a:latin typeface="Arial" charset="0"/>
            </a:endParaRPr>
          </a:p>
        </p:txBody>
      </p:sp>
      <p:sp>
        <p:nvSpPr>
          <p:cNvPr id="68611" name="Rectangle 3"/>
          <p:cNvSpPr>
            <a:spLocks noGrp="1"/>
          </p:cNvSpPr>
          <p:nvPr>
            <p:ph type="subTitle" idx="4294967295"/>
          </p:nvPr>
        </p:nvSpPr>
        <p:spPr>
          <a:xfrm>
            <a:off x="838200" y="914400"/>
            <a:ext cx="8077200" cy="5943600"/>
          </a:xfrm>
        </p:spPr>
        <p:txBody>
          <a:bodyPr>
            <a:normAutofit/>
          </a:bodyPr>
          <a:lstStyle/>
          <a:p>
            <a:pPr algn="just" eaLnBrk="1" hangingPunct="1">
              <a:buFontTx/>
              <a:buNone/>
            </a:pPr>
            <a:r>
              <a:rPr lang="en-US" sz="2400" b="1" dirty="0" smtClean="0">
                <a:solidFill>
                  <a:srgbClr val="003300"/>
                </a:solidFill>
                <a:latin typeface="Book Antiqua" pitchFamily="18" charset="0"/>
                <a:cs typeface="Arial" charset="0"/>
              </a:rPr>
              <a:t> </a:t>
            </a:r>
            <a:r>
              <a:rPr lang="en-US" sz="2000" dirty="0" smtClean="0">
                <a:solidFill>
                  <a:srgbClr val="C00000"/>
                </a:solidFill>
                <a:latin typeface="Arial Unicode MS" pitchFamily="34" charset="-128"/>
              </a:rPr>
              <a:t> </a:t>
            </a:r>
            <a:r>
              <a:rPr lang="en-US" sz="2000" dirty="0" smtClean="0"/>
              <a:t>Women now occupy 90% of farming including cattle management, but treated as ‘workers’.</a:t>
            </a:r>
          </a:p>
          <a:p>
            <a:pPr algn="just"/>
            <a:r>
              <a:rPr lang="en-US" sz="2000" dirty="0" smtClean="0"/>
              <a:t>This is in addition to their household work, looking after children's education and household purchase.</a:t>
            </a:r>
          </a:p>
          <a:p>
            <a:pPr algn="just"/>
            <a:r>
              <a:rPr lang="en-US" sz="2000" dirty="0" smtClean="0"/>
              <a:t>But now they have become increasingly “decision takers” in all  operations including selection of crops, inputs and purchase of new livestock. </a:t>
            </a:r>
          </a:p>
          <a:p>
            <a:pPr algn="just"/>
            <a:r>
              <a:rPr lang="en-US" sz="2000" dirty="0" smtClean="0"/>
              <a:t>Women farmers therefore need better tools – to work both at home and in farm. Tools, which are efficient, reduce time and drudgery</a:t>
            </a:r>
          </a:p>
          <a:p>
            <a:pPr algn="just"/>
            <a:endParaRPr lang="en-US" sz="2000" dirty="0" smtClean="0"/>
          </a:p>
          <a:p>
            <a:pPr algn="just"/>
            <a:r>
              <a:rPr lang="en-US" sz="2000" dirty="0" smtClean="0"/>
              <a:t>They need to be provided Extension at door step – even All India Radio/ TV can play this role and guided about climate resilient agriculture and market trends of agriculture produce.   </a:t>
            </a:r>
          </a:p>
          <a:p>
            <a:pPr algn="just"/>
            <a:r>
              <a:rPr lang="en-US" sz="2000" dirty="0" smtClean="0"/>
              <a:t>Their name should be registered on land records and subsidy should be disbursed to them directly.  </a:t>
            </a:r>
          </a:p>
          <a:p>
            <a:pPr algn="just" eaLnBrk="1" hangingPunct="1">
              <a:buClr>
                <a:srgbClr val="996633"/>
              </a:buClr>
              <a:buFont typeface="Wingdings" pitchFamily="2" charset="2"/>
              <a:buNone/>
            </a:pPr>
            <a:endParaRPr lang="en-US" sz="2000" dirty="0" smtClean="0">
              <a:solidFill>
                <a:srgbClr val="C00000"/>
              </a:solidFill>
              <a:latin typeface="Arial Unicode MS" pitchFamily="34" charset="-128"/>
            </a:endParaRPr>
          </a:p>
        </p:txBody>
      </p:sp>
      <p:sp>
        <p:nvSpPr>
          <p:cNvPr id="10244" name="Rectangle 5"/>
          <p:cNvSpPr>
            <a:spLocks noGrp="1"/>
          </p:cNvSpPr>
          <p:nvPr>
            <p:ph type="ctrTitle" idx="4294967295"/>
          </p:nvPr>
        </p:nvSpPr>
        <p:spPr>
          <a:xfrm>
            <a:off x="1752600" y="381000"/>
            <a:ext cx="6781800" cy="609600"/>
          </a:xfrm>
        </p:spPr>
        <p:txBody>
          <a:bodyPr>
            <a:normAutofit/>
          </a:bodyPr>
          <a:lstStyle/>
          <a:p>
            <a:pPr algn="ctr" eaLnBrk="1" hangingPunct="1">
              <a:defRPr/>
            </a:pPr>
            <a:r>
              <a:rPr lang="en-US" sz="2400" b="1" cap="all" dirty="0" smtClean="0">
                <a:solidFill>
                  <a:srgbClr val="996633"/>
                </a:solidFill>
                <a:latin typeface="Calibri" pitchFamily="34" charset="0"/>
                <a:cs typeface="Arial" charset="0"/>
              </a:rPr>
              <a:t>MISSION FOR WOMEN FARMERS </a:t>
            </a:r>
          </a:p>
        </p:txBody>
      </p:sp>
      <p:pic>
        <p:nvPicPr>
          <p:cNvPr id="68613"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68614" name="Rectangle 5"/>
          <p:cNvSpPr>
            <a:spLocks noChangeArrowheads="1"/>
          </p:cNvSpPr>
          <p:nvPr/>
        </p:nvSpPr>
        <p:spPr bwMode="blackWhite">
          <a:xfrm flipV="1">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12295"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defRPr/>
            </a:pPr>
            <a:r>
              <a:rPr lang="en-US" sz="1600" i="1"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National Council for Climate Change, Sustainable Development and Public Leadership</a:t>
            </a:r>
          </a:p>
        </p:txBody>
      </p:sp>
      <p:pic>
        <p:nvPicPr>
          <p:cNvPr id="68616"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08038"/>
          </a:xfrm>
        </p:spPr>
        <p:txBody>
          <a:bodyPr>
            <a:normAutofit fontScale="90000"/>
          </a:bodyPr>
          <a:lstStyle/>
          <a:p>
            <a:pPr algn="ctr"/>
            <a:r>
              <a:rPr lang="en-US" dirty="0" smtClean="0"/>
              <a:t>“</a:t>
            </a:r>
            <a:r>
              <a:rPr lang="en-US" sz="4000" dirty="0" smtClean="0"/>
              <a:t>KNOWLEDGE MULTIPLIER HUB”-Why?</a:t>
            </a:r>
            <a:endParaRPr lang="en-US" sz="4000" dirty="0"/>
          </a:p>
        </p:txBody>
      </p:sp>
      <p:sp>
        <p:nvSpPr>
          <p:cNvPr id="3" name="Content Placeholder 2"/>
          <p:cNvSpPr>
            <a:spLocks noGrp="1"/>
          </p:cNvSpPr>
          <p:nvPr>
            <p:ph sz="quarter" idx="1"/>
          </p:nvPr>
        </p:nvSpPr>
        <p:spPr>
          <a:xfrm>
            <a:off x="381000" y="1066800"/>
            <a:ext cx="8305800" cy="5334000"/>
          </a:xfrm>
        </p:spPr>
        <p:txBody>
          <a:bodyPr>
            <a:normAutofit lnSpcReduction="10000"/>
          </a:bodyPr>
          <a:lstStyle/>
          <a:p>
            <a:r>
              <a:rPr lang="en-IN" sz="2800" dirty="0" smtClean="0"/>
              <a:t>Current gaps in productivity between average and optimum point to the lack of effective </a:t>
            </a:r>
            <a:r>
              <a:rPr lang="en-US" sz="2800" dirty="0" smtClean="0"/>
              <a:t>knowledge transfer to farmers.</a:t>
            </a:r>
          </a:p>
          <a:p>
            <a:r>
              <a:rPr lang="en-US" sz="2800" dirty="0" smtClean="0"/>
              <a:t>The challenge to sustainable development is not about lack of knowledge and research. We have all these. But we are not able to transfer this effectively to all farmers, all villages of our country. We are faced with the challenge of a growing gap in productivity between average and optimum production between one farmer and another in the same location with similar conditions. The challenge is to know the reasons for such gaps and to develop implementation strategies to reduce them. </a:t>
            </a:r>
          </a:p>
          <a:p>
            <a:endParaRPr lang="en-US" sz="2400" dirty="0" smtClean="0"/>
          </a:p>
          <a:p>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IN" sz="3600" b="1" u="sng" dirty="0" smtClean="0"/>
              <a:t>Objectives of the Knowledge Multiplier Hub</a:t>
            </a:r>
            <a:endParaRPr lang="en-US" sz="3600" dirty="0"/>
          </a:p>
        </p:txBody>
      </p:sp>
      <p:sp>
        <p:nvSpPr>
          <p:cNvPr id="3" name="Content Placeholder 2"/>
          <p:cNvSpPr>
            <a:spLocks noGrp="1"/>
          </p:cNvSpPr>
          <p:nvPr>
            <p:ph sz="quarter" idx="1"/>
          </p:nvPr>
        </p:nvSpPr>
        <p:spPr/>
        <p:txBody>
          <a:bodyPr>
            <a:normAutofit fontScale="70000" lnSpcReduction="20000"/>
          </a:bodyPr>
          <a:lstStyle/>
          <a:p>
            <a:pPr lvl="0"/>
            <a:r>
              <a:rPr lang="en-IN" dirty="0" smtClean="0"/>
              <a:t>To create awareness among farmer communities about the need and the  practice of Climate </a:t>
            </a:r>
            <a:r>
              <a:rPr lang="en-IN" dirty="0"/>
              <a:t>S</a:t>
            </a:r>
            <a:r>
              <a:rPr lang="en-IN" dirty="0" smtClean="0"/>
              <a:t>mart Agriculture..</a:t>
            </a:r>
            <a:endParaRPr lang="en-US" dirty="0" smtClean="0"/>
          </a:p>
          <a:p>
            <a:pPr lvl="0"/>
            <a:r>
              <a:rPr lang="en-IN" dirty="0" smtClean="0"/>
              <a:t>To collect, compile and share knowledge and practice on green livelihoods (agriculture, </a:t>
            </a:r>
            <a:r>
              <a:rPr lang="en-IN" dirty="0"/>
              <a:t>w</a:t>
            </a:r>
            <a:r>
              <a:rPr lang="en-IN" dirty="0" smtClean="0"/>
              <a:t>ater, forestry, fisheries, and energy) and initiate advocacy movement for adaptation on a larger scale.</a:t>
            </a:r>
            <a:endParaRPr lang="en-US" dirty="0" smtClean="0"/>
          </a:p>
          <a:p>
            <a:pPr lvl="0"/>
            <a:r>
              <a:rPr lang="en-IN" dirty="0" smtClean="0"/>
              <a:t>To provide capacity building and skill enhancement training on agriculture based livelihood and climate change mitigation efforts.</a:t>
            </a:r>
            <a:endParaRPr lang="en-US" dirty="0" smtClean="0"/>
          </a:p>
          <a:p>
            <a:pPr lvl="0"/>
            <a:r>
              <a:rPr lang="en-IN" dirty="0" smtClean="0"/>
              <a:t>To generate more sustainable  livelihood opportunities for the farmers </a:t>
            </a:r>
            <a:endParaRPr lang="en-US" dirty="0" smtClean="0"/>
          </a:p>
          <a:p>
            <a:pPr lvl="0"/>
            <a:r>
              <a:rPr lang="en-IN" dirty="0" smtClean="0"/>
              <a:t>To develop best practices and case studies in sustainable livelihood and agriculture. </a:t>
            </a:r>
            <a:endParaRPr lang="en-US" dirty="0" smtClean="0"/>
          </a:p>
          <a:p>
            <a:pPr lvl="0"/>
            <a:r>
              <a:rPr lang="en-IN" dirty="0" smtClean="0"/>
              <a:t>To act as a web based platform for promoting community based locally relevant and environmentally viable technology and knowledge dissemination initiatives.</a:t>
            </a:r>
            <a:endParaRPr 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Date Placeholder 8"/>
          <p:cNvSpPr>
            <a:spLocks noGrp="1"/>
          </p:cNvSpPr>
          <p:nvPr>
            <p:ph type="dt" sz="half" idx="10"/>
          </p:nvPr>
        </p:nvSpPr>
        <p:spPr>
          <a:noFill/>
        </p:spPr>
        <p:txBody>
          <a:bodyPr/>
          <a:lstStyle/>
          <a:p>
            <a:fld id="{C158909E-52EC-48F1-AB95-BB56AFC32F02}" type="datetime1">
              <a:rPr lang="en-US" smtClean="0"/>
              <a:pPr/>
              <a:t>01/07/2015</a:t>
            </a:fld>
            <a:endParaRPr lang="en-US" smtClean="0"/>
          </a:p>
        </p:txBody>
      </p:sp>
      <p:sp>
        <p:nvSpPr>
          <p:cNvPr id="75778" name="Slide Number Placeholder 3"/>
          <p:cNvSpPr>
            <a:spLocks noGrp="1"/>
          </p:cNvSpPr>
          <p:nvPr>
            <p:ph type="sldNum" sz="quarter" idx="12"/>
          </p:nvPr>
        </p:nvSpPr>
        <p:spPr>
          <a:noFill/>
        </p:spPr>
        <p:txBody>
          <a:bodyPr/>
          <a:lstStyle/>
          <a:p>
            <a:fld id="{CE630F48-073F-4571-9B60-98CFEF9D48EB}" type="slidenum">
              <a:rPr lang="en-US" smtClean="0"/>
              <a:pPr/>
              <a:t>49</a:t>
            </a:fld>
            <a:endParaRPr lang="en-US" smtClean="0"/>
          </a:p>
        </p:txBody>
      </p:sp>
      <p:sp>
        <p:nvSpPr>
          <p:cNvPr id="75779" name="Rectangle 2"/>
          <p:cNvSpPr>
            <a:spLocks noGrp="1"/>
          </p:cNvSpPr>
          <p:nvPr>
            <p:ph type="title" idx="4294967295"/>
          </p:nvPr>
        </p:nvSpPr>
        <p:spPr>
          <a:xfrm>
            <a:off x="1219200" y="457200"/>
            <a:ext cx="7620000" cy="381000"/>
          </a:xfrm>
        </p:spPr>
        <p:txBody>
          <a:bodyPr lIns="0" rIns="0" bIns="0">
            <a:normAutofit fontScale="90000"/>
          </a:bodyPr>
          <a:lstStyle/>
          <a:p>
            <a:pPr algn="ctr"/>
            <a:r>
              <a:rPr lang="en-US" sz="3200" b="1" dirty="0" smtClean="0">
                <a:solidFill>
                  <a:srgbClr val="996633"/>
                </a:solidFill>
                <a:latin typeface="Calibri" pitchFamily="34" charset="0"/>
              </a:rPr>
              <a:t>Integrated Approach . </a:t>
            </a:r>
          </a:p>
        </p:txBody>
      </p:sp>
      <p:sp>
        <p:nvSpPr>
          <p:cNvPr id="75780" name="Rectangle 3"/>
          <p:cNvSpPr>
            <a:spLocks noGrp="1"/>
          </p:cNvSpPr>
          <p:nvPr>
            <p:ph type="body" sz="half" idx="4294967295"/>
          </p:nvPr>
        </p:nvSpPr>
        <p:spPr>
          <a:xfrm>
            <a:off x="762000" y="914400"/>
            <a:ext cx="8153400" cy="5257800"/>
          </a:xfrm>
        </p:spPr>
        <p:txBody>
          <a:bodyPr>
            <a:normAutofit/>
          </a:bodyPr>
          <a:lstStyle/>
          <a:p>
            <a:pPr marL="457200" indent="-457200" algn="just"/>
            <a:r>
              <a:rPr lang="en-US" sz="2400" dirty="0" smtClean="0">
                <a:latin typeface="Candara" pitchFamily="34" charset="0"/>
              </a:rPr>
              <a:t>Focus and handholding with farmers below poverty line is pre- requisite.</a:t>
            </a:r>
          </a:p>
          <a:p>
            <a:pPr marL="457200" indent="-457200" algn="just"/>
            <a:endParaRPr lang="en-US" sz="2400" dirty="0" smtClean="0">
              <a:latin typeface="Candara" pitchFamily="34" charset="0"/>
            </a:endParaRPr>
          </a:p>
          <a:p>
            <a:pPr marL="457200" indent="-457200" algn="just"/>
            <a:r>
              <a:rPr lang="en-US" sz="2400" dirty="0" smtClean="0">
                <a:latin typeface="Candara" pitchFamily="34" charset="0"/>
              </a:rPr>
              <a:t>Climate  Smart Agriculture to ensure that (a) more farmers are not pushed behind poverty line (b) to provide food Security and sustainable livelihood  is another pre-requisite. </a:t>
            </a:r>
          </a:p>
          <a:p>
            <a:pPr marL="457200" indent="-457200" algn="just"/>
            <a:endParaRPr lang="en-US" sz="2400" dirty="0" smtClean="0">
              <a:latin typeface="Candara" pitchFamily="34" charset="0"/>
            </a:endParaRPr>
          </a:p>
          <a:p>
            <a:pPr marL="457200" indent="-457200" algn="just"/>
            <a:r>
              <a:rPr lang="en-US" sz="2400" dirty="0" smtClean="0">
                <a:latin typeface="Candara" pitchFamily="34" charset="0"/>
              </a:rPr>
              <a:t>This calls for integrated approach led by Ministry of Agriculture though </a:t>
            </a:r>
            <a:r>
              <a:rPr lang="en-US" sz="2400" dirty="0" err="1" smtClean="0">
                <a:latin typeface="Candara" pitchFamily="34" charset="0"/>
              </a:rPr>
              <a:t>Taluka</a:t>
            </a:r>
            <a:r>
              <a:rPr lang="en-US" sz="2400" dirty="0" smtClean="0">
                <a:latin typeface="Candara" pitchFamily="34" charset="0"/>
              </a:rPr>
              <a:t> level Action plan with strong  monitoring  on implementation. The department of Agriculture has to be the lead.   </a:t>
            </a:r>
          </a:p>
          <a:p>
            <a:pPr marL="457200" indent="-457200" algn="just"/>
            <a:endParaRPr lang="en-US" sz="1800" b="1" dirty="0" smtClean="0"/>
          </a:p>
        </p:txBody>
      </p:sp>
      <p:pic>
        <p:nvPicPr>
          <p:cNvPr id="75781"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
        <p:nvSpPr>
          <p:cNvPr id="75782"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75783"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75784"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5</a:t>
            </a:fld>
            <a:endParaRPr lang="en-US"/>
          </a:p>
        </p:txBody>
      </p:sp>
      <p:sp>
        <p:nvSpPr>
          <p:cNvPr id="105475" name="Rectangle 2"/>
          <p:cNvSpPr>
            <a:spLocks noGrp="1"/>
          </p:cNvSpPr>
          <p:nvPr>
            <p:ph type="ctrTitle" idx="4294967295"/>
          </p:nvPr>
        </p:nvSpPr>
        <p:spPr>
          <a:xfrm>
            <a:off x="1219200" y="457200"/>
            <a:ext cx="7696200" cy="923330"/>
          </a:xfrm>
          <a:noFill/>
        </p:spPr>
        <p:txBody>
          <a:bodyPr wrap="square" anchor="t">
            <a:spAutoFit/>
          </a:bodyPr>
          <a:lstStyle/>
          <a:p>
            <a:r>
              <a:rPr lang="en-GB" sz="1800" b="1" dirty="0" smtClean="0">
                <a:latin typeface="Tahoma" pitchFamily="34" charset="0"/>
                <a:cs typeface="Tahoma" pitchFamily="34" charset="0"/>
              </a:rPr>
              <a:t>THE FARMERS’ SUCIDE AND NAXALISM</a:t>
            </a:r>
            <a:r>
              <a:rPr lang="en-GB" sz="3600" b="1" i="1" u="sng" dirty="0" smtClean="0">
                <a:latin typeface="Tahoma" pitchFamily="34" charset="0"/>
                <a:cs typeface="Tahoma" pitchFamily="34" charset="0"/>
              </a:rPr>
              <a:t/>
            </a:r>
            <a:br>
              <a:rPr lang="en-GB" sz="3600" b="1" i="1" u="sng" dirty="0" smtClean="0">
                <a:latin typeface="Tahoma" pitchFamily="34" charset="0"/>
                <a:cs typeface="Tahoma" pitchFamily="34" charset="0"/>
              </a:rPr>
            </a:br>
            <a:endParaRPr lang="en-US" sz="3600" b="1" dirty="0" smtClean="0">
              <a:solidFill>
                <a:srgbClr val="996633"/>
              </a:solidFill>
              <a:ea typeface="Arial Unicode MS" pitchFamily="34" charset="-128"/>
              <a:cs typeface="Arial" pitchFamily="34" charset="0"/>
            </a:endParaRPr>
          </a:p>
        </p:txBody>
      </p:sp>
      <p:sp>
        <p:nvSpPr>
          <p:cNvPr id="105476" name="Rectangle 3"/>
          <p:cNvSpPr>
            <a:spLocks noGrp="1"/>
          </p:cNvSpPr>
          <p:nvPr>
            <p:ph type="subTitle" idx="4294967295"/>
          </p:nvPr>
        </p:nvSpPr>
        <p:spPr>
          <a:xfrm>
            <a:off x="762000" y="1219200"/>
            <a:ext cx="7924800" cy="5334000"/>
          </a:xfrm>
        </p:spPr>
        <p:txBody>
          <a:bodyPr>
            <a:normAutofit fontScale="85000" lnSpcReduction="20000"/>
          </a:bodyPr>
          <a:lstStyle/>
          <a:p>
            <a:pPr algn="just"/>
            <a:r>
              <a:rPr lang="en-GB" sz="2400" i="1" dirty="0" smtClean="0">
                <a:latin typeface="Tahoma" pitchFamily="34" charset="0"/>
                <a:cs typeface="Tahoma" pitchFamily="34" charset="0"/>
              </a:rPr>
              <a:t>In the same village, with similar land condition, with same crop, one farmer makes profits,</a:t>
            </a:r>
            <a:endParaRPr lang="en-US" sz="2400" dirty="0" smtClean="0"/>
          </a:p>
          <a:p>
            <a:pPr algn="just"/>
            <a:r>
              <a:rPr lang="en-GB" sz="2400" i="1" dirty="0" smtClean="0">
                <a:latin typeface="Tahoma" pitchFamily="34" charset="0"/>
                <a:cs typeface="Tahoma" pitchFamily="34" charset="0"/>
              </a:rPr>
              <a:t>Some stay on and  other commits suicide</a:t>
            </a:r>
            <a:endParaRPr lang="en-US" sz="2400" dirty="0" smtClean="0"/>
          </a:p>
          <a:p>
            <a:pPr algn="just"/>
            <a:r>
              <a:rPr lang="en-GB" sz="2400" i="1" dirty="0" smtClean="0">
                <a:latin typeface="Tahoma" pitchFamily="34" charset="0"/>
                <a:cs typeface="Tahoma" pitchFamily="34" charset="0"/>
              </a:rPr>
              <a:t>Not all farmers commit suicide</a:t>
            </a:r>
            <a:endParaRPr lang="en-US" sz="2400" dirty="0" smtClean="0"/>
          </a:p>
          <a:p>
            <a:pPr algn="just"/>
            <a:r>
              <a:rPr lang="en-GB" sz="2400" i="1" dirty="0" smtClean="0">
                <a:latin typeface="Tahoma" pitchFamily="34" charset="0"/>
                <a:cs typeface="Tahoma" pitchFamily="34" charset="0"/>
              </a:rPr>
              <a:t>The young farmers are educated</a:t>
            </a:r>
            <a:endParaRPr lang="en-US" sz="2400" dirty="0" smtClean="0"/>
          </a:p>
          <a:p>
            <a:pPr algn="just"/>
            <a:r>
              <a:rPr lang="en-GB" sz="2400" i="1" dirty="0" smtClean="0">
                <a:latin typeface="Tahoma" pitchFamily="34" charset="0"/>
                <a:cs typeface="Tahoma" pitchFamily="34" charset="0"/>
              </a:rPr>
              <a:t>They take other means and wed </a:t>
            </a:r>
            <a:r>
              <a:rPr lang="en-GB" sz="2400" i="1" dirty="0" err="1" smtClean="0">
                <a:latin typeface="Tahoma" pitchFamily="34" charset="0"/>
                <a:cs typeface="Tahoma" pitchFamily="34" charset="0"/>
              </a:rPr>
              <a:t>Naxalism</a:t>
            </a:r>
            <a:endParaRPr lang="en-US" sz="2400" dirty="0" smtClean="0"/>
          </a:p>
          <a:p>
            <a:pPr algn="just"/>
            <a:r>
              <a:rPr lang="en-GB" sz="2400" i="1" dirty="0" err="1" smtClean="0">
                <a:latin typeface="Tahoma" pitchFamily="34" charset="0"/>
                <a:cs typeface="Tahoma" pitchFamily="34" charset="0"/>
              </a:rPr>
              <a:t>Naxalism</a:t>
            </a:r>
            <a:r>
              <a:rPr lang="en-GB" sz="2400" i="1" dirty="0" smtClean="0">
                <a:latin typeface="Tahoma" pitchFamily="34" charset="0"/>
                <a:cs typeface="Tahoma" pitchFamily="34" charset="0"/>
              </a:rPr>
              <a:t> not a new movement but has taken new roots in many parts of the country.</a:t>
            </a:r>
            <a:endParaRPr lang="en-US" sz="2400" dirty="0" smtClean="0"/>
          </a:p>
          <a:p>
            <a:pPr algn="just"/>
            <a:r>
              <a:rPr lang="en-GB" sz="2400" i="1" dirty="0" smtClean="0">
                <a:latin typeface="Tahoma" pitchFamily="34" charset="0"/>
                <a:cs typeface="Tahoma" pitchFamily="34" charset="0"/>
              </a:rPr>
              <a:t>In 2003 – 55 districts, 2004 – 150 districts, 2014– 170 district – 1/3 of the country covered.</a:t>
            </a:r>
            <a:endParaRPr lang="en-US" sz="2400" dirty="0" smtClean="0"/>
          </a:p>
          <a:p>
            <a:pPr algn="just"/>
            <a:r>
              <a:rPr lang="en-GB" sz="2400" i="1" dirty="0" smtClean="0">
                <a:latin typeface="Tahoma" pitchFamily="34" charset="0"/>
                <a:cs typeface="Tahoma" pitchFamily="34" charset="0"/>
              </a:rPr>
              <a:t>Young persons prefer rather brutalism  than committing suicide even if that has risk to their life.</a:t>
            </a:r>
            <a:endParaRPr lang="en-US" sz="2400" dirty="0" smtClean="0"/>
          </a:p>
          <a:p>
            <a:pPr algn="just"/>
            <a:r>
              <a:rPr lang="en-GB" sz="2400" i="1" dirty="0" err="1" smtClean="0">
                <a:latin typeface="Tahoma" pitchFamily="34" charset="0"/>
                <a:cs typeface="Tahoma" pitchFamily="34" charset="0"/>
              </a:rPr>
              <a:t>Naxalism</a:t>
            </a:r>
            <a:r>
              <a:rPr lang="en-GB" sz="2400" i="1" dirty="0" smtClean="0">
                <a:latin typeface="Tahoma" pitchFamily="34" charset="0"/>
                <a:cs typeface="Tahoma" pitchFamily="34" charset="0"/>
              </a:rPr>
              <a:t> is a major challenge to democratic system.</a:t>
            </a:r>
            <a:endParaRPr lang="en-US" sz="2400" dirty="0" smtClean="0"/>
          </a:p>
          <a:p>
            <a:pPr algn="just"/>
            <a:r>
              <a:rPr lang="en-GB" sz="2400" i="1" dirty="0" smtClean="0">
                <a:latin typeface="Tahoma" pitchFamily="34" charset="0"/>
                <a:cs typeface="Tahoma" pitchFamily="34" charset="0"/>
              </a:rPr>
              <a:t>Problem not only of agriculture but is a time bomb clicking which can damage the basic fabric of our constitution</a:t>
            </a:r>
            <a:endParaRPr lang="en-US" sz="2400" dirty="0" smtClean="0"/>
          </a:p>
          <a:p>
            <a:pPr marL="457200" indent="-457200" algn="just">
              <a:buNone/>
            </a:pPr>
            <a:endParaRPr lang="en-US" sz="2200" dirty="0" smtClean="0"/>
          </a:p>
          <a:p>
            <a:pPr marL="0" indent="0" algn="just">
              <a:buNone/>
            </a:pPr>
            <a:endParaRPr lang="en-US" sz="2200" dirty="0" smtClean="0"/>
          </a:p>
          <a:p>
            <a:pPr marL="0" indent="0">
              <a:buClr>
                <a:srgbClr val="996633"/>
              </a:buClr>
              <a:buFontTx/>
              <a:buNone/>
            </a:pP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5478"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5479"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5480" name="Picture 10"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457200"/>
            <a:ext cx="8229600" cy="838200"/>
          </a:xfrm>
        </p:spPr>
        <p:txBody>
          <a:bodyPr>
            <a:normAutofit fontScale="90000"/>
          </a:bodyPr>
          <a:lstStyle/>
          <a:p>
            <a:pPr algn="ctr"/>
            <a:r>
              <a:rPr lang="en-US" sz="2800" dirty="0" smtClean="0">
                <a:latin typeface="Candara" pitchFamily="34" charset="0"/>
              </a:rPr>
              <a:t> </a:t>
            </a:r>
            <a:br>
              <a:rPr lang="en-US" sz="2800" dirty="0" smtClean="0">
                <a:latin typeface="Candara" pitchFamily="34" charset="0"/>
              </a:rPr>
            </a:br>
            <a:r>
              <a:rPr lang="en-US" sz="2800" b="1" dirty="0" smtClean="0">
                <a:solidFill>
                  <a:schemeClr val="tx1"/>
                </a:solidFill>
                <a:latin typeface="Candara" pitchFamily="34" charset="0"/>
              </a:rPr>
              <a:t>Multiple Source of Income </a:t>
            </a:r>
            <a:endParaRPr lang="en-US" sz="2800" b="1" dirty="0" smtClean="0">
              <a:solidFill>
                <a:schemeClr val="tx1"/>
              </a:solidFill>
            </a:endParaRPr>
          </a:p>
        </p:txBody>
      </p:sp>
      <p:sp>
        <p:nvSpPr>
          <p:cNvPr id="56323" name="Content Placeholder 2"/>
          <p:cNvSpPr>
            <a:spLocks noGrp="1"/>
          </p:cNvSpPr>
          <p:nvPr>
            <p:ph idx="1"/>
          </p:nvPr>
        </p:nvSpPr>
        <p:spPr>
          <a:xfrm>
            <a:off x="457200" y="1371600"/>
            <a:ext cx="8229600" cy="5257800"/>
          </a:xfrm>
        </p:spPr>
        <p:txBody>
          <a:bodyPr/>
          <a:lstStyle/>
          <a:p>
            <a:pPr>
              <a:buFont typeface="Arial" pitchFamily="34" charset="0"/>
              <a:buNone/>
              <a:defRPr/>
            </a:pPr>
            <a:r>
              <a:rPr lang="en-US" sz="2000" b="1" u="sng" cap="all" dirty="0" smtClean="0"/>
              <a:t> Multiple Source of Income</a:t>
            </a:r>
            <a:endParaRPr lang="en-US" sz="2000" dirty="0" smtClean="0"/>
          </a:p>
          <a:p>
            <a:pPr marL="0" indent="0" algn="just">
              <a:buFont typeface="Wingdings" pitchFamily="2" charset="2"/>
              <a:buNone/>
              <a:defRPr/>
            </a:pPr>
            <a:r>
              <a:rPr lang="en-US" sz="2000" dirty="0" smtClean="0">
                <a:latin typeface="Candara" pitchFamily="34" charset="0"/>
              </a:rPr>
              <a:t>Small farmers income needs added support and resilient to climate change. This can be made by providing multiple source of income. If one fails other sustains. This is initiative as to be guided local public governance system and civil society.  Already this existed in old IRDO approach. </a:t>
            </a:r>
          </a:p>
          <a:p>
            <a:pPr algn="just">
              <a:buFont typeface="Arial" pitchFamily="34" charset="0"/>
              <a:buNone/>
              <a:defRPr/>
            </a:pPr>
            <a:endParaRPr lang="en-US" sz="2000" dirty="0" smtClean="0">
              <a:latin typeface="Candara" pitchFamily="34" charset="0"/>
            </a:endParaRPr>
          </a:p>
          <a:p>
            <a:pPr algn="just">
              <a:buFont typeface="Arial" pitchFamily="34" charset="0"/>
              <a:buNone/>
              <a:defRPr/>
            </a:pPr>
            <a:r>
              <a:rPr lang="en-US" sz="2000" b="1" u="sng" dirty="0" smtClean="0">
                <a:latin typeface="Candara" pitchFamily="34" charset="0"/>
              </a:rPr>
              <a:t>Poultry / Cattle with Crop</a:t>
            </a:r>
            <a:endParaRPr lang="en-US" sz="2000" dirty="0" smtClean="0">
              <a:latin typeface="Candara" pitchFamily="34" charset="0"/>
            </a:endParaRPr>
          </a:p>
          <a:p>
            <a:pPr marL="0" indent="0" algn="just">
              <a:buFont typeface="Wingdings" pitchFamily="2" charset="2"/>
              <a:buNone/>
              <a:defRPr/>
            </a:pPr>
            <a:r>
              <a:rPr lang="en-US" sz="2000" dirty="0" smtClean="0">
                <a:latin typeface="Candara" pitchFamily="34" charset="0"/>
              </a:rPr>
              <a:t>Crop system and livestock when they are together, waste of one is resource for other. </a:t>
            </a:r>
            <a:r>
              <a:rPr lang="en-US" sz="2000" dirty="0" err="1" smtClean="0">
                <a:latin typeface="Candara" pitchFamily="34" charset="0"/>
              </a:rPr>
              <a:t>Milch</a:t>
            </a:r>
            <a:r>
              <a:rPr lang="en-US" sz="2000" dirty="0" smtClean="0">
                <a:latin typeface="Candara" pitchFamily="34" charset="0"/>
              </a:rPr>
              <a:t> cattle cows – weekly cash flow to family when incomes from crops are at the end of season. Animal like cow provide </a:t>
            </a:r>
            <a:r>
              <a:rPr lang="en-US" sz="2000" dirty="0" err="1" smtClean="0">
                <a:latin typeface="Candara" pitchFamily="34" charset="0"/>
              </a:rPr>
              <a:t>gobar</a:t>
            </a:r>
            <a:r>
              <a:rPr lang="en-US" sz="2000" dirty="0" smtClean="0">
                <a:latin typeface="Candara" pitchFamily="34" charset="0"/>
              </a:rPr>
              <a:t> and urine which is manure to crops. While most crops residue is feed to animals. Both reduces cost and enhance efficiency. Further livestock constitute a capital which can be converted into cash and incase even if one fail, other supports thus offer a way to escape poverty and provide coping mechanism in vulnerable and variable related environment. </a:t>
            </a:r>
          </a:p>
          <a:p>
            <a:pPr>
              <a:buFont typeface="Arial" pitchFamily="34" charset="0"/>
              <a:buNone/>
              <a:defRPr/>
            </a:pPr>
            <a:endParaRPr lang="en-US" sz="2000" dirty="0" smtClean="0"/>
          </a:p>
        </p:txBody>
      </p:sp>
      <p:sp>
        <p:nvSpPr>
          <p:cNvPr id="73732" name="Slide Number Placeholder 3"/>
          <p:cNvSpPr>
            <a:spLocks noGrp="1"/>
          </p:cNvSpPr>
          <p:nvPr>
            <p:ph type="sldNum" sz="quarter" idx="12"/>
          </p:nvPr>
        </p:nvSpPr>
        <p:spPr>
          <a:noFill/>
        </p:spPr>
        <p:txBody>
          <a:bodyPr/>
          <a:lstStyle/>
          <a:p>
            <a:fld id="{CD8B83F8-4811-4846-B2FB-7109862225E9}" type="slidenum">
              <a:rPr lang="en-US" smtClean="0"/>
              <a:pPr/>
              <a:t>50</a:t>
            </a:fld>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81000" y="457200"/>
            <a:ext cx="8229600" cy="685800"/>
          </a:xfrm>
        </p:spPr>
        <p:txBody>
          <a:bodyPr>
            <a:normAutofit fontScale="90000"/>
          </a:bodyPr>
          <a:lstStyle/>
          <a:p>
            <a:pPr algn="ctr"/>
            <a:r>
              <a:rPr lang="en-US" sz="2800" smtClean="0">
                <a:latin typeface="Candara" pitchFamily="34" charset="0"/>
              </a:rPr>
              <a:t> </a:t>
            </a:r>
            <a:br>
              <a:rPr lang="en-US" sz="2800" smtClean="0">
                <a:latin typeface="Candara" pitchFamily="34" charset="0"/>
              </a:rPr>
            </a:br>
            <a:r>
              <a:rPr lang="en-US" sz="2800" b="1" smtClean="0">
                <a:solidFill>
                  <a:schemeClr val="tx1"/>
                </a:solidFill>
                <a:latin typeface="Candara" pitchFamily="34" charset="0"/>
              </a:rPr>
              <a:t>Multiple Source of Income </a:t>
            </a:r>
            <a:endParaRPr lang="en-US" sz="2800" b="1" smtClean="0">
              <a:solidFill>
                <a:schemeClr val="tx1"/>
              </a:solidFill>
            </a:endParaRPr>
          </a:p>
        </p:txBody>
      </p:sp>
      <p:sp>
        <p:nvSpPr>
          <p:cNvPr id="20483" name="Content Placeholder 2"/>
          <p:cNvSpPr>
            <a:spLocks noGrp="1"/>
          </p:cNvSpPr>
          <p:nvPr>
            <p:ph idx="1"/>
          </p:nvPr>
        </p:nvSpPr>
        <p:spPr>
          <a:xfrm>
            <a:off x="457200" y="1066800"/>
            <a:ext cx="8382000" cy="5334000"/>
          </a:xfrm>
        </p:spPr>
        <p:txBody>
          <a:bodyPr>
            <a:normAutofit lnSpcReduction="10000"/>
          </a:bodyPr>
          <a:lstStyle/>
          <a:p>
            <a:pPr marL="0" indent="0" algn="just">
              <a:buFont typeface="Arial" charset="0"/>
              <a:buNone/>
              <a:defRPr/>
            </a:pPr>
            <a:r>
              <a:rPr lang="en-US" sz="2000" b="1" u="sng" dirty="0" smtClean="0"/>
              <a:t>Rice – Fish:</a:t>
            </a:r>
            <a:r>
              <a:rPr lang="en-US" sz="2000" dirty="0" smtClean="0"/>
              <a:t> This can be concurrent production system and is prevalent in some parts of our country. Can be useful to propagate rice growing areas of Navsari and Anand. It can add to income and also provide balance diet.  </a:t>
            </a:r>
          </a:p>
          <a:p>
            <a:pPr algn="just">
              <a:buFont typeface="Arial" charset="0"/>
              <a:buNone/>
              <a:defRPr/>
            </a:pPr>
            <a:r>
              <a:rPr lang="en-US" sz="2000" dirty="0" smtClean="0"/>
              <a:t> </a:t>
            </a:r>
          </a:p>
          <a:p>
            <a:pPr algn="just">
              <a:buFont typeface="Arial" charset="0"/>
              <a:buNone/>
              <a:defRPr/>
            </a:pPr>
            <a:r>
              <a:rPr lang="en-US" sz="2000" dirty="0" smtClean="0"/>
              <a:t> </a:t>
            </a:r>
            <a:r>
              <a:rPr lang="en-US" sz="2000" b="1" u="sng" dirty="0" smtClean="0"/>
              <a:t>Agro Forestry: </a:t>
            </a:r>
            <a:r>
              <a:rPr lang="en-US" sz="2000" dirty="0" smtClean="0"/>
              <a:t>Use of trees and shrubs as a part of agriculture system. </a:t>
            </a:r>
          </a:p>
          <a:p>
            <a:pPr marL="287338" indent="-287338" algn="just">
              <a:defRPr/>
            </a:pPr>
            <a:r>
              <a:rPr lang="en-US" sz="2000" dirty="0" smtClean="0"/>
              <a:t>It prevents soil erosion</a:t>
            </a:r>
          </a:p>
          <a:p>
            <a:pPr marL="287338" indent="-287338" algn="just">
              <a:defRPr/>
            </a:pPr>
            <a:r>
              <a:rPr lang="en-US" sz="2000" dirty="0" smtClean="0"/>
              <a:t>Facilitates water infiltration </a:t>
            </a:r>
          </a:p>
          <a:p>
            <a:pPr marL="287338" indent="-287338" algn="just">
              <a:defRPr/>
            </a:pPr>
            <a:r>
              <a:rPr lang="en-US" sz="2000" dirty="0" smtClean="0"/>
              <a:t>Diminish impact if extreme weather </a:t>
            </a:r>
          </a:p>
          <a:p>
            <a:pPr marL="287338" indent="-287338" algn="just">
              <a:defRPr/>
            </a:pPr>
            <a:r>
              <a:rPr lang="en-US" sz="2000" dirty="0" smtClean="0"/>
              <a:t>Trees also provide fodder to livestock – improves soil fertility due to enhanced nitrogen and carbon sinks</a:t>
            </a:r>
          </a:p>
          <a:p>
            <a:pPr marL="287338" indent="-287338" algn="just">
              <a:defRPr/>
            </a:pPr>
            <a:r>
              <a:rPr lang="en-US" sz="2000" dirty="0" smtClean="0"/>
              <a:t>More of all, it sale of provides alternative income.   </a:t>
            </a:r>
          </a:p>
          <a:p>
            <a:pPr marL="287338" indent="-287338" algn="just">
              <a:defRPr/>
            </a:pPr>
            <a:r>
              <a:rPr lang="en-US" sz="2000" dirty="0" smtClean="0"/>
              <a:t>This already exists,  but needs to be expanded. </a:t>
            </a:r>
          </a:p>
          <a:p>
            <a:pPr algn="just">
              <a:defRPr/>
            </a:pPr>
            <a:endParaRPr lang="en-US" sz="2000" dirty="0" smtClean="0"/>
          </a:p>
          <a:p>
            <a:pPr marL="0" indent="0" algn="just">
              <a:buFont typeface="Arial" charset="0"/>
              <a:buNone/>
              <a:defRPr/>
            </a:pPr>
            <a:r>
              <a:rPr lang="en-US" sz="2000" b="1" u="sng" dirty="0" smtClean="0"/>
              <a:t>Agriculture and Handicraft:</a:t>
            </a:r>
            <a:r>
              <a:rPr lang="en-US" sz="2000" dirty="0" smtClean="0"/>
              <a:t> Handicraft including tailoring provides alternate source of income and sustains farmers in time of drought when both livestock and crops provides low or no income.  </a:t>
            </a:r>
          </a:p>
          <a:p>
            <a:pPr>
              <a:buFont typeface="Arial" charset="0"/>
              <a:buNone/>
              <a:defRPr/>
            </a:pPr>
            <a:endParaRPr lang="en-US" sz="2000" dirty="0" smtClean="0"/>
          </a:p>
          <a:p>
            <a:pPr>
              <a:buFont typeface="Arial" charset="0"/>
              <a:buNone/>
              <a:defRPr/>
            </a:pPr>
            <a:endParaRPr lang="en-US" sz="2000" dirty="0" smtClean="0"/>
          </a:p>
        </p:txBody>
      </p:sp>
      <p:sp>
        <p:nvSpPr>
          <p:cNvPr id="74756" name="Slide Number Placeholder 3"/>
          <p:cNvSpPr>
            <a:spLocks noGrp="1"/>
          </p:cNvSpPr>
          <p:nvPr>
            <p:ph type="sldNum" sz="quarter" idx="12"/>
          </p:nvPr>
        </p:nvSpPr>
        <p:spPr>
          <a:noFill/>
        </p:spPr>
        <p:txBody>
          <a:bodyPr/>
          <a:lstStyle/>
          <a:p>
            <a:fld id="{F63AFF38-E7C5-4D2E-89EF-24B91FAA39F3}" type="slidenum">
              <a:rPr lang="en-US" smtClean="0"/>
              <a:pPr/>
              <a:t>51</a:t>
            </a:fld>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Date Placeholder 8"/>
          <p:cNvSpPr>
            <a:spLocks noGrp="1"/>
          </p:cNvSpPr>
          <p:nvPr>
            <p:ph type="dt" sz="half" idx="10"/>
          </p:nvPr>
        </p:nvSpPr>
        <p:spPr>
          <a:noFill/>
        </p:spPr>
        <p:txBody>
          <a:bodyPr/>
          <a:lstStyle/>
          <a:p>
            <a:fld id="{C158909E-52EC-48F1-AB95-BB56AFC32F02}" type="datetime1">
              <a:rPr lang="en-US" smtClean="0"/>
              <a:pPr/>
              <a:t>01/07/2015</a:t>
            </a:fld>
            <a:endParaRPr lang="en-US" smtClean="0"/>
          </a:p>
        </p:txBody>
      </p:sp>
      <p:sp>
        <p:nvSpPr>
          <p:cNvPr id="75778" name="Slide Number Placeholder 3"/>
          <p:cNvSpPr>
            <a:spLocks noGrp="1"/>
          </p:cNvSpPr>
          <p:nvPr>
            <p:ph type="sldNum" sz="quarter" idx="12"/>
          </p:nvPr>
        </p:nvSpPr>
        <p:spPr>
          <a:noFill/>
        </p:spPr>
        <p:txBody>
          <a:bodyPr/>
          <a:lstStyle/>
          <a:p>
            <a:fld id="{CE630F48-073F-4571-9B60-98CFEF9D48EB}" type="slidenum">
              <a:rPr lang="en-US" smtClean="0"/>
              <a:pPr/>
              <a:t>52</a:t>
            </a:fld>
            <a:endParaRPr lang="en-US" smtClean="0"/>
          </a:p>
        </p:txBody>
      </p:sp>
      <p:sp>
        <p:nvSpPr>
          <p:cNvPr id="75779" name="Rectangle 2"/>
          <p:cNvSpPr>
            <a:spLocks noGrp="1"/>
          </p:cNvSpPr>
          <p:nvPr>
            <p:ph type="title" idx="4294967295"/>
          </p:nvPr>
        </p:nvSpPr>
        <p:spPr>
          <a:xfrm>
            <a:off x="1219200" y="457200"/>
            <a:ext cx="7620000" cy="381000"/>
          </a:xfrm>
        </p:spPr>
        <p:txBody>
          <a:bodyPr lIns="0" rIns="0" bIns="0">
            <a:normAutofit fontScale="90000"/>
          </a:bodyPr>
          <a:lstStyle/>
          <a:p>
            <a:pPr algn="ctr"/>
            <a:r>
              <a:rPr lang="en-US" sz="3200" b="1" dirty="0" smtClean="0">
                <a:solidFill>
                  <a:srgbClr val="996633"/>
                </a:solidFill>
                <a:latin typeface="Calibri" pitchFamily="34" charset="0"/>
              </a:rPr>
              <a:t>Use of Science and Technology. </a:t>
            </a:r>
          </a:p>
        </p:txBody>
      </p:sp>
      <p:sp>
        <p:nvSpPr>
          <p:cNvPr id="75780" name="Rectangle 3"/>
          <p:cNvSpPr>
            <a:spLocks noGrp="1"/>
          </p:cNvSpPr>
          <p:nvPr>
            <p:ph type="body" sz="half" idx="4294967295"/>
          </p:nvPr>
        </p:nvSpPr>
        <p:spPr>
          <a:xfrm>
            <a:off x="762000" y="914400"/>
            <a:ext cx="8153400" cy="5257800"/>
          </a:xfrm>
        </p:spPr>
        <p:txBody>
          <a:bodyPr>
            <a:normAutofit/>
          </a:bodyPr>
          <a:lstStyle/>
          <a:p>
            <a:pPr marL="0" indent="0" algn="just">
              <a:buFont typeface="Wingdings" pitchFamily="2" charset="2"/>
              <a:buNone/>
            </a:pPr>
            <a:r>
              <a:rPr lang="en-US" sz="2400" b="1" dirty="0" smtClean="0"/>
              <a:t>Knowledge economy involves transfer of knowledge technology to those who have it to those who need it.</a:t>
            </a:r>
          </a:p>
          <a:p>
            <a:pPr marL="0" indent="0" algn="just">
              <a:buFont typeface="Wingdings" pitchFamily="2" charset="2"/>
              <a:buNone/>
            </a:pPr>
            <a:endParaRPr lang="en-US" sz="2400" b="1" dirty="0" smtClean="0"/>
          </a:p>
          <a:p>
            <a:pPr marL="0" indent="0" algn="just">
              <a:buFont typeface="Wingdings" pitchFamily="2" charset="2"/>
              <a:buNone/>
            </a:pPr>
            <a:r>
              <a:rPr lang="en-US" sz="2400" b="1" dirty="0" smtClean="0"/>
              <a:t>Country has no dearth of knowledge, expertise and successful experiences, but its failure is to reach out to farmers at door step.</a:t>
            </a:r>
          </a:p>
          <a:p>
            <a:pPr marL="0" indent="0" algn="just">
              <a:buFont typeface="Wingdings" pitchFamily="2" charset="2"/>
              <a:buNone/>
            </a:pPr>
            <a:endParaRPr lang="en-US" sz="2400" b="1" dirty="0" smtClean="0"/>
          </a:p>
          <a:p>
            <a:pPr marL="0" indent="0" algn="just">
              <a:buFont typeface="Wingdings" pitchFamily="2" charset="2"/>
              <a:buNone/>
            </a:pPr>
            <a:r>
              <a:rPr lang="en-US" sz="2400" b="1" dirty="0" smtClean="0"/>
              <a:t>The Gujarat </a:t>
            </a:r>
            <a:r>
              <a:rPr lang="en-US" sz="2400" b="1" dirty="0" err="1" smtClean="0"/>
              <a:t>Krishi</a:t>
            </a:r>
            <a:r>
              <a:rPr lang="en-US" sz="2400" b="1" dirty="0" smtClean="0"/>
              <a:t> </a:t>
            </a:r>
            <a:r>
              <a:rPr lang="en-US" sz="2400" b="1" dirty="0" err="1" smtClean="0"/>
              <a:t>Mahotsav</a:t>
            </a:r>
            <a:r>
              <a:rPr lang="en-US" sz="2400" b="1" dirty="0" smtClean="0"/>
              <a:t> Model introduced by </a:t>
            </a:r>
            <a:r>
              <a:rPr lang="en-US" sz="2400" b="1" dirty="0" err="1" smtClean="0"/>
              <a:t>Hon’ble</a:t>
            </a:r>
            <a:r>
              <a:rPr lang="en-US" sz="2400" b="1" dirty="0" smtClean="0"/>
              <a:t> P.M. is an answer to this. </a:t>
            </a:r>
          </a:p>
          <a:p>
            <a:pPr marL="0" indent="0" algn="just">
              <a:buFont typeface="Wingdings" pitchFamily="2" charset="2"/>
              <a:buNone/>
            </a:pPr>
            <a:endParaRPr lang="en-US" sz="2400" b="1" dirty="0" smtClean="0"/>
          </a:p>
          <a:p>
            <a:pPr algn="just">
              <a:buFont typeface="Wingdings" pitchFamily="2" charset="2"/>
              <a:buNone/>
            </a:pPr>
            <a:endParaRPr lang="en-US" sz="1800" b="1" dirty="0" smtClean="0"/>
          </a:p>
        </p:txBody>
      </p:sp>
      <p:pic>
        <p:nvPicPr>
          <p:cNvPr id="75781"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
        <p:nvSpPr>
          <p:cNvPr id="75782"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75783"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75784"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5" name="Date Placeholder 8"/>
          <p:cNvSpPr>
            <a:spLocks noGrp="1"/>
          </p:cNvSpPr>
          <p:nvPr>
            <p:ph type="dt" sz="half" idx="10"/>
          </p:nvPr>
        </p:nvSpPr>
        <p:spPr>
          <a:noFill/>
        </p:spPr>
        <p:txBody>
          <a:bodyPr/>
          <a:lstStyle/>
          <a:p>
            <a:fld id="{C158909E-52EC-48F1-AB95-BB56AFC32F02}" type="datetime1">
              <a:rPr lang="en-US" smtClean="0"/>
              <a:pPr/>
              <a:t>01/07/2015</a:t>
            </a:fld>
            <a:endParaRPr lang="en-US" smtClean="0"/>
          </a:p>
        </p:txBody>
      </p:sp>
      <p:sp>
        <p:nvSpPr>
          <p:cNvPr id="75778" name="Slide Number Placeholder 3"/>
          <p:cNvSpPr>
            <a:spLocks noGrp="1"/>
          </p:cNvSpPr>
          <p:nvPr>
            <p:ph type="sldNum" sz="quarter" idx="12"/>
          </p:nvPr>
        </p:nvSpPr>
        <p:spPr>
          <a:noFill/>
        </p:spPr>
        <p:txBody>
          <a:bodyPr/>
          <a:lstStyle/>
          <a:p>
            <a:fld id="{CE630F48-073F-4571-9B60-98CFEF9D48EB}" type="slidenum">
              <a:rPr lang="en-US" smtClean="0"/>
              <a:pPr/>
              <a:t>53</a:t>
            </a:fld>
            <a:endParaRPr lang="en-US" smtClean="0"/>
          </a:p>
        </p:txBody>
      </p:sp>
      <p:sp>
        <p:nvSpPr>
          <p:cNvPr id="75779" name="Rectangle 2"/>
          <p:cNvSpPr>
            <a:spLocks noGrp="1"/>
          </p:cNvSpPr>
          <p:nvPr>
            <p:ph type="title" idx="4294967295"/>
          </p:nvPr>
        </p:nvSpPr>
        <p:spPr>
          <a:xfrm>
            <a:off x="1219200" y="457200"/>
            <a:ext cx="7620000" cy="381000"/>
          </a:xfrm>
        </p:spPr>
        <p:txBody>
          <a:bodyPr lIns="0" rIns="0" bIns="0">
            <a:normAutofit fontScale="90000"/>
          </a:bodyPr>
          <a:lstStyle/>
          <a:p>
            <a:pPr algn="ctr"/>
            <a:r>
              <a:rPr lang="en-US" sz="3200" b="1" dirty="0" smtClean="0">
                <a:solidFill>
                  <a:srgbClr val="996633"/>
                </a:solidFill>
                <a:latin typeface="Calibri" pitchFamily="34" charset="0"/>
              </a:rPr>
              <a:t>EPILOGUE </a:t>
            </a:r>
          </a:p>
        </p:txBody>
      </p:sp>
      <p:sp>
        <p:nvSpPr>
          <p:cNvPr id="75780" name="Rectangle 3"/>
          <p:cNvSpPr>
            <a:spLocks noGrp="1"/>
          </p:cNvSpPr>
          <p:nvPr>
            <p:ph type="body" sz="half" idx="4294967295"/>
          </p:nvPr>
        </p:nvSpPr>
        <p:spPr>
          <a:xfrm>
            <a:off x="762000" y="914400"/>
            <a:ext cx="8153400" cy="5257800"/>
          </a:xfrm>
        </p:spPr>
        <p:txBody>
          <a:bodyPr>
            <a:normAutofit fontScale="92500" lnSpcReduction="20000"/>
          </a:bodyPr>
          <a:lstStyle/>
          <a:p>
            <a:pPr algn="just"/>
            <a:r>
              <a:rPr lang="en-US" sz="2000" dirty="0" smtClean="0"/>
              <a:t>Country can achieve overall growth more than 9% in agriculture sector  provided  small farmers are  prioritized. </a:t>
            </a:r>
          </a:p>
          <a:p>
            <a:pPr algn="just"/>
            <a:r>
              <a:rPr lang="en-US" sz="2000" dirty="0" smtClean="0"/>
              <a:t>Country has successful experience and its extension administration has expertise.</a:t>
            </a:r>
          </a:p>
          <a:p>
            <a:pPr algn="just"/>
            <a:r>
              <a:rPr lang="en-US" sz="2000" dirty="0" smtClean="0"/>
              <a:t>Challenge is to ensure that this will be made up to individual poor farmers who are left out  behind by direct contract and handholding is provided. </a:t>
            </a:r>
          </a:p>
          <a:p>
            <a:pPr algn="just"/>
            <a:r>
              <a:rPr lang="en-US" sz="2000" dirty="0" smtClean="0"/>
              <a:t>The challenge is to increase productivity to match optimum level t  reduce cost and get higher returns from market  for all its farmers despite adverse impact of climate change. </a:t>
            </a:r>
          </a:p>
          <a:p>
            <a:pPr algn="just"/>
            <a:r>
              <a:rPr lang="en-US" sz="2000" dirty="0" smtClean="0"/>
              <a:t>The challenge is to foresee adverse impact of climate change  and meet them. It has already achieved this in many parts of our country which were affected by draught.</a:t>
            </a:r>
          </a:p>
          <a:p>
            <a:pPr algn="just"/>
            <a:r>
              <a:rPr lang="en-US" sz="2000" dirty="0" smtClean="0"/>
              <a:t>These ideas are already  conceived but need to be  crystallized by framing new /improved programme initiative with strong monitoring but more specifically rate of growth of agriculture need to be enhanced from 4% per annum to 8% per annum. </a:t>
            </a:r>
          </a:p>
          <a:p>
            <a:pPr algn="just"/>
            <a:r>
              <a:rPr lang="en-US" sz="2000" dirty="0" smtClean="0"/>
              <a:t>Indian can and is capable of emerging as a major Food &amp; Agriculture produce nation in the area of Climate Change and perhaps meet deficit which do exist and likely to increase in many parts of the world. </a:t>
            </a:r>
          </a:p>
          <a:p>
            <a:pPr algn="just">
              <a:buFont typeface="Wingdings" pitchFamily="2" charset="2"/>
              <a:buNone/>
            </a:pPr>
            <a:endParaRPr lang="en-US" sz="1800" b="1" dirty="0" smtClean="0"/>
          </a:p>
        </p:txBody>
      </p:sp>
      <p:pic>
        <p:nvPicPr>
          <p:cNvPr id="75781" name="Picture 4" descr="3"/>
          <p:cNvPicPr>
            <a:picLocks noGrp="1" noChangeAspect="1" noChangeArrowheads="1"/>
          </p:cNvPicPr>
          <p:nvPr>
            <p:ph sz="half" idx="4294967295"/>
          </p:nvPr>
        </p:nvPicPr>
        <p:blipFill>
          <a:blip r:embed="rId3">
            <a:clrChange>
              <a:clrFrom>
                <a:srgbClr val="FFFFFF"/>
              </a:clrFrom>
              <a:clrTo>
                <a:srgbClr val="FFFFFF">
                  <a:alpha val="0"/>
                </a:srgbClr>
              </a:clrTo>
            </a:clrChange>
          </a:blip>
          <a:srcRect/>
          <a:stretch>
            <a:fillRect/>
          </a:stretch>
        </p:blipFill>
        <p:spPr>
          <a:xfrm>
            <a:off x="0" y="-173038"/>
            <a:ext cx="1447800" cy="1239838"/>
          </a:xfrm>
        </p:spPr>
      </p:pic>
      <p:sp>
        <p:nvSpPr>
          <p:cNvPr id="75782" name="Rectangle 5"/>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endParaRPr>
          </a:p>
        </p:txBody>
      </p:sp>
      <p:sp>
        <p:nvSpPr>
          <p:cNvPr id="75783" name="Rectangle 6"/>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pPr algn="r"/>
            <a:r>
              <a:rPr lang="en-US" sz="1600" b="1" i="1">
                <a:solidFill>
                  <a:schemeClr val="bg1"/>
                </a:solidFill>
              </a:rPr>
              <a:t>National Council for Climate Change, Sustainable Development and Public Leadership</a:t>
            </a:r>
          </a:p>
        </p:txBody>
      </p:sp>
      <p:pic>
        <p:nvPicPr>
          <p:cNvPr id="75784" name="Picture 7"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1" y="1"/>
            <a:ext cx="9144000" cy="7238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 y="1"/>
            <a:ext cx="9144000" cy="7543799"/>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006CA57C-72BA-4190-9142-DD7213FE4940}" type="slidenum">
              <a:rPr lang="en-US" smtClean="0">
                <a:latin typeface="Arial" pitchFamily="34" charset="0"/>
              </a:rPr>
              <a:pPr/>
              <a:t>56</a:t>
            </a:fld>
            <a:endParaRPr lang="en-US" smtClean="0">
              <a:latin typeface="Arial" pitchFamily="34" charset="0"/>
            </a:endParaRPr>
          </a:p>
        </p:txBody>
      </p:sp>
      <p:pic>
        <p:nvPicPr>
          <p:cNvPr id="81923" name="Picture 2" descr="http://www.environment-green.com/images/green_world_surrounded_by_people.jpg"/>
          <p:cNvPicPr>
            <a:picLocks noChangeAspect="1" noChangeArrowheads="1"/>
          </p:cNvPicPr>
          <p:nvPr/>
        </p:nvPicPr>
        <p:blipFill>
          <a:blip r:embed="rId2"/>
          <a:srcRect t="3493" b="12454"/>
          <a:stretch>
            <a:fillRect/>
          </a:stretch>
        </p:blipFill>
        <p:spPr bwMode="auto">
          <a:xfrm>
            <a:off x="0" y="0"/>
            <a:ext cx="9144000" cy="6886575"/>
          </a:xfrm>
          <a:prstGeom prst="rect">
            <a:avLst/>
          </a:prstGeom>
          <a:noFill/>
          <a:ln w="9525">
            <a:noFill/>
            <a:miter lim="800000"/>
            <a:headEnd/>
            <a:tailEnd/>
          </a:ln>
        </p:spPr>
      </p:pic>
      <p:sp>
        <p:nvSpPr>
          <p:cNvPr id="81924" name="WordArt 3"/>
          <p:cNvSpPr>
            <a:spLocks noChangeArrowheads="1" noChangeShapeType="1" noTextEdit="1"/>
          </p:cNvSpPr>
          <p:nvPr/>
        </p:nvSpPr>
        <p:spPr bwMode="auto">
          <a:xfrm>
            <a:off x="1371600" y="220663"/>
            <a:ext cx="6553200" cy="5413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Let's Learn &amp; Share Together for a global mission</a:t>
            </a:r>
          </a:p>
        </p:txBody>
      </p:sp>
      <p:sp>
        <p:nvSpPr>
          <p:cNvPr id="81925" name="WordArt 4"/>
          <p:cNvSpPr>
            <a:spLocks noChangeArrowheads="1" noChangeShapeType="1" noTextEdit="1"/>
          </p:cNvSpPr>
          <p:nvPr/>
        </p:nvSpPr>
        <p:spPr bwMode="auto">
          <a:xfrm>
            <a:off x="1066800" y="5262563"/>
            <a:ext cx="7086600" cy="757237"/>
          </a:xfrm>
          <a:prstGeom prst="rect">
            <a:avLst/>
          </a:prstGeom>
        </p:spPr>
        <p:txBody>
          <a:bodyPr wrap="none" fromWordArt="1">
            <a:prstTxWarp prst="textPlain">
              <a:avLst>
                <a:gd name="adj" fmla="val 50000"/>
              </a:avLst>
            </a:prstTxWarp>
          </a:bodyPr>
          <a:lstStyle/>
          <a:p>
            <a:pPr algn="ctr"/>
            <a:r>
              <a:rPr lang="en-US" sz="2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Mainstreaming Agriculture for Climate Change Mitigation</a:t>
            </a:r>
          </a:p>
        </p:txBody>
      </p:sp>
      <p:sp>
        <p:nvSpPr>
          <p:cNvPr id="6" name="Date Placeholder 5"/>
          <p:cNvSpPr>
            <a:spLocks noGrp="1"/>
          </p:cNvSpPr>
          <p:nvPr>
            <p:ph type="dt" sz="half" idx="10"/>
          </p:nvPr>
        </p:nvSpPr>
        <p:spPr/>
        <p:txBody>
          <a:bodyPr/>
          <a:lstStyle/>
          <a:p>
            <a:fld id="{5DAAD6AC-7ECE-4078-B731-12BEF26F0528}" type="datetime1">
              <a:rPr lang="en-US" smtClean="0"/>
              <a:pPr/>
              <a:t>01/07/2015</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a:noFill/>
        </p:spPr>
        <p:txBody>
          <a:bodyPr/>
          <a:lstStyle/>
          <a:p>
            <a:fld id="{2A224B9A-2551-4093-B241-E60D5016A2D1}" type="slidenum">
              <a:rPr lang="en-US" smtClean="0">
                <a:latin typeface="Arial" pitchFamily="34" charset="0"/>
              </a:rPr>
              <a:pPr/>
              <a:t>57</a:t>
            </a:fld>
            <a:endParaRPr lang="en-US" smtClean="0">
              <a:latin typeface="Arial" pitchFamily="34" charset="0"/>
            </a:endParaRPr>
          </a:p>
        </p:txBody>
      </p:sp>
      <p:pic>
        <p:nvPicPr>
          <p:cNvPr id="82947" name="Picture 4" descr="3"/>
          <p:cNvPicPr>
            <a:picLocks noChangeAspect="1" noChangeArrowheads="1"/>
          </p:cNvPicPr>
          <p:nvPr/>
        </p:nvPicPr>
        <p:blipFill>
          <a:blip r:embed="rId2"/>
          <a:srcRect/>
          <a:stretch>
            <a:fillRect/>
          </a:stretch>
        </p:blipFill>
        <p:spPr bwMode="auto">
          <a:xfrm>
            <a:off x="0" y="0"/>
            <a:ext cx="9144000" cy="4267200"/>
          </a:xfrm>
          <a:prstGeom prst="rect">
            <a:avLst/>
          </a:prstGeom>
          <a:noFill/>
          <a:ln w="9525">
            <a:noFill/>
            <a:miter lim="800000"/>
            <a:headEnd/>
            <a:tailEnd/>
          </a:ln>
        </p:spPr>
      </p:pic>
      <p:sp>
        <p:nvSpPr>
          <p:cNvPr id="82948" name="WordArt 5"/>
          <p:cNvSpPr>
            <a:spLocks noChangeArrowheads="1" noChangeShapeType="1" noTextEdit="1"/>
          </p:cNvSpPr>
          <p:nvPr/>
        </p:nvSpPr>
        <p:spPr bwMode="auto">
          <a:xfrm>
            <a:off x="2590800" y="152400"/>
            <a:ext cx="4267200" cy="838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Thank You for your patient hearing</a:t>
            </a:r>
          </a:p>
        </p:txBody>
      </p:sp>
      <p:sp>
        <p:nvSpPr>
          <p:cNvPr id="82949" name="Text Box 4"/>
          <p:cNvSpPr txBox="1">
            <a:spLocks noChangeArrowheads="1"/>
          </p:cNvSpPr>
          <p:nvPr/>
        </p:nvSpPr>
        <p:spPr bwMode="auto">
          <a:xfrm>
            <a:off x="0" y="4267200"/>
            <a:ext cx="9144000" cy="2563813"/>
          </a:xfrm>
          <a:prstGeom prst="rect">
            <a:avLst/>
          </a:prstGeom>
          <a:solidFill>
            <a:srgbClr val="99CCFF"/>
          </a:solidFill>
          <a:ln w="9525" algn="ctr">
            <a:noFill/>
            <a:miter lim="800000"/>
            <a:headEnd/>
            <a:tailEnd/>
          </a:ln>
        </p:spPr>
        <p:txBody>
          <a:bodyPr>
            <a:spAutoFit/>
          </a:bodyPr>
          <a:lstStyle/>
          <a:p>
            <a:pPr eaLnBrk="1" hangingPunct="1"/>
            <a:endParaRPr lang="en-US" b="1" dirty="0">
              <a:solidFill>
                <a:srgbClr val="000066"/>
              </a:solidFill>
              <a:cs typeface="Arial" pitchFamily="34" charset="0"/>
            </a:endParaRPr>
          </a:p>
          <a:p>
            <a:pPr eaLnBrk="1" hangingPunct="1"/>
            <a:r>
              <a:rPr lang="en-US" b="1" dirty="0">
                <a:solidFill>
                  <a:srgbClr val="000066"/>
                </a:solidFill>
                <a:cs typeface="Arial" pitchFamily="34" charset="0"/>
              </a:rPr>
              <a:t>Dr. </a:t>
            </a:r>
            <a:r>
              <a:rPr lang="en-US" b="1" dirty="0" err="1">
                <a:solidFill>
                  <a:srgbClr val="000066"/>
                </a:solidFill>
                <a:cs typeface="Arial" pitchFamily="34" charset="0"/>
              </a:rPr>
              <a:t>Kirit</a:t>
            </a:r>
            <a:r>
              <a:rPr lang="en-US" b="1" dirty="0">
                <a:solidFill>
                  <a:srgbClr val="000066"/>
                </a:solidFill>
                <a:cs typeface="Arial" pitchFamily="34" charset="0"/>
              </a:rPr>
              <a:t> </a:t>
            </a:r>
            <a:r>
              <a:rPr lang="en-US" b="1" dirty="0" err="1">
                <a:solidFill>
                  <a:srgbClr val="000066"/>
                </a:solidFill>
                <a:cs typeface="Arial" pitchFamily="34" charset="0"/>
              </a:rPr>
              <a:t>Shelat</a:t>
            </a:r>
            <a:endParaRPr lang="en-US" b="1" dirty="0">
              <a:solidFill>
                <a:srgbClr val="000066"/>
              </a:solidFill>
              <a:cs typeface="Arial" pitchFamily="34" charset="0"/>
            </a:endParaRPr>
          </a:p>
          <a:p>
            <a:pPr eaLnBrk="1" hangingPunct="1"/>
            <a:r>
              <a:rPr lang="en-US" b="1" dirty="0">
                <a:cs typeface="Arial" pitchFamily="34" charset="0"/>
              </a:rPr>
              <a:t>National Council for Climate Change, Sustainable Development </a:t>
            </a:r>
          </a:p>
          <a:p>
            <a:pPr eaLnBrk="1" hangingPunct="1"/>
            <a:r>
              <a:rPr lang="en-US" b="1" dirty="0">
                <a:cs typeface="Arial" pitchFamily="34" charset="0"/>
              </a:rPr>
              <a:t>and Public Leadership (NCCSD)</a:t>
            </a:r>
          </a:p>
          <a:p>
            <a:pPr eaLnBrk="1" hangingPunct="1"/>
            <a:r>
              <a:rPr lang="en-US" b="1" dirty="0">
                <a:cs typeface="Arial" pitchFamily="34" charset="0"/>
              </a:rPr>
              <a:t>Post Box No. 4146, </a:t>
            </a:r>
            <a:r>
              <a:rPr lang="en-US" b="1" dirty="0" err="1">
                <a:cs typeface="Arial" pitchFamily="34" charset="0"/>
              </a:rPr>
              <a:t>Navrangpura</a:t>
            </a:r>
            <a:r>
              <a:rPr lang="en-US" b="1" dirty="0">
                <a:cs typeface="Arial" pitchFamily="34" charset="0"/>
              </a:rPr>
              <a:t> Post Office, Ahmedabad – 380 009.</a:t>
            </a:r>
          </a:p>
          <a:p>
            <a:pPr eaLnBrk="1" hangingPunct="1"/>
            <a:r>
              <a:rPr lang="en-US" b="1" dirty="0">
                <a:cs typeface="Arial" pitchFamily="34" charset="0"/>
              </a:rPr>
              <a:t>Gujarat, INDIA.</a:t>
            </a:r>
          </a:p>
          <a:p>
            <a:pPr eaLnBrk="1" hangingPunct="1"/>
            <a:r>
              <a:rPr lang="en-US" b="1" dirty="0">
                <a:solidFill>
                  <a:srgbClr val="000066"/>
                </a:solidFill>
                <a:cs typeface="Arial" pitchFamily="34" charset="0"/>
              </a:rPr>
              <a:t>Phone: 079-26421580 (Off) </a:t>
            </a:r>
            <a:r>
              <a:rPr lang="en-US" b="1" dirty="0" smtClean="0">
                <a:solidFill>
                  <a:srgbClr val="000066"/>
                </a:solidFill>
                <a:cs typeface="Arial" pitchFamily="34" charset="0"/>
              </a:rPr>
              <a:t>09904404393(M</a:t>
            </a:r>
            <a:r>
              <a:rPr lang="en-US" b="1" dirty="0">
                <a:solidFill>
                  <a:srgbClr val="000066"/>
                </a:solidFill>
                <a:cs typeface="Arial" pitchFamily="34" charset="0"/>
              </a:rPr>
              <a:t>)</a:t>
            </a:r>
          </a:p>
          <a:p>
            <a:pPr eaLnBrk="1" hangingPunct="1"/>
            <a:r>
              <a:rPr lang="en-US" b="1" dirty="0">
                <a:solidFill>
                  <a:srgbClr val="000066"/>
                </a:solidFill>
                <a:cs typeface="Arial" pitchFamily="34" charset="0"/>
              </a:rPr>
              <a:t>Email: </a:t>
            </a:r>
            <a:r>
              <a:rPr lang="en-US" b="1" dirty="0" smtClean="0">
                <a:solidFill>
                  <a:srgbClr val="000066"/>
                </a:solidFill>
                <a:cs typeface="Arial" pitchFamily="34" charset="0"/>
                <a:hlinkClick r:id="rId3"/>
              </a:rPr>
              <a:t>drkiritshelat@gmail.com</a:t>
            </a:r>
            <a:r>
              <a:rPr lang="en-US" b="1" dirty="0" smtClean="0">
                <a:solidFill>
                  <a:srgbClr val="000066"/>
                </a:solidFill>
                <a:cs typeface="Arial" pitchFamily="34" charset="0"/>
              </a:rPr>
              <a:t>, info@nccsdindia.org </a:t>
            </a:r>
            <a:r>
              <a:rPr lang="en-US" b="1" dirty="0">
                <a:solidFill>
                  <a:srgbClr val="000066"/>
                </a:solidFill>
                <a:cs typeface="Arial" pitchFamily="34" charset="0"/>
              </a:rPr>
              <a:t>Website: www.nccsdindia.org </a:t>
            </a:r>
          </a:p>
          <a:p>
            <a:pPr eaLnBrk="1" hangingPunct="1"/>
            <a:endParaRPr lang="en-US" b="1" dirty="0">
              <a:solidFill>
                <a:srgbClr val="000066"/>
              </a:solidFill>
              <a:cs typeface="Arial" pitchFamily="34" charset="0"/>
            </a:endParaRPr>
          </a:p>
        </p:txBody>
      </p:sp>
      <p:sp>
        <p:nvSpPr>
          <p:cNvPr id="6" name="Date Placeholder 5"/>
          <p:cNvSpPr>
            <a:spLocks noGrp="1"/>
          </p:cNvSpPr>
          <p:nvPr>
            <p:ph type="dt" sz="half" idx="10"/>
          </p:nvPr>
        </p:nvSpPr>
        <p:spPr/>
        <p:txBody>
          <a:bodyPr/>
          <a:lstStyle/>
          <a:p>
            <a:fld id="{FD51CCCC-DCB6-47EE-8BEF-0FA8E7484C7D}" type="datetime1">
              <a:rPr lang="en-US" smtClean="0"/>
              <a:pPr/>
              <a:t>01/07/2015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6</a:t>
            </a:fld>
            <a:endParaRPr lang="en-US"/>
          </a:p>
        </p:txBody>
      </p:sp>
      <p:sp>
        <p:nvSpPr>
          <p:cNvPr id="105475" name="Rectangle 2"/>
          <p:cNvSpPr>
            <a:spLocks noGrp="1"/>
          </p:cNvSpPr>
          <p:nvPr>
            <p:ph type="ctrTitle" idx="4294967295"/>
          </p:nvPr>
        </p:nvSpPr>
        <p:spPr>
          <a:xfrm>
            <a:off x="0" y="457200"/>
            <a:ext cx="6172200" cy="584200"/>
          </a:xfrm>
          <a:noFill/>
        </p:spPr>
        <p:txBody>
          <a:bodyPr wrap="square" anchor="t">
            <a:spAutoFit/>
          </a:bodyPr>
          <a:lstStyle/>
          <a:p>
            <a:r>
              <a:rPr lang="en-US" sz="3200" b="1" dirty="0" smtClean="0">
                <a:solidFill>
                  <a:srgbClr val="996633"/>
                </a:solidFill>
                <a:ea typeface="Arial Unicode MS" pitchFamily="34" charset="-128"/>
                <a:cs typeface="Arial" pitchFamily="34" charset="0"/>
              </a:rPr>
              <a:t>SMALL FARMERS </a:t>
            </a:r>
            <a:endParaRPr lang="en-US" sz="3600" b="1" dirty="0" smtClean="0">
              <a:solidFill>
                <a:srgbClr val="996633"/>
              </a:solidFill>
              <a:ea typeface="Arial Unicode MS" pitchFamily="34" charset="-128"/>
              <a:cs typeface="Arial" pitchFamily="34" charset="0"/>
            </a:endParaRPr>
          </a:p>
        </p:txBody>
      </p:sp>
      <p:sp>
        <p:nvSpPr>
          <p:cNvPr id="105476" name="Rectangle 3"/>
          <p:cNvSpPr>
            <a:spLocks noGrp="1"/>
          </p:cNvSpPr>
          <p:nvPr>
            <p:ph type="subTitle" idx="4294967295"/>
          </p:nvPr>
        </p:nvSpPr>
        <p:spPr>
          <a:xfrm>
            <a:off x="762000" y="1219200"/>
            <a:ext cx="8382000" cy="5334000"/>
          </a:xfrm>
        </p:spPr>
        <p:txBody>
          <a:bodyPr>
            <a:normAutofit lnSpcReduction="10000"/>
          </a:bodyPr>
          <a:lstStyle/>
          <a:p>
            <a:pPr marL="457200" indent="-457200" algn="just"/>
            <a:r>
              <a:rPr lang="en-US" sz="2200" dirty="0" smtClean="0"/>
              <a:t>121 million agriculture holding</a:t>
            </a:r>
          </a:p>
          <a:p>
            <a:pPr marL="457200" indent="-457200" algn="just"/>
            <a:r>
              <a:rPr lang="en-US" sz="2200" dirty="0" smtClean="0"/>
              <a:t>99 million – small farmers about 80% of total holding – 1960-61, this was 62%.</a:t>
            </a:r>
          </a:p>
          <a:p>
            <a:pPr marL="457200" indent="-457200" algn="just"/>
            <a:r>
              <a:rPr lang="en-US" sz="2200" dirty="0" smtClean="0"/>
              <a:t>Share in operated area – 44%</a:t>
            </a:r>
          </a:p>
          <a:p>
            <a:pPr marL="457200" indent="-457200" algn="just"/>
            <a:r>
              <a:rPr lang="en-US" sz="2200" dirty="0" smtClean="0"/>
              <a:t>Average holding 1.33 ha</a:t>
            </a:r>
          </a:p>
          <a:p>
            <a:pPr marL="457200" indent="-457200" algn="just"/>
            <a:r>
              <a:rPr lang="en-US" sz="2200" dirty="0" smtClean="0"/>
              <a:t>Access to irrigation 51%</a:t>
            </a:r>
          </a:p>
          <a:p>
            <a:pPr marL="457200" indent="-457200" algn="just"/>
            <a:r>
              <a:rPr lang="en-US" sz="2200" dirty="0" smtClean="0"/>
              <a:t>Income Expend  ( NSS 2003 data)</a:t>
            </a:r>
          </a:p>
          <a:p>
            <a:pPr marL="457200" indent="-457200" algn="just">
              <a:buNone/>
            </a:pPr>
            <a:endParaRPr lang="en-US" sz="2200" dirty="0" smtClean="0"/>
          </a:p>
          <a:p>
            <a:pPr marL="0" indent="0" algn="just">
              <a:buNone/>
            </a:pPr>
            <a:r>
              <a:rPr lang="en-US" sz="2200" dirty="0" smtClean="0"/>
              <a:t>Monthly consumption  marginal farmers – Rs.2,482 while income Rs.1,659/- Gap is Rs.823/-  per month .  Per annum this comes to Rs.9,876/-.  Result debt which  they can not repay. </a:t>
            </a:r>
          </a:p>
          <a:p>
            <a:pPr marL="457200" indent="-457200" algn="just">
              <a:buNone/>
            </a:pPr>
            <a:endParaRPr lang="en-US" sz="2200" dirty="0" smtClean="0"/>
          </a:p>
          <a:p>
            <a:pPr marL="0" indent="0" algn="just">
              <a:buNone/>
            </a:pPr>
            <a:endParaRPr lang="en-US" sz="2200" dirty="0" smtClean="0"/>
          </a:p>
          <a:p>
            <a:pPr marL="0" indent="0">
              <a:buClr>
                <a:srgbClr val="996633"/>
              </a:buClr>
              <a:buFontTx/>
              <a:buNone/>
            </a:pPr>
            <a:r>
              <a:rPr lang="en-US" sz="1600" dirty="0" smtClean="0">
                <a:latin typeface="Book Antiqua" pitchFamily="18" charset="0"/>
              </a:rPr>
              <a:t>							</a:t>
            </a:r>
            <a:r>
              <a:rPr lang="en-US" sz="1600" dirty="0" err="1" smtClean="0">
                <a:latin typeface="Book Antiqua" pitchFamily="18" charset="0"/>
              </a:rPr>
              <a:t>contd</a:t>
            </a:r>
            <a:r>
              <a:rPr lang="en-US" sz="1600" dirty="0" smtClean="0">
                <a:latin typeface="Book Antiqua" pitchFamily="18" charset="0"/>
              </a:rPr>
              <a:t>…..2</a:t>
            </a: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5478"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5479"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5480" name="Picture 10"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52737734-6DFA-485C-A584-8B2A3D3B801E}" type="slidenum">
              <a:rPr lang="en-US"/>
              <a:pPr>
                <a:defRPr/>
              </a:pPr>
              <a:t>7</a:t>
            </a:fld>
            <a:endParaRPr lang="en-US"/>
          </a:p>
        </p:txBody>
      </p:sp>
      <p:sp>
        <p:nvSpPr>
          <p:cNvPr id="104452" name="Rectangle 3"/>
          <p:cNvSpPr>
            <a:spLocks noGrp="1"/>
          </p:cNvSpPr>
          <p:nvPr>
            <p:ph type="subTitle" idx="4294967295"/>
          </p:nvPr>
        </p:nvSpPr>
        <p:spPr>
          <a:xfrm>
            <a:off x="762000" y="990600"/>
            <a:ext cx="8382000" cy="5562600"/>
          </a:xfrm>
        </p:spPr>
        <p:txBody>
          <a:bodyPr>
            <a:normAutofit/>
          </a:bodyPr>
          <a:lstStyle/>
          <a:p>
            <a:pPr>
              <a:buNone/>
            </a:pPr>
            <a:r>
              <a:rPr lang="en-US" sz="2200" dirty="0" smtClean="0"/>
              <a:t>Credit	                  small loans up to Rs.25,000/- declined from 35.2% to </a:t>
            </a:r>
          </a:p>
          <a:p>
            <a:pPr>
              <a:buNone/>
            </a:pPr>
            <a:r>
              <a:rPr lang="en-US" sz="2200" dirty="0" smtClean="0"/>
              <a:t>                                 13.4% (of total agriculture advance).</a:t>
            </a:r>
          </a:p>
          <a:p>
            <a:pPr>
              <a:buNone/>
            </a:pPr>
            <a:endParaRPr lang="en-US" sz="2200" dirty="0" smtClean="0"/>
          </a:p>
          <a:p>
            <a:pPr>
              <a:buNone/>
            </a:pPr>
            <a:r>
              <a:rPr lang="en-US" sz="2200" dirty="0" smtClean="0"/>
              <a:t>			     Share of small borrower accounts  (less than                          </a:t>
            </a:r>
          </a:p>
          <a:p>
            <a:pPr>
              <a:buNone/>
            </a:pPr>
            <a:r>
              <a:rPr lang="en-US" sz="2200" dirty="0" smtClean="0"/>
              <a:t>                                  Rs.25,000/-) fell to 38% of total account in 2004-05                    </a:t>
            </a:r>
          </a:p>
          <a:p>
            <a:pPr>
              <a:buNone/>
            </a:pPr>
            <a:r>
              <a:rPr lang="en-US" sz="2200" dirty="0" smtClean="0"/>
              <a:t>                                   from 62% in 1991-92. </a:t>
            </a:r>
          </a:p>
          <a:p>
            <a:pPr>
              <a:buNone/>
            </a:pPr>
            <a:endParaRPr lang="en-US" sz="2200" dirty="0" smtClean="0"/>
          </a:p>
          <a:p>
            <a:pPr>
              <a:buNone/>
            </a:pPr>
            <a:r>
              <a:rPr lang="en-US" sz="2200" dirty="0" smtClean="0"/>
              <a:t>Insurance Cover       Even overall insurance cover is 15% of farmers 2006-</a:t>
            </a:r>
          </a:p>
          <a:p>
            <a:pPr>
              <a:buNone/>
            </a:pPr>
            <a:r>
              <a:rPr lang="en-US" sz="2200" dirty="0" smtClean="0"/>
              <a:t>                                    07. Paddy farmer accounted for 36% of all insured. </a:t>
            </a:r>
          </a:p>
          <a:p>
            <a:pPr>
              <a:buNone/>
            </a:pPr>
            <a:endParaRPr lang="en-US" sz="2200" dirty="0" smtClean="0"/>
          </a:p>
          <a:p>
            <a:pPr marL="465138" indent="-465138" algn="just">
              <a:buNone/>
            </a:pPr>
            <a:r>
              <a:rPr lang="en-US" sz="2200" dirty="0" smtClean="0"/>
              <a:t>Source: Dr S. </a:t>
            </a:r>
            <a:r>
              <a:rPr lang="en-US" sz="2200" dirty="0" err="1" smtClean="0"/>
              <a:t>Mahendra</a:t>
            </a:r>
            <a:r>
              <a:rPr lang="en-US" sz="2200" dirty="0" smtClean="0"/>
              <a:t> Dev, India Gandhi Institute of Development    </a:t>
            </a:r>
          </a:p>
          <a:p>
            <a:pPr marL="465138" indent="-465138" algn="just">
              <a:buNone/>
            </a:pPr>
            <a:r>
              <a:rPr lang="en-US" sz="2200" dirty="0" smtClean="0"/>
              <a:t>               Research – Mumbai, small farmers in India challenges </a:t>
            </a:r>
          </a:p>
          <a:p>
            <a:pPr marL="465138" indent="-465138" algn="just">
              <a:buNone/>
            </a:pPr>
            <a:r>
              <a:rPr lang="en-US" sz="2200" dirty="0" smtClean="0"/>
              <a:t>               opportunities.</a:t>
            </a:r>
          </a:p>
          <a:p>
            <a:pPr marL="0" indent="0">
              <a:buClr>
                <a:srgbClr val="996633"/>
              </a:buClr>
              <a:buFontTx/>
              <a:buNone/>
            </a:pPr>
            <a:endParaRPr lang="en-US" sz="1600" dirty="0" smtClean="0">
              <a:latin typeface="Book Antiqua" pitchFamily="18" charset="0"/>
            </a:endParaRPr>
          </a:p>
        </p:txBody>
      </p:sp>
      <p:pic>
        <p:nvPicPr>
          <p:cNvPr id="104453"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4454"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4455"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4456" name="Picture 10"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B878D9A9-FC8A-4879-A68C-C7FEA5C33577}" type="slidenum">
              <a:rPr lang="en-US"/>
              <a:pPr>
                <a:defRPr/>
              </a:pPr>
              <a:t>8</a:t>
            </a:fld>
            <a:endParaRPr lang="en-US"/>
          </a:p>
        </p:txBody>
      </p:sp>
      <p:sp>
        <p:nvSpPr>
          <p:cNvPr id="102403" name="Rectangle 2"/>
          <p:cNvSpPr>
            <a:spLocks noGrp="1"/>
          </p:cNvSpPr>
          <p:nvPr>
            <p:ph type="ctrTitle" idx="4294967295"/>
          </p:nvPr>
        </p:nvSpPr>
        <p:spPr>
          <a:xfrm>
            <a:off x="1447800" y="381001"/>
            <a:ext cx="6553200" cy="1077218"/>
          </a:xfrm>
          <a:noFill/>
        </p:spPr>
        <p:txBody>
          <a:bodyPr wrap="square" anchor="t">
            <a:spAutoFit/>
          </a:bodyPr>
          <a:lstStyle/>
          <a:p>
            <a:r>
              <a:rPr lang="en-US" sz="3200" b="1" dirty="0" smtClean="0"/>
              <a:t>POVERTY ESTIMATE</a:t>
            </a:r>
            <a:r>
              <a:rPr lang="en-US" sz="3200" dirty="0" smtClean="0"/>
              <a:t/>
            </a:r>
            <a:br>
              <a:rPr lang="en-US" sz="3200" dirty="0" smtClean="0"/>
            </a:br>
            <a:endParaRPr lang="en-US" sz="3200" b="1" dirty="0" smtClean="0">
              <a:solidFill>
                <a:srgbClr val="996633"/>
              </a:solidFill>
              <a:ea typeface="Arial Unicode MS" pitchFamily="34" charset="-128"/>
              <a:cs typeface="Arial" pitchFamily="34" charset="0"/>
            </a:endParaRPr>
          </a:p>
        </p:txBody>
      </p:sp>
      <p:sp>
        <p:nvSpPr>
          <p:cNvPr id="102404" name="Rectangle 3"/>
          <p:cNvSpPr>
            <a:spLocks noGrp="1"/>
          </p:cNvSpPr>
          <p:nvPr>
            <p:ph type="subTitle" idx="4294967295"/>
          </p:nvPr>
        </p:nvSpPr>
        <p:spPr>
          <a:xfrm>
            <a:off x="1066800" y="1066800"/>
            <a:ext cx="8077200" cy="5334000"/>
          </a:xfrm>
        </p:spPr>
        <p:txBody>
          <a:bodyPr>
            <a:normAutofit fontScale="92500" lnSpcReduction="10000"/>
          </a:bodyPr>
          <a:lstStyle/>
          <a:p>
            <a:pPr>
              <a:buNone/>
            </a:pPr>
            <a:r>
              <a:rPr lang="en-US" sz="2400" b="1" dirty="0" smtClean="0"/>
              <a:t> </a:t>
            </a:r>
            <a:endParaRPr lang="en-US" sz="2400" dirty="0" smtClean="0"/>
          </a:p>
          <a:p>
            <a:pPr marL="0" indent="0">
              <a:buNone/>
            </a:pPr>
            <a:r>
              <a:rPr lang="en-US" sz="2400" dirty="0" smtClean="0"/>
              <a:t>As per </a:t>
            </a:r>
            <a:r>
              <a:rPr lang="en-US" sz="2400" dirty="0" err="1" smtClean="0"/>
              <a:t>Rangarajan</a:t>
            </a:r>
            <a:r>
              <a:rPr lang="en-US" sz="2400" dirty="0" smtClean="0"/>
              <a:t> Committee , Planning Commission of India – June 2014, in the rural area percentage of persons below poverty line was 30.9% numbering 26 Crore population as  of 2011 (Annexure – A). As per </a:t>
            </a:r>
            <a:r>
              <a:rPr lang="en-US" sz="2400" dirty="0" err="1" smtClean="0"/>
              <a:t>Tendulkar</a:t>
            </a:r>
            <a:r>
              <a:rPr lang="en-US" sz="2400" dirty="0" smtClean="0"/>
              <a:t> Committee, this is 25.7% in 2011-12. As per Planning Commission press note on poverty estimate – July 2013  </a:t>
            </a:r>
          </a:p>
          <a:p>
            <a:pPr marL="0" indent="0">
              <a:buNone/>
            </a:pPr>
            <a:endParaRPr lang="en-US" sz="2400" dirty="0" smtClean="0"/>
          </a:p>
          <a:p>
            <a:pPr>
              <a:buNone/>
            </a:pPr>
            <a:r>
              <a:rPr lang="en-US" sz="2400" dirty="0" smtClean="0"/>
              <a:t>		Poverty in rural area 		percentage below</a:t>
            </a:r>
          </a:p>
          <a:p>
            <a:pPr>
              <a:buNone/>
            </a:pPr>
            <a:r>
              <a:rPr lang="en-US" sz="2400" dirty="0" smtClean="0"/>
              <a:t>		declined from 			poverty line</a:t>
            </a:r>
          </a:p>
          <a:p>
            <a:pPr>
              <a:buNone/>
            </a:pPr>
            <a:endParaRPr lang="en-US" sz="2400" dirty="0" smtClean="0"/>
          </a:p>
          <a:p>
            <a:pPr>
              <a:buNone/>
            </a:pPr>
            <a:r>
              <a:rPr lang="en-US" sz="2400" dirty="0" smtClean="0"/>
              <a:t>              1993-94				 50.0% 			       	2011-12			 </a:t>
            </a:r>
            <a:r>
              <a:rPr lang="en-US" sz="2400" b="1" dirty="0" smtClean="0">
                <a:solidFill>
                  <a:srgbClr val="FF0000"/>
                </a:solidFill>
              </a:rPr>
              <a:t>25.7% 	</a:t>
            </a:r>
            <a:r>
              <a:rPr lang="en-US" sz="2400" dirty="0" smtClean="0"/>
              <a:t>								</a:t>
            </a:r>
          </a:p>
          <a:p>
            <a:pPr marL="0" indent="0">
              <a:buNone/>
            </a:pPr>
            <a:r>
              <a:rPr lang="en-US" sz="2400" dirty="0" smtClean="0"/>
              <a:t> While in urban area, poverty declined from </a:t>
            </a:r>
            <a:r>
              <a:rPr lang="en-US" sz="2400" b="1" dirty="0" smtClean="0">
                <a:solidFill>
                  <a:srgbClr val="FF0000"/>
                </a:solidFill>
              </a:rPr>
              <a:t>31.8% to 13.7% </a:t>
            </a:r>
            <a:r>
              <a:rPr lang="en-US" sz="2400" dirty="0" smtClean="0"/>
              <a:t>The inequality  between urban and rural farmers are growing. </a:t>
            </a:r>
          </a:p>
          <a:p>
            <a:pPr marL="457200" indent="-457200">
              <a:lnSpc>
                <a:spcPct val="80000"/>
              </a:lnSpc>
              <a:buClr>
                <a:srgbClr val="996633"/>
              </a:buClr>
              <a:buFontTx/>
              <a:buNone/>
            </a:pPr>
            <a:endParaRPr lang="en-US" sz="2400" dirty="0" smtClean="0">
              <a:latin typeface="Book Antiqua" pitchFamily="18" charset="0"/>
            </a:endParaRPr>
          </a:p>
        </p:txBody>
      </p:sp>
      <p:pic>
        <p:nvPicPr>
          <p:cNvPr id="102405" name="Picture 4" descr="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2406"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2407"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2408" name="Picture 10" descr="nccsindia"/>
          <p:cNvPicPr>
            <a:picLocks noChangeAspect="1" noChangeArrowheads="1"/>
          </p:cNvPicPr>
          <p:nvPr/>
        </p:nvPicPr>
        <p:blipFill>
          <a:blip r:embed="rId4"/>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pPr>
              <a:defRPr/>
            </a:pPr>
            <a:fld id="{D8D2F696-04C4-4DBE-A2DD-0912012CF90B}" type="slidenum">
              <a:rPr lang="en-US"/>
              <a:pPr>
                <a:defRPr/>
              </a:pPr>
              <a:t>9</a:t>
            </a:fld>
            <a:endParaRPr lang="en-US"/>
          </a:p>
        </p:txBody>
      </p:sp>
      <p:sp>
        <p:nvSpPr>
          <p:cNvPr id="105476" name="Rectangle 3"/>
          <p:cNvSpPr>
            <a:spLocks noGrp="1"/>
          </p:cNvSpPr>
          <p:nvPr>
            <p:ph type="subTitle" idx="4294967295"/>
          </p:nvPr>
        </p:nvSpPr>
        <p:spPr>
          <a:xfrm>
            <a:off x="762000" y="1219200"/>
            <a:ext cx="8382000" cy="5334000"/>
          </a:xfrm>
        </p:spPr>
        <p:txBody>
          <a:bodyPr>
            <a:normAutofit/>
          </a:bodyPr>
          <a:lstStyle/>
          <a:p>
            <a:pPr algn="ctr">
              <a:buNone/>
            </a:pPr>
            <a:r>
              <a:rPr lang="en-US" sz="2400" b="1" dirty="0" smtClean="0">
                <a:solidFill>
                  <a:schemeClr val="accent6">
                    <a:lumMod val="75000"/>
                  </a:schemeClr>
                </a:solidFill>
              </a:rPr>
              <a:t>PRODUCTIVITY GAP AT LOCAL LEVEL</a:t>
            </a:r>
          </a:p>
          <a:p>
            <a:pPr algn="just">
              <a:buNone/>
            </a:pPr>
            <a:endParaRPr lang="en-US" sz="2400" dirty="0" smtClean="0"/>
          </a:p>
          <a:p>
            <a:pPr algn="just"/>
            <a:r>
              <a:rPr lang="en-US" sz="2400" dirty="0" smtClean="0"/>
              <a:t>NCCSD jointly with Anand Agriculture University-Dr. </a:t>
            </a:r>
            <a:r>
              <a:rPr lang="en-US" sz="2400" dirty="0" err="1" smtClean="0"/>
              <a:t>Shelat</a:t>
            </a:r>
            <a:r>
              <a:rPr lang="en-US" sz="2400" dirty="0" smtClean="0"/>
              <a:t> and Dr. </a:t>
            </a:r>
            <a:r>
              <a:rPr lang="en-US" sz="2400" dirty="0" err="1" smtClean="0"/>
              <a:t>Shekh</a:t>
            </a:r>
            <a:r>
              <a:rPr lang="en-US" sz="2400" dirty="0" smtClean="0"/>
              <a:t> conducted study on productivity gap between average (small) farmers and progressive farmers of Anand (the most fertile district) and </a:t>
            </a:r>
            <a:r>
              <a:rPr lang="en-US" sz="2400" dirty="0" err="1" smtClean="0"/>
              <a:t>Mandvi</a:t>
            </a:r>
            <a:r>
              <a:rPr lang="en-US" sz="2400" dirty="0" smtClean="0"/>
              <a:t> – </a:t>
            </a:r>
            <a:r>
              <a:rPr lang="en-US" sz="2400" dirty="0" err="1" smtClean="0"/>
              <a:t>kutch</a:t>
            </a:r>
            <a:r>
              <a:rPr lang="en-US" sz="2400" dirty="0" smtClean="0"/>
              <a:t>(the arid-salinity affected area. The findings were as under.</a:t>
            </a:r>
          </a:p>
          <a:p>
            <a:endParaRPr lang="en-US" sz="2400" dirty="0" smtClean="0"/>
          </a:p>
          <a:p>
            <a:pPr marL="0" indent="0" algn="just">
              <a:buNone/>
            </a:pPr>
            <a:endParaRPr lang="en-US" sz="2200" dirty="0" smtClean="0"/>
          </a:p>
          <a:p>
            <a:pPr marL="0" indent="0">
              <a:buClr>
                <a:srgbClr val="996633"/>
              </a:buClr>
              <a:buFontTx/>
              <a:buNone/>
            </a:pPr>
            <a:endParaRPr lang="en-US" sz="1600" dirty="0" smtClean="0">
              <a:latin typeface="Book Antiqua" pitchFamily="18" charset="0"/>
            </a:endParaRPr>
          </a:p>
        </p:txBody>
      </p:sp>
      <p:pic>
        <p:nvPicPr>
          <p:cNvPr id="105477" name="Picture 4" descr="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 y="-173038"/>
            <a:ext cx="1447800" cy="1239838"/>
          </a:xfrm>
          <a:prstGeom prst="rect">
            <a:avLst/>
          </a:prstGeom>
          <a:noFill/>
          <a:ln w="9525">
            <a:noFill/>
            <a:miter lim="800000"/>
            <a:headEnd/>
            <a:tailEnd/>
          </a:ln>
        </p:spPr>
      </p:pic>
      <p:sp>
        <p:nvSpPr>
          <p:cNvPr id="105478" name="Rectangle 8"/>
          <p:cNvSpPr>
            <a:spLocks noChangeArrowheads="1"/>
          </p:cNvSpPr>
          <p:nvPr/>
        </p:nvSpPr>
        <p:spPr bwMode="blackWhite">
          <a:xfrm>
            <a:off x="0" y="6629400"/>
            <a:ext cx="9144000" cy="228600"/>
          </a:xfrm>
          <a:prstGeom prst="rect">
            <a:avLst/>
          </a:prstGeom>
          <a:solidFill>
            <a:srgbClr val="008000"/>
          </a:solidFill>
          <a:ln w="12700" cap="sq">
            <a:noFill/>
            <a:miter lim="800000"/>
            <a:headEnd type="none" w="sm" len="sm"/>
            <a:tailEnd type="none" w="sm" len="sm"/>
          </a:ln>
        </p:spPr>
        <p:txBody>
          <a:bodyPr/>
          <a:lstStyle/>
          <a:p>
            <a:endParaRPr lang="en-US" sz="1000">
              <a:solidFill>
                <a:schemeClr val="accent1"/>
              </a:solidFill>
              <a:latin typeface="Times New Roman" pitchFamily="18" charset="0"/>
            </a:endParaRPr>
          </a:p>
        </p:txBody>
      </p:sp>
      <p:sp>
        <p:nvSpPr>
          <p:cNvPr id="105479" name="Rectangle 9"/>
          <p:cNvSpPr>
            <a:spLocks noChangeArrowheads="1"/>
          </p:cNvSpPr>
          <p:nvPr/>
        </p:nvSpPr>
        <p:spPr bwMode="blackWhite">
          <a:xfrm>
            <a:off x="1295400" y="0"/>
            <a:ext cx="7848600" cy="304800"/>
          </a:xfrm>
          <a:prstGeom prst="rect">
            <a:avLst/>
          </a:prstGeom>
          <a:solidFill>
            <a:srgbClr val="008000"/>
          </a:solidFill>
          <a:ln w="9525">
            <a:noFill/>
            <a:miter lim="800000"/>
            <a:headEnd/>
            <a:tailEnd/>
          </a:ln>
        </p:spPr>
        <p:txBody>
          <a:bodyPr wrap="none" lIns="92075" tIns="0" rIns="92075" bIns="46038"/>
          <a:lstStyle/>
          <a:p>
            <a:r>
              <a:rPr lang="en-US" sz="1600" b="1" i="1">
                <a:solidFill>
                  <a:schemeClr val="bg1"/>
                </a:solidFill>
                <a:latin typeface="Times New Roman" pitchFamily="18" charset="0"/>
              </a:rPr>
              <a:t>National Council for Climate Change, Sustainable Development and Public Leadership</a:t>
            </a:r>
          </a:p>
        </p:txBody>
      </p:sp>
      <p:pic>
        <p:nvPicPr>
          <p:cNvPr id="105480" name="Picture 10" descr="nccsindia"/>
          <p:cNvPicPr>
            <a:picLocks noChangeAspect="1" noChangeArrowheads="1"/>
          </p:cNvPicPr>
          <p:nvPr/>
        </p:nvPicPr>
        <p:blipFill>
          <a:blip r:embed="rId3"/>
          <a:srcRect/>
          <a:stretch>
            <a:fillRect/>
          </a:stretch>
        </p:blipFill>
        <p:spPr bwMode="auto">
          <a:xfrm>
            <a:off x="0" y="1066800"/>
            <a:ext cx="533400" cy="5562600"/>
          </a:xfrm>
          <a:prstGeom prst="rect">
            <a:avLst/>
          </a:prstGeom>
          <a:solidFill>
            <a:srgbClr val="008000"/>
          </a:solid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5641</Words>
  <Application>Microsoft Office PowerPoint</Application>
  <PresentationFormat>On-screen Show (4:3)</PresentationFormat>
  <Paragraphs>1464</Paragraphs>
  <Slides>57</Slides>
  <Notes>21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   WHAT AILS OUR AGRICULTURETHE  THE CURRENT SITUATION      </vt:lpstr>
      <vt:lpstr>Slide 2</vt:lpstr>
      <vt:lpstr>WHAT AILS OUR AGRICULTURETHE PROBLEM</vt:lpstr>
      <vt:lpstr>THE STATUS OF INDIAN ECONOMY</vt:lpstr>
      <vt:lpstr>THE FARMERS’ SUCIDE AND NAXALISM </vt:lpstr>
      <vt:lpstr>SMALL FARMERS </vt:lpstr>
      <vt:lpstr>Slide 7</vt:lpstr>
      <vt:lpstr>POVERTY ESTIMATE </vt:lpstr>
      <vt:lpstr>Slide 9</vt:lpstr>
      <vt:lpstr>Slide 10</vt:lpstr>
      <vt:lpstr>Slide 11</vt:lpstr>
      <vt:lpstr>Slide 12</vt:lpstr>
      <vt:lpstr>Slide 13</vt:lpstr>
      <vt:lpstr>Slide 14</vt:lpstr>
      <vt:lpstr>Slide 15</vt:lpstr>
      <vt:lpstr>    THE PAST EXPERIENCE   </vt:lpstr>
      <vt:lpstr>THE LEFT OUT OF DEVELOPMENT PROCESS</vt:lpstr>
      <vt:lpstr>THE LEFT OUT OF DEVELOPMENT PROCESS Lack of inputs       </vt:lpstr>
      <vt:lpstr>Slide 19</vt:lpstr>
      <vt:lpstr>  Push &amp; Pull on SMALL FARMERS Preparedness to Act   </vt:lpstr>
      <vt:lpstr>Related Systemic Problems </vt:lpstr>
      <vt:lpstr>Cross sector &amp; Cumulative Impact  </vt:lpstr>
      <vt:lpstr>KNOWLEDGE GAP AT LOCAL LEVEL </vt:lpstr>
      <vt:lpstr>Slide 24</vt:lpstr>
      <vt:lpstr>Slide 25</vt:lpstr>
      <vt:lpstr>Slide 26</vt:lpstr>
      <vt:lpstr>Conti….</vt:lpstr>
      <vt:lpstr>OVER LAPPING OF AGRI EXTENSION -  ADMINISTRATION</vt:lpstr>
      <vt:lpstr>Slide 29</vt:lpstr>
      <vt:lpstr>SUSTAINABLE DEVELOPMENT</vt:lpstr>
      <vt:lpstr> WAY FOREWORD  </vt:lpstr>
      <vt:lpstr>Small Farmer Development Agency A New Initiative</vt:lpstr>
      <vt:lpstr>MINISTRY OF AGRI WITH RURAL DEVELOPMENT TALUKA LEVEL ACTION PLAN  A New Initiative </vt:lpstr>
      <vt:lpstr>TALUKA LEVEL ACTION PLAN </vt:lpstr>
      <vt:lpstr> AGRO INDUSTRIES IN VILLAGES    </vt:lpstr>
      <vt:lpstr>Slide 36</vt:lpstr>
      <vt:lpstr>Wetland Development</vt:lpstr>
      <vt:lpstr>Wasteland – Wetland Development</vt:lpstr>
      <vt:lpstr>Slide 39</vt:lpstr>
      <vt:lpstr> OPEN AREAS IN URBAN CENTRES </vt:lpstr>
      <vt:lpstr> Development of Sustainable Food Value Chain for Climate Smart Agriculture  </vt:lpstr>
      <vt:lpstr> Development of Sustainable Food Value Chain for Climate Smart Agriculture  </vt:lpstr>
      <vt:lpstr> Development of Sustainable Food Value Chain for Climate Smart Agriculture  </vt:lpstr>
      <vt:lpstr> Krishi Vigyan Kendra    </vt:lpstr>
      <vt:lpstr>Krishi Vigyan Kendra </vt:lpstr>
      <vt:lpstr>MISSION FOR WOMEN FARMERS </vt:lpstr>
      <vt:lpstr>“KNOWLEDGE MULTIPLIER HUB”-Why?</vt:lpstr>
      <vt:lpstr>Objectives of the Knowledge Multiplier Hub</vt:lpstr>
      <vt:lpstr>Integrated Approach . </vt:lpstr>
      <vt:lpstr>  Multiple Source of Income </vt:lpstr>
      <vt:lpstr>  Multiple Source of Income </vt:lpstr>
      <vt:lpstr>Use of Science and Technology. </vt:lpstr>
      <vt:lpstr>EPILOGUE </vt:lpstr>
      <vt:lpstr>Slide 54</vt:lpstr>
      <vt:lpstr>Slide 55</vt:lpstr>
      <vt:lpstr>Slide 56</vt:lpstr>
      <vt:lpstr>Slide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AILS OUR AGRICULTURETHE PROBLEM</dc:title>
  <dc:creator/>
  <cp:lastModifiedBy>Lizaben</cp:lastModifiedBy>
  <cp:revision>23</cp:revision>
  <dcterms:created xsi:type="dcterms:W3CDTF">2006-08-16T00:00:00Z</dcterms:created>
  <dcterms:modified xsi:type="dcterms:W3CDTF">2015-07-01T09:32:38Z</dcterms:modified>
</cp:coreProperties>
</file>