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handoutMasterIdLst>
    <p:handoutMasterId r:id="rId41"/>
  </p:handoutMasterIdLst>
  <p:sldIdLst>
    <p:sldId id="331" r:id="rId2"/>
    <p:sldId id="336" r:id="rId3"/>
    <p:sldId id="337" r:id="rId4"/>
    <p:sldId id="338" r:id="rId5"/>
    <p:sldId id="339" r:id="rId6"/>
    <p:sldId id="348" r:id="rId7"/>
    <p:sldId id="350" r:id="rId8"/>
    <p:sldId id="352" r:id="rId9"/>
    <p:sldId id="354" r:id="rId10"/>
    <p:sldId id="356" r:id="rId11"/>
    <p:sldId id="358" r:id="rId12"/>
    <p:sldId id="360" r:id="rId13"/>
    <p:sldId id="362" r:id="rId14"/>
    <p:sldId id="364" r:id="rId15"/>
    <p:sldId id="344" r:id="rId16"/>
    <p:sldId id="333" r:id="rId17"/>
    <p:sldId id="311" r:id="rId18"/>
    <p:sldId id="312" r:id="rId19"/>
    <p:sldId id="313" r:id="rId20"/>
    <p:sldId id="345" r:id="rId21"/>
    <p:sldId id="314" r:id="rId22"/>
    <p:sldId id="315" r:id="rId23"/>
    <p:sldId id="316" r:id="rId24"/>
    <p:sldId id="317" r:id="rId25"/>
    <p:sldId id="318" r:id="rId26"/>
    <p:sldId id="320" r:id="rId27"/>
    <p:sldId id="342" r:id="rId28"/>
    <p:sldId id="323" r:id="rId29"/>
    <p:sldId id="375" r:id="rId30"/>
    <p:sldId id="324" r:id="rId31"/>
    <p:sldId id="346" r:id="rId32"/>
    <p:sldId id="325" r:id="rId33"/>
    <p:sldId id="366" r:id="rId34"/>
    <p:sldId id="368" r:id="rId35"/>
    <p:sldId id="370" r:id="rId36"/>
    <p:sldId id="372" r:id="rId37"/>
    <p:sldId id="377" r:id="rId38"/>
    <p:sldId id="37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FF"/>
    <a:srgbClr val="99CC00"/>
    <a:srgbClr val="CCCCFF"/>
    <a:srgbClr val="5DB6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76" autoAdjust="0"/>
    <p:restoredTop sz="94709" autoAdjust="0"/>
  </p:normalViewPr>
  <p:slideViewPr>
    <p:cSldViewPr>
      <p:cViewPr varScale="1">
        <p:scale>
          <a:sx n="66" d="100"/>
          <a:sy n="66" d="100"/>
        </p:scale>
        <p:origin x="-1380" y="-108"/>
      </p:cViewPr>
      <p:guideLst>
        <p:guide orient="horz" pos="2160"/>
        <p:guide pos="2880"/>
      </p:guideLst>
    </p:cSldViewPr>
  </p:slideViewPr>
  <p:outlineViewPr>
    <p:cViewPr>
      <p:scale>
        <a:sx n="33" d="100"/>
        <a:sy n="33" d="100"/>
      </p:scale>
      <p:origin x="0" y="2679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F3DC5-315E-41F6-B215-C05A4369187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B0E4E332-CAF4-4EE6-BC1A-6D65338A94E7}" type="pres">
      <dgm:prSet presAssocID="{E06F3DC5-315E-41F6-B215-C05A4369187D}" presName="composite" presStyleCnt="0">
        <dgm:presLayoutVars>
          <dgm:chMax val="1"/>
          <dgm:dir/>
          <dgm:resizeHandles val="exact"/>
        </dgm:presLayoutVars>
      </dgm:prSet>
      <dgm:spPr/>
      <dgm:t>
        <a:bodyPr/>
        <a:lstStyle/>
        <a:p>
          <a:endParaRPr lang="en-US"/>
        </a:p>
      </dgm:t>
    </dgm:pt>
    <dgm:pt modelId="{9FA115D8-5286-410D-BDF4-C95C7FDC7A6C}" type="pres">
      <dgm:prSet presAssocID="{E06F3DC5-315E-41F6-B215-C05A4369187D}" presName="radial" presStyleCnt="0">
        <dgm:presLayoutVars>
          <dgm:animLvl val="ctr"/>
        </dgm:presLayoutVars>
      </dgm:prSet>
      <dgm:spPr/>
    </dgm:pt>
  </dgm:ptLst>
  <dgm:cxnLst>
    <dgm:cxn modelId="{138B04C7-AE49-4D0C-8AD9-563695CAC9DE}" type="presOf" srcId="{E06F3DC5-315E-41F6-B215-C05A4369187D}" destId="{B0E4E332-CAF4-4EE6-BC1A-6D65338A94E7}" srcOrd="0" destOrd="0" presId="urn:microsoft.com/office/officeart/2005/8/layout/radial3"/>
    <dgm:cxn modelId="{108D5E0B-6CCC-405F-8B67-CCD24DFF25A4}" type="presParOf" srcId="{B0E4E332-CAF4-4EE6-BC1A-6D65338A94E7}" destId="{9FA115D8-5286-410D-BDF4-C95C7FDC7A6C}" srcOrd="0"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AE149-B837-46C4-AE8D-609BA16562FB}"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US"/>
        </a:p>
      </dgm:t>
    </dgm:pt>
    <dgm:pt modelId="{FD1495FF-15DA-47B1-9572-8B2CF3F3B54E}">
      <dgm:prSet phldrT="[Text]" custT="1"/>
      <dgm:spPr>
        <a:solidFill>
          <a:srgbClr val="CC66FF">
            <a:alpha val="50000"/>
          </a:srgbClr>
        </a:solidFill>
      </dgm:spPr>
      <dgm:t>
        <a:bodyPr/>
        <a:lstStyle/>
        <a:p>
          <a:r>
            <a:rPr lang="en-US" sz="1800" dirty="0" smtClean="0"/>
            <a:t>Communication Team-Use all available  </a:t>
          </a:r>
          <a:r>
            <a:rPr lang="en-US" sz="1800" dirty="0" err="1" smtClean="0"/>
            <a:t>comunication</a:t>
          </a:r>
          <a:r>
            <a:rPr lang="en-US" sz="1800" dirty="0" smtClean="0"/>
            <a:t>. methods through ICT to reach out</a:t>
          </a:r>
          <a:endParaRPr lang="en-US" sz="1800" dirty="0"/>
        </a:p>
      </dgm:t>
    </dgm:pt>
    <dgm:pt modelId="{A154D03F-785E-4233-BFBA-CD6211DF045B}" type="parTrans" cxnId="{94B8B648-318C-4DD7-8825-6DC1C0F76DB5}">
      <dgm:prSet/>
      <dgm:spPr/>
      <dgm:t>
        <a:bodyPr/>
        <a:lstStyle/>
        <a:p>
          <a:endParaRPr lang="en-US"/>
        </a:p>
      </dgm:t>
    </dgm:pt>
    <dgm:pt modelId="{4E46B117-CBD2-416E-9273-E64A3EFBDF10}" type="sibTrans" cxnId="{94B8B648-318C-4DD7-8825-6DC1C0F76DB5}">
      <dgm:prSet/>
      <dgm:spPr/>
      <dgm:t>
        <a:bodyPr/>
        <a:lstStyle/>
        <a:p>
          <a:endParaRPr lang="en-US"/>
        </a:p>
      </dgm:t>
    </dgm:pt>
    <dgm:pt modelId="{CDBF4EBB-5681-4B47-AC05-7BA07D1C4506}">
      <dgm:prSet phldrT="[Text]" custT="1"/>
      <dgm:spPr>
        <a:solidFill>
          <a:srgbClr val="FFFF00">
            <a:alpha val="50000"/>
          </a:srgbClr>
        </a:solidFill>
      </dgm:spPr>
      <dgm:t>
        <a:bodyPr/>
        <a:lstStyle/>
        <a:p>
          <a:r>
            <a:rPr lang="en-US" sz="1800" dirty="0" smtClean="0"/>
            <a:t>The fourth group is the Resources Assembling Group. Resources will be required by the second and third groups. The second group will use them and feed them to the first group in an actionable form</a:t>
          </a:r>
          <a:endParaRPr lang="en-US" sz="1800" dirty="0"/>
        </a:p>
      </dgm:t>
    </dgm:pt>
    <dgm:pt modelId="{F133B850-5B3A-4B93-BF65-6B52094F60DC}" type="parTrans" cxnId="{EC53351B-7012-4643-9EE0-33F898A4CEF1}">
      <dgm:prSet/>
      <dgm:spPr/>
      <dgm:t>
        <a:bodyPr/>
        <a:lstStyle/>
        <a:p>
          <a:endParaRPr lang="en-US"/>
        </a:p>
      </dgm:t>
    </dgm:pt>
    <dgm:pt modelId="{6181766E-A712-4278-937D-41084E298053}" type="sibTrans" cxnId="{EC53351B-7012-4643-9EE0-33F898A4CEF1}">
      <dgm:prSet/>
      <dgm:spPr/>
      <dgm:t>
        <a:bodyPr/>
        <a:lstStyle/>
        <a:p>
          <a:endParaRPr lang="en-US"/>
        </a:p>
      </dgm:t>
    </dgm:pt>
    <dgm:pt modelId="{DB637953-B8FE-476E-ABB5-8A4BCD16BEBC}">
      <dgm:prSet phldrT="[Text]" custT="1"/>
      <dgm:spPr>
        <a:solidFill>
          <a:srgbClr val="FFFF00">
            <a:alpha val="50000"/>
          </a:srgbClr>
        </a:solidFill>
      </dgm:spPr>
      <dgm:t>
        <a:bodyPr/>
        <a:lstStyle/>
        <a:p>
          <a:r>
            <a:rPr lang="en-US" sz="1700" dirty="0" smtClean="0"/>
            <a:t>The second group is the Mentor/Coach Group. This group will be in good part women and men who are retired from active life and who have the inclination to help build the knowledge base to assist poor, small &amp; marginal farmers and animal holders.</a:t>
          </a:r>
          <a:endParaRPr lang="en-US" sz="1700" dirty="0"/>
        </a:p>
      </dgm:t>
    </dgm:pt>
    <dgm:pt modelId="{F1F7F61D-141F-4308-9FEA-1ACD1DE742B9}" type="parTrans" cxnId="{0E1582CF-912A-441A-A09D-6C7B494D29C0}">
      <dgm:prSet/>
      <dgm:spPr/>
      <dgm:t>
        <a:bodyPr/>
        <a:lstStyle/>
        <a:p>
          <a:endParaRPr lang="en-US"/>
        </a:p>
      </dgm:t>
    </dgm:pt>
    <dgm:pt modelId="{C955458A-FE10-48B8-9AFF-0B7CBAD43BC4}" type="sibTrans" cxnId="{0E1582CF-912A-441A-A09D-6C7B494D29C0}">
      <dgm:prSet/>
      <dgm:spPr/>
      <dgm:t>
        <a:bodyPr/>
        <a:lstStyle/>
        <a:p>
          <a:endParaRPr lang="en-US"/>
        </a:p>
      </dgm:t>
    </dgm:pt>
    <dgm:pt modelId="{C803A0A2-C00F-4746-B308-9B25799CAC40}">
      <dgm:prSet phldrT="[Text]" custT="1"/>
      <dgm:spPr>
        <a:solidFill>
          <a:srgbClr val="FFFF00">
            <a:alpha val="50000"/>
          </a:srgbClr>
        </a:solidFill>
      </dgm:spPr>
      <dgm:t>
        <a:bodyPr/>
        <a:lstStyle/>
        <a:p>
          <a:r>
            <a:rPr lang="en-US" sz="1800" dirty="0" smtClean="0"/>
            <a:t>The third group will be the Reference Librarians. They will feed the second group who in turn will feed the first group.</a:t>
          </a:r>
          <a:endParaRPr lang="en-US" sz="1800" dirty="0"/>
        </a:p>
      </dgm:t>
    </dgm:pt>
    <dgm:pt modelId="{942D0864-D657-40BD-8658-CDE487429733}" type="parTrans" cxnId="{A76B1385-007C-4E9B-8C85-2A2D4D87E17A}">
      <dgm:prSet/>
      <dgm:spPr/>
      <dgm:t>
        <a:bodyPr/>
        <a:lstStyle/>
        <a:p>
          <a:endParaRPr lang="en-US"/>
        </a:p>
      </dgm:t>
    </dgm:pt>
    <dgm:pt modelId="{6C6DB47F-01F7-4B0E-A0B5-A1B40C277733}" type="sibTrans" cxnId="{A76B1385-007C-4E9B-8C85-2A2D4D87E17A}">
      <dgm:prSet/>
      <dgm:spPr/>
      <dgm:t>
        <a:bodyPr/>
        <a:lstStyle/>
        <a:p>
          <a:endParaRPr lang="en-US"/>
        </a:p>
      </dgm:t>
    </dgm:pt>
    <dgm:pt modelId="{C9818D93-49DF-4AB2-ADED-1A12CAC40AFB}">
      <dgm:prSet custT="1"/>
      <dgm:spPr>
        <a:solidFill>
          <a:srgbClr val="FFFF00">
            <a:alpha val="50000"/>
          </a:srgbClr>
        </a:solidFill>
      </dgm:spPr>
      <dgm:t>
        <a:bodyPr/>
        <a:lstStyle/>
        <a:p>
          <a:r>
            <a:rPr lang="en-US" sz="1800" dirty="0" smtClean="0"/>
            <a:t>The first  group is the Leader-in-Action Group. This will be an increasing one. This will be core group lead by Principal Investigator and </a:t>
          </a:r>
          <a:r>
            <a:rPr lang="en-US" sz="500" dirty="0" smtClean="0"/>
            <a:t> </a:t>
          </a:r>
          <a:r>
            <a:rPr lang="en-US" sz="1600" dirty="0" smtClean="0"/>
            <a:t>team</a:t>
          </a:r>
          <a:endParaRPr lang="en-US" sz="1600" dirty="0"/>
        </a:p>
      </dgm:t>
    </dgm:pt>
    <dgm:pt modelId="{E7FF8012-AF9C-4124-A4EA-69CC199CD3D1}" type="parTrans" cxnId="{EE49D6D1-31D4-4FA8-AB2A-4D03F2804604}">
      <dgm:prSet/>
      <dgm:spPr/>
      <dgm:t>
        <a:bodyPr/>
        <a:lstStyle/>
        <a:p>
          <a:endParaRPr lang="en-US"/>
        </a:p>
      </dgm:t>
    </dgm:pt>
    <dgm:pt modelId="{BCB0AEBC-9768-4C4B-B2FE-536A275235FA}" type="sibTrans" cxnId="{EE49D6D1-31D4-4FA8-AB2A-4D03F2804604}">
      <dgm:prSet/>
      <dgm:spPr/>
      <dgm:t>
        <a:bodyPr/>
        <a:lstStyle/>
        <a:p>
          <a:endParaRPr lang="en-US"/>
        </a:p>
      </dgm:t>
    </dgm:pt>
    <dgm:pt modelId="{1DF5941D-C7C3-43F9-984B-3C32CD82A82E}" type="pres">
      <dgm:prSet presAssocID="{625AE149-B837-46C4-AE8D-609BA16562FB}" presName="composite" presStyleCnt="0">
        <dgm:presLayoutVars>
          <dgm:chMax val="1"/>
          <dgm:dir/>
          <dgm:resizeHandles val="exact"/>
        </dgm:presLayoutVars>
      </dgm:prSet>
      <dgm:spPr/>
      <dgm:t>
        <a:bodyPr/>
        <a:lstStyle/>
        <a:p>
          <a:endParaRPr lang="en-US"/>
        </a:p>
      </dgm:t>
    </dgm:pt>
    <dgm:pt modelId="{24F38802-5BBA-4E9A-AF4F-3E84C87B9DE4}" type="pres">
      <dgm:prSet presAssocID="{625AE149-B837-46C4-AE8D-609BA16562FB}" presName="radial" presStyleCnt="0">
        <dgm:presLayoutVars>
          <dgm:animLvl val="ctr"/>
        </dgm:presLayoutVars>
      </dgm:prSet>
      <dgm:spPr/>
      <dgm:t>
        <a:bodyPr/>
        <a:lstStyle/>
        <a:p>
          <a:endParaRPr lang="en-US"/>
        </a:p>
      </dgm:t>
    </dgm:pt>
    <dgm:pt modelId="{A29AE99F-464F-4D63-8CDE-8CC6C8C6E708}" type="pres">
      <dgm:prSet presAssocID="{FD1495FF-15DA-47B1-9572-8B2CF3F3B54E}" presName="centerShape" presStyleLbl="vennNode1" presStyleIdx="0" presStyleCnt="5" custScaleX="63688" custScaleY="67732"/>
      <dgm:spPr/>
      <dgm:t>
        <a:bodyPr/>
        <a:lstStyle/>
        <a:p>
          <a:endParaRPr lang="en-US"/>
        </a:p>
      </dgm:t>
    </dgm:pt>
    <dgm:pt modelId="{07D5B511-6809-48DA-AA6D-758C961371A3}" type="pres">
      <dgm:prSet presAssocID="{CDBF4EBB-5681-4B47-AC05-7BA07D1C4506}" presName="node" presStyleLbl="vennNode1" presStyleIdx="1" presStyleCnt="5" custScaleX="215513" custScaleY="97686">
        <dgm:presLayoutVars>
          <dgm:bulletEnabled val="1"/>
        </dgm:presLayoutVars>
      </dgm:prSet>
      <dgm:spPr/>
      <dgm:t>
        <a:bodyPr/>
        <a:lstStyle/>
        <a:p>
          <a:endParaRPr lang="en-US"/>
        </a:p>
      </dgm:t>
    </dgm:pt>
    <dgm:pt modelId="{784A5F7E-494B-44C2-A213-7C6639686228}" type="pres">
      <dgm:prSet presAssocID="{C9818D93-49DF-4AB2-ADED-1A12CAC40AFB}" presName="node" presStyleLbl="vennNode1" presStyleIdx="2" presStyleCnt="5" custScaleX="137991" custScaleY="234677">
        <dgm:presLayoutVars>
          <dgm:bulletEnabled val="1"/>
        </dgm:presLayoutVars>
      </dgm:prSet>
      <dgm:spPr/>
      <dgm:t>
        <a:bodyPr/>
        <a:lstStyle/>
        <a:p>
          <a:endParaRPr lang="en-US"/>
        </a:p>
      </dgm:t>
    </dgm:pt>
    <dgm:pt modelId="{B17FF21D-DBF9-4148-A900-6F5D3A17C600}" type="pres">
      <dgm:prSet presAssocID="{DB637953-B8FE-476E-ABB5-8A4BCD16BEBC}" presName="node" presStyleLbl="vennNode1" presStyleIdx="3" presStyleCnt="5" custScaleX="241200" custScaleY="110748" custRadScaleRad="102408" custRadScaleInc="-394">
        <dgm:presLayoutVars>
          <dgm:bulletEnabled val="1"/>
        </dgm:presLayoutVars>
      </dgm:prSet>
      <dgm:spPr/>
      <dgm:t>
        <a:bodyPr/>
        <a:lstStyle/>
        <a:p>
          <a:endParaRPr lang="en-US"/>
        </a:p>
      </dgm:t>
    </dgm:pt>
    <dgm:pt modelId="{BF1E8C91-5A8C-47F9-AB5F-960C60BC807A}" type="pres">
      <dgm:prSet presAssocID="{C803A0A2-C00F-4746-B308-9B25799CAC40}" presName="node" presStyleLbl="vennNode1" presStyleIdx="4" presStyleCnt="5" custScaleX="136342" custScaleY="206111">
        <dgm:presLayoutVars>
          <dgm:bulletEnabled val="1"/>
        </dgm:presLayoutVars>
      </dgm:prSet>
      <dgm:spPr/>
      <dgm:t>
        <a:bodyPr/>
        <a:lstStyle/>
        <a:p>
          <a:endParaRPr lang="en-US"/>
        </a:p>
      </dgm:t>
    </dgm:pt>
  </dgm:ptLst>
  <dgm:cxnLst>
    <dgm:cxn modelId="{A76B1385-007C-4E9B-8C85-2A2D4D87E17A}" srcId="{FD1495FF-15DA-47B1-9572-8B2CF3F3B54E}" destId="{C803A0A2-C00F-4746-B308-9B25799CAC40}" srcOrd="3" destOrd="0" parTransId="{942D0864-D657-40BD-8658-CDE487429733}" sibTransId="{6C6DB47F-01F7-4B0E-A0B5-A1B40C277733}"/>
    <dgm:cxn modelId="{94B8B648-318C-4DD7-8825-6DC1C0F76DB5}" srcId="{625AE149-B837-46C4-AE8D-609BA16562FB}" destId="{FD1495FF-15DA-47B1-9572-8B2CF3F3B54E}" srcOrd="0" destOrd="0" parTransId="{A154D03F-785E-4233-BFBA-CD6211DF045B}" sibTransId="{4E46B117-CBD2-416E-9273-E64A3EFBDF10}"/>
    <dgm:cxn modelId="{E3115DC0-86A0-40F2-A796-E46ED0675B6E}" type="presOf" srcId="{C803A0A2-C00F-4746-B308-9B25799CAC40}" destId="{BF1E8C91-5A8C-47F9-AB5F-960C60BC807A}" srcOrd="0" destOrd="0" presId="urn:microsoft.com/office/officeart/2005/8/layout/radial3"/>
    <dgm:cxn modelId="{0E1582CF-912A-441A-A09D-6C7B494D29C0}" srcId="{FD1495FF-15DA-47B1-9572-8B2CF3F3B54E}" destId="{DB637953-B8FE-476E-ABB5-8A4BCD16BEBC}" srcOrd="2" destOrd="0" parTransId="{F1F7F61D-141F-4308-9FEA-1ACD1DE742B9}" sibTransId="{C955458A-FE10-48B8-9AFF-0B7CBAD43BC4}"/>
    <dgm:cxn modelId="{EC53351B-7012-4643-9EE0-33F898A4CEF1}" srcId="{FD1495FF-15DA-47B1-9572-8B2CF3F3B54E}" destId="{CDBF4EBB-5681-4B47-AC05-7BA07D1C4506}" srcOrd="0" destOrd="0" parTransId="{F133B850-5B3A-4B93-BF65-6B52094F60DC}" sibTransId="{6181766E-A712-4278-937D-41084E298053}"/>
    <dgm:cxn modelId="{8D8E33E5-9C40-440D-8BE9-BEB977A8839A}" type="presOf" srcId="{CDBF4EBB-5681-4B47-AC05-7BA07D1C4506}" destId="{07D5B511-6809-48DA-AA6D-758C961371A3}" srcOrd="0" destOrd="0" presId="urn:microsoft.com/office/officeart/2005/8/layout/radial3"/>
    <dgm:cxn modelId="{CBC6286E-49B1-4D7B-92CF-B13BA5A0BAF2}" type="presOf" srcId="{FD1495FF-15DA-47B1-9572-8B2CF3F3B54E}" destId="{A29AE99F-464F-4D63-8CDE-8CC6C8C6E708}" srcOrd="0" destOrd="0" presId="urn:microsoft.com/office/officeart/2005/8/layout/radial3"/>
    <dgm:cxn modelId="{7F233199-1142-4D53-B2CF-BB23393FEB72}" type="presOf" srcId="{C9818D93-49DF-4AB2-ADED-1A12CAC40AFB}" destId="{784A5F7E-494B-44C2-A213-7C6639686228}" srcOrd="0" destOrd="0" presId="urn:microsoft.com/office/officeart/2005/8/layout/radial3"/>
    <dgm:cxn modelId="{CBC6D088-E0DE-4308-BDA7-1F3805E02B58}" type="presOf" srcId="{625AE149-B837-46C4-AE8D-609BA16562FB}" destId="{1DF5941D-C7C3-43F9-984B-3C32CD82A82E}" srcOrd="0" destOrd="0" presId="urn:microsoft.com/office/officeart/2005/8/layout/radial3"/>
    <dgm:cxn modelId="{97AF9766-B283-425E-9D37-1181E30BAB94}" type="presOf" srcId="{DB637953-B8FE-476E-ABB5-8A4BCD16BEBC}" destId="{B17FF21D-DBF9-4148-A900-6F5D3A17C600}" srcOrd="0" destOrd="0" presId="urn:microsoft.com/office/officeart/2005/8/layout/radial3"/>
    <dgm:cxn modelId="{EE49D6D1-31D4-4FA8-AB2A-4D03F2804604}" srcId="{FD1495FF-15DA-47B1-9572-8B2CF3F3B54E}" destId="{C9818D93-49DF-4AB2-ADED-1A12CAC40AFB}" srcOrd="1" destOrd="0" parTransId="{E7FF8012-AF9C-4124-A4EA-69CC199CD3D1}" sibTransId="{BCB0AEBC-9768-4C4B-B2FE-536A275235FA}"/>
    <dgm:cxn modelId="{ADD10C2B-E72E-4C91-8D77-F8331A02E5B8}" type="presParOf" srcId="{1DF5941D-C7C3-43F9-984B-3C32CD82A82E}" destId="{24F38802-5BBA-4E9A-AF4F-3E84C87B9DE4}" srcOrd="0" destOrd="0" presId="urn:microsoft.com/office/officeart/2005/8/layout/radial3"/>
    <dgm:cxn modelId="{820DBED2-053F-4D8A-8A82-E611DDC91AA3}" type="presParOf" srcId="{24F38802-5BBA-4E9A-AF4F-3E84C87B9DE4}" destId="{A29AE99F-464F-4D63-8CDE-8CC6C8C6E708}" srcOrd="0" destOrd="0" presId="urn:microsoft.com/office/officeart/2005/8/layout/radial3"/>
    <dgm:cxn modelId="{EB6D2B4D-2347-44AC-92C7-376D79D062C1}" type="presParOf" srcId="{24F38802-5BBA-4E9A-AF4F-3E84C87B9DE4}" destId="{07D5B511-6809-48DA-AA6D-758C961371A3}" srcOrd="1" destOrd="0" presId="urn:microsoft.com/office/officeart/2005/8/layout/radial3"/>
    <dgm:cxn modelId="{372475CF-0B12-4031-8C8D-DA98215AA9A0}" type="presParOf" srcId="{24F38802-5BBA-4E9A-AF4F-3E84C87B9DE4}" destId="{784A5F7E-494B-44C2-A213-7C6639686228}" srcOrd="2" destOrd="0" presId="urn:microsoft.com/office/officeart/2005/8/layout/radial3"/>
    <dgm:cxn modelId="{4A677F5E-5A76-4D6D-87A1-1A0F2796063C}" type="presParOf" srcId="{24F38802-5BBA-4E9A-AF4F-3E84C87B9DE4}" destId="{B17FF21D-DBF9-4148-A900-6F5D3A17C600}" srcOrd="3" destOrd="0" presId="urn:microsoft.com/office/officeart/2005/8/layout/radial3"/>
    <dgm:cxn modelId="{5338394B-2079-4C46-9678-E4B92C731579}" type="presParOf" srcId="{24F38802-5BBA-4E9A-AF4F-3E84C87B9DE4}" destId="{BF1E8C91-5A8C-47F9-AB5F-960C60BC807A}" srcOrd="4"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AE99F-464F-4D63-8CDE-8CC6C8C6E708}">
      <dsp:nvSpPr>
        <dsp:cNvPr id="0" name=""/>
        <dsp:cNvSpPr/>
      </dsp:nvSpPr>
      <dsp:spPr>
        <a:xfrm>
          <a:off x="3047998" y="2078610"/>
          <a:ext cx="2422721" cy="2576557"/>
        </a:xfrm>
        <a:prstGeom prst="ellipse">
          <a:avLst/>
        </a:prstGeom>
        <a:solidFill>
          <a:srgbClr val="CC66FF">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Communication Team-Use all available  </a:t>
          </a:r>
          <a:r>
            <a:rPr lang="en-US" sz="1800" kern="1200" dirty="0" err="1" smtClean="0"/>
            <a:t>comunication</a:t>
          </a:r>
          <a:r>
            <a:rPr lang="en-US" sz="1800" kern="1200" dirty="0" smtClean="0"/>
            <a:t>. </a:t>
          </a:r>
          <a:r>
            <a:rPr lang="en-US" sz="1800" kern="1200" dirty="0" smtClean="0"/>
            <a:t>methods through ICT to reach out</a:t>
          </a:r>
          <a:endParaRPr lang="en-US" sz="1800" kern="1200" dirty="0"/>
        </a:p>
      </dsp:txBody>
      <dsp:txXfrm>
        <a:off x="3402797" y="2455938"/>
        <a:ext cx="1713123" cy="1821901"/>
      </dsp:txXfrm>
    </dsp:sp>
    <dsp:sp modelId="{07D5B511-6809-48DA-AA6D-758C961371A3}">
      <dsp:nvSpPr>
        <dsp:cNvPr id="0" name=""/>
        <dsp:cNvSpPr/>
      </dsp:nvSpPr>
      <dsp:spPr>
        <a:xfrm>
          <a:off x="2209805" y="-39425"/>
          <a:ext cx="4099107" cy="1858010"/>
        </a:xfrm>
        <a:prstGeom prst="ellipse">
          <a:avLst/>
        </a:prstGeom>
        <a:solidFill>
          <a:srgbClr val="FFFF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 fourth group is the Resources Assembling Group. Resources will be required by the second and third groups. The second group will use them and feed them to the first group in an actionable form</a:t>
          </a:r>
          <a:endParaRPr lang="en-US" sz="1800" kern="1200" dirty="0"/>
        </a:p>
      </dsp:txBody>
      <dsp:txXfrm>
        <a:off x="2810105" y="232674"/>
        <a:ext cx="2898507" cy="1313812"/>
      </dsp:txXfrm>
    </dsp:sp>
    <dsp:sp modelId="{784A5F7E-494B-44C2-A213-7C6639686228}">
      <dsp:nvSpPr>
        <dsp:cNvPr id="0" name=""/>
        <dsp:cNvSpPr/>
      </dsp:nvSpPr>
      <dsp:spPr>
        <a:xfrm>
          <a:off x="5424357" y="1135083"/>
          <a:ext cx="2624621" cy="4463611"/>
        </a:xfrm>
        <a:prstGeom prst="ellipse">
          <a:avLst/>
        </a:prstGeom>
        <a:solidFill>
          <a:srgbClr val="FFFF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 first  group is the Leader-in-Action Group. This will be an increasing one. This will be core group lead by Principal </a:t>
          </a:r>
          <a:r>
            <a:rPr lang="en-US" sz="1800" kern="1200" dirty="0" smtClean="0"/>
            <a:t>Investigator </a:t>
          </a:r>
          <a:r>
            <a:rPr lang="en-US" sz="1800" kern="1200" dirty="0" smtClean="0"/>
            <a:t>and </a:t>
          </a:r>
          <a:r>
            <a:rPr lang="en-US" sz="500" kern="1200" dirty="0" smtClean="0"/>
            <a:t> </a:t>
          </a:r>
          <a:r>
            <a:rPr lang="en-US" sz="1600" kern="1200" dirty="0" smtClean="0"/>
            <a:t>team</a:t>
          </a:r>
          <a:endParaRPr lang="en-US" sz="1600" kern="1200" dirty="0"/>
        </a:p>
      </dsp:txBody>
      <dsp:txXfrm>
        <a:off x="5808724" y="1788764"/>
        <a:ext cx="1855887" cy="3156249"/>
      </dsp:txXfrm>
    </dsp:sp>
    <dsp:sp modelId="{B17FF21D-DBF9-4148-A900-6F5D3A17C600}">
      <dsp:nvSpPr>
        <dsp:cNvPr id="0" name=""/>
        <dsp:cNvSpPr/>
      </dsp:nvSpPr>
      <dsp:spPr>
        <a:xfrm>
          <a:off x="1981219" y="4790972"/>
          <a:ext cx="4587680" cy="2106452"/>
        </a:xfrm>
        <a:prstGeom prst="ellipse">
          <a:avLst/>
        </a:prstGeom>
        <a:solidFill>
          <a:srgbClr val="FFFF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The second group is the Mentor/Coach Group. This group will be in good part women and men who are retired from active life and who have the inclination to help build the knowledge base to assist poor, small &amp; marginal farmers and animal holders.</a:t>
          </a:r>
          <a:endParaRPr lang="en-US" sz="1700" kern="1200" dirty="0"/>
        </a:p>
      </dsp:txBody>
      <dsp:txXfrm>
        <a:off x="2653069" y="5099455"/>
        <a:ext cx="3243980" cy="1489486"/>
      </dsp:txXfrm>
    </dsp:sp>
    <dsp:sp modelId="{BF1E8C91-5A8C-47F9-AB5F-960C60BC807A}">
      <dsp:nvSpPr>
        <dsp:cNvPr id="0" name=""/>
        <dsp:cNvSpPr/>
      </dsp:nvSpPr>
      <dsp:spPr>
        <a:xfrm>
          <a:off x="485421" y="1406749"/>
          <a:ext cx="2593256" cy="3920279"/>
        </a:xfrm>
        <a:prstGeom prst="ellipse">
          <a:avLst/>
        </a:prstGeom>
        <a:solidFill>
          <a:srgbClr val="FFFF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 third group will be the Reference Librarians. They will feed the second group who in turn will feed the first group.</a:t>
          </a:r>
          <a:endParaRPr lang="en-US" sz="1800" kern="1200" dirty="0"/>
        </a:p>
      </dsp:txBody>
      <dsp:txXfrm>
        <a:off x="865195" y="1980861"/>
        <a:ext cx="1833708" cy="277205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B3FED3-1BD5-4D1E-AB25-91EC6D79C2B9}" type="datetimeFigureOut">
              <a:rPr lang="en-US" smtClean="0"/>
              <a:pPr/>
              <a:t>03/07/2015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0E7080-EFB1-4E14-963D-AFB5AB7BDD65}" type="slidenum">
              <a:rPr lang="en-US" smtClean="0"/>
              <a:pPr/>
              <a:t>‹#›</a:t>
            </a:fld>
            <a:endParaRPr lang="en-US"/>
          </a:p>
        </p:txBody>
      </p:sp>
    </p:spTree>
    <p:extLst>
      <p:ext uri="{BB962C8B-B14F-4D97-AF65-F5344CB8AC3E}">
        <p14:creationId xmlns:p14="http://schemas.microsoft.com/office/powerpoint/2010/main" xmlns="" val="11091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B5228-2AD9-4CAD-B08A-3592683BC547}" type="datetimeFigureOut">
              <a:rPr lang="en-US" smtClean="0"/>
              <a:pPr/>
              <a:t>03/07/2015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79B6B-2A2E-4B4C-8221-79C7A1B146AD}" type="slidenum">
              <a:rPr lang="en-US" smtClean="0"/>
              <a:pPr/>
              <a:t>‹#›</a:t>
            </a:fld>
            <a:endParaRPr lang="en-US"/>
          </a:p>
        </p:txBody>
      </p:sp>
    </p:spTree>
    <p:extLst>
      <p:ext uri="{BB962C8B-B14F-4D97-AF65-F5344CB8AC3E}">
        <p14:creationId xmlns:p14="http://schemas.microsoft.com/office/powerpoint/2010/main" xmlns="" val="150900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2F86B46-ACAB-42F3-BFF0-294983D59C19}" type="slidenum">
              <a:rPr lang="en-US" altLang="en-US" smtClean="0">
                <a:cs typeface="Arial" pitchFamily="34" charset="0"/>
              </a:rPr>
              <a:pPr/>
              <a:t>10</a:t>
            </a:fld>
            <a:endParaRPr lang="en-US" altLang="en-US" smtClean="0">
              <a:cs typeface="Arial"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xmlns="" val="225415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689D577-C251-4560-9792-4A64037930FF}" type="slidenum">
              <a:rPr lang="en-US" altLang="en-US" smtClean="0">
                <a:cs typeface="Arial" pitchFamily="34" charset="0"/>
              </a:rPr>
              <a:pPr/>
              <a:t>11</a:t>
            </a:fld>
            <a:endParaRPr lang="en-US" altLang="en-US" smtClean="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xmlns="" val="383007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A15ABD-76C9-497D-911C-469AFF75B7A5}" type="slidenum">
              <a:rPr lang="en-US" altLang="en-US" smtClean="0">
                <a:latin typeface="Arial" pitchFamily="34" charset="0"/>
                <a:cs typeface="Arial" pitchFamily="34" charset="0"/>
              </a:rPr>
              <a:pPr/>
              <a:t>12</a:t>
            </a:fld>
            <a:endParaRPr lang="en-US" altLang="en-US" smtClean="0">
              <a:latin typeface="Arial" pitchFamily="34" charset="0"/>
              <a:cs typeface="Arial" pitchFamily="34" charset="0"/>
            </a:endParaRPr>
          </a:p>
        </p:txBody>
      </p:sp>
      <p:sp>
        <p:nvSpPr>
          <p:cNvPr id="61443" name="Slide Image Placeholder 1"/>
          <p:cNvSpPr>
            <a:spLocks noGrp="1" noRot="1" noChangeAspect="1" noTextEdit="1"/>
          </p:cNvSpPr>
          <p:nvPr>
            <p:ph type="sldImg"/>
          </p:nvPr>
        </p:nvSpPr>
        <p:spPr bwMode="auto">
          <a:noFill/>
          <a:ln>
            <a:solidFill>
              <a:srgbClr val="000000"/>
            </a:solidFill>
            <a:miter lim="800000"/>
            <a:headEnd/>
            <a:tailEnd/>
          </a:ln>
        </p:spPr>
      </p:sp>
      <p:sp>
        <p:nvSpPr>
          <p:cNvPr id="6144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
        <p:nvSpPr>
          <p:cNvPr id="61445" name="Slide Number Placeholder 3"/>
          <p:cNvSpPr txBox="1">
            <a:spLocks noGrp="1"/>
          </p:cNvSpPr>
          <p:nvPr/>
        </p:nvSpPr>
        <p:spPr bwMode="auto">
          <a:xfrm>
            <a:off x="3884753" y="8685552"/>
            <a:ext cx="2971697" cy="456889"/>
          </a:xfrm>
          <a:prstGeom prst="rect">
            <a:avLst/>
          </a:prstGeom>
          <a:noFill/>
          <a:ln w="9525">
            <a:noFill/>
            <a:miter lim="800000"/>
            <a:headEnd/>
            <a:tailEnd/>
          </a:ln>
        </p:spPr>
        <p:txBody>
          <a:bodyPr lIns="91419" tIns="45710" rIns="91419" bIns="45710" anchor="b"/>
          <a:lstStyle/>
          <a:p>
            <a:pPr algn="r"/>
            <a:fld id="{A5B4A829-4CA6-4785-9BA9-1EDFEADF88F7}" type="slidenum">
              <a:rPr lang="en-US" altLang="en-US" sz="1200"/>
              <a:pPr algn="r"/>
              <a:t>12</a:t>
            </a:fld>
            <a:endParaRPr lang="en-US" altLang="en-US" sz="1200" dirty="0"/>
          </a:p>
        </p:txBody>
      </p:sp>
    </p:spTree>
    <p:extLst>
      <p:ext uri="{BB962C8B-B14F-4D97-AF65-F5344CB8AC3E}">
        <p14:creationId xmlns:p14="http://schemas.microsoft.com/office/powerpoint/2010/main" xmlns="" val="133156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74C0BA2-5F24-4EE6-BA5C-81EF592DD9F1}" type="slidenum">
              <a:rPr lang="en-US" altLang="en-US" smtClean="0">
                <a:cs typeface="Arial" pitchFamily="34" charset="0"/>
              </a:rPr>
              <a:pPr/>
              <a:t>13</a:t>
            </a:fld>
            <a:endParaRPr lang="en-US" altLang="en-US" smtClean="0">
              <a:cs typeface="Arial"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xmlns="" val="272698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03/07/2015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url?q=http://www.discovery.org.in/climate_change.htm&amp;sa=D&amp;sntz=1&amp;usg=AFQjCNE_D_KquQJgGHthZWt7wv9lsoFe8w" TargetMode="External"/><Relationship Id="rId2" Type="http://schemas.openxmlformats.org/officeDocument/2006/relationships/hyperlink" Target="http://www.discovery.org.in/climate_change/index.ht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0"/>
            <a:ext cx="7924800" cy="1066800"/>
          </a:xfrm>
          <a:prstGeom prst="rect">
            <a:avLst/>
          </a:prstGeom>
        </p:spPr>
        <p:txBody>
          <a:bodyPr bIns="91440" anchor="b" anchorCtr="0">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4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400" b="1" i="0" u="none" strike="noStrike" kern="1200" cap="none" spc="0" normalizeH="0" baseline="0" noProof="0" dirty="0" smtClean="0">
                <a:ln>
                  <a:noFill/>
                </a:ln>
                <a:solidFill>
                  <a:schemeClr val="tx2"/>
                </a:solidFill>
                <a:effectLst/>
                <a:uLnTx/>
                <a:uFillTx/>
                <a:latin typeface="+mj-lt"/>
                <a:ea typeface="+mj-ea"/>
                <a:cs typeface="+mj-cs"/>
              </a:rPr>
              <a:t>KNOWLEDGE MULTIPLIER HUB </a:t>
            </a:r>
            <a:endParaRPr kumimoji="0" lang="en-US" sz="14400" b="1" i="0" u="none" strike="noStrike" kern="1200" cap="none" spc="0" normalizeH="0" baseline="0" noProof="0" dirty="0">
              <a:ln>
                <a:noFill/>
              </a:ln>
              <a:solidFill>
                <a:schemeClr val="tx2"/>
              </a:solidFill>
              <a:effectLst/>
              <a:uLnTx/>
              <a:uFillTx/>
              <a:latin typeface="+mj-lt"/>
              <a:ea typeface="+mj-ea"/>
              <a:cs typeface="+mj-cs"/>
            </a:endParaRPr>
          </a:p>
        </p:txBody>
      </p:sp>
      <p:sp>
        <p:nvSpPr>
          <p:cNvPr id="5" name="Subtitle 2"/>
          <p:cNvSpPr txBox="1">
            <a:spLocks/>
          </p:cNvSpPr>
          <p:nvPr/>
        </p:nvSpPr>
        <p:spPr>
          <a:xfrm>
            <a:off x="381000" y="5105400"/>
            <a:ext cx="8305800" cy="16002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tabLst/>
              <a:defRPr/>
            </a:pPr>
            <a:endParaRPr kumimoji="0" lang="en-US" sz="9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1676400" y="1295400"/>
            <a:ext cx="5938520" cy="2819400"/>
          </a:xfrm>
          <a:prstGeom prst="rect">
            <a:avLst/>
          </a:prstGeom>
          <a:noFill/>
          <a:ln w="9525">
            <a:solidFill>
              <a:schemeClr val="tx1"/>
            </a:solidFill>
            <a:prstDash val="sysDash"/>
            <a:miter lim="800000"/>
            <a:headEnd/>
            <a:tailEnd/>
          </a:ln>
          <a:effectLst/>
        </p:spPr>
      </p:pic>
      <p:sp>
        <p:nvSpPr>
          <p:cNvPr id="8" name="Rectangle 7"/>
          <p:cNvSpPr/>
          <p:nvPr/>
        </p:nvSpPr>
        <p:spPr>
          <a:xfrm>
            <a:off x="685800" y="4876800"/>
            <a:ext cx="3962400" cy="1754326"/>
          </a:xfrm>
          <a:prstGeom prst="rect">
            <a:avLst/>
          </a:prstGeom>
        </p:spPr>
        <p:txBody>
          <a:bodyPr wrap="square">
            <a:spAutoFit/>
          </a:bodyPr>
          <a:lstStyle/>
          <a:p>
            <a:pPr algn="ctr"/>
            <a:r>
              <a:rPr lang="en-US" altLang="en-US" sz="1200" b="1" dirty="0" smtClean="0">
                <a:solidFill>
                  <a:srgbClr val="000066"/>
                </a:solidFill>
              </a:rPr>
              <a:t>Dr. </a:t>
            </a:r>
            <a:r>
              <a:rPr lang="en-US" altLang="en-US" sz="1200" b="1" dirty="0" err="1" smtClean="0">
                <a:solidFill>
                  <a:srgbClr val="000066"/>
                </a:solidFill>
              </a:rPr>
              <a:t>Kirit</a:t>
            </a:r>
            <a:r>
              <a:rPr lang="en-US" altLang="en-US" sz="1200" b="1" dirty="0" smtClean="0">
                <a:solidFill>
                  <a:srgbClr val="000066"/>
                </a:solidFill>
              </a:rPr>
              <a:t> </a:t>
            </a:r>
            <a:r>
              <a:rPr lang="en-US" altLang="en-US" sz="1200" b="1" dirty="0" err="1" smtClean="0">
                <a:solidFill>
                  <a:srgbClr val="000066"/>
                </a:solidFill>
              </a:rPr>
              <a:t>Shelat</a:t>
            </a:r>
            <a:endParaRPr lang="en-US" altLang="en-US" sz="1200" b="1" dirty="0" smtClean="0">
              <a:solidFill>
                <a:srgbClr val="000066"/>
              </a:solidFill>
            </a:endParaRPr>
          </a:p>
          <a:p>
            <a:pPr algn="ctr"/>
            <a:r>
              <a:rPr lang="en-US" altLang="en-US" sz="1200" b="1" dirty="0" smtClean="0"/>
              <a:t>Executive Chairman, </a:t>
            </a:r>
          </a:p>
          <a:p>
            <a:pPr algn="ctr"/>
            <a:r>
              <a:rPr lang="en-US" altLang="en-US" sz="1200" b="1" dirty="0" smtClean="0"/>
              <a:t>National Council for Climate Change, Sustainable Development  and Public Leadership (NCCSD)</a:t>
            </a:r>
          </a:p>
          <a:p>
            <a:pPr algn="ctr"/>
            <a:r>
              <a:rPr lang="en-US" altLang="en-US" sz="1200" b="1" dirty="0" smtClean="0"/>
              <a:t>Post Box No. 4146, </a:t>
            </a:r>
            <a:r>
              <a:rPr lang="en-US" altLang="en-US" sz="1200" b="1" dirty="0" err="1" smtClean="0"/>
              <a:t>Navrangpura</a:t>
            </a:r>
            <a:r>
              <a:rPr lang="en-US" altLang="en-US" sz="1200" b="1" dirty="0" smtClean="0"/>
              <a:t> Post Office, </a:t>
            </a:r>
            <a:r>
              <a:rPr lang="en-US" altLang="en-US" sz="1200" b="1" dirty="0" err="1" smtClean="0"/>
              <a:t>Ahmedabad</a:t>
            </a:r>
            <a:r>
              <a:rPr lang="en-US" altLang="en-US" sz="1200" b="1" dirty="0" smtClean="0"/>
              <a:t> – 380 009.</a:t>
            </a:r>
          </a:p>
          <a:p>
            <a:pPr algn="ctr"/>
            <a:r>
              <a:rPr lang="en-US" altLang="en-US" sz="1200" b="1" dirty="0" smtClean="0"/>
              <a:t>Gujarat, INDIA.</a:t>
            </a:r>
          </a:p>
          <a:p>
            <a:pPr algn="ctr"/>
            <a:r>
              <a:rPr lang="en-US" altLang="en-US" sz="1200" b="1" dirty="0" smtClean="0"/>
              <a:t>Phone: 079-26421580 (Off) 09904404393(M)</a:t>
            </a:r>
          </a:p>
          <a:p>
            <a:pPr algn="ctr"/>
            <a:r>
              <a:rPr lang="en-US" altLang="en-US" sz="1200" b="1" dirty="0" smtClean="0"/>
              <a:t>Email: info@nccsdindia.org Website: </a:t>
            </a:r>
            <a:endParaRPr lang="en-US" sz="1200" dirty="0"/>
          </a:p>
        </p:txBody>
      </p:sp>
      <p:sp>
        <p:nvSpPr>
          <p:cNvPr id="9" name="Rectangle 8"/>
          <p:cNvSpPr/>
          <p:nvPr/>
        </p:nvSpPr>
        <p:spPr>
          <a:xfrm>
            <a:off x="4876800" y="4800600"/>
            <a:ext cx="3505200" cy="1846659"/>
          </a:xfrm>
          <a:prstGeom prst="rect">
            <a:avLst/>
          </a:prstGeom>
        </p:spPr>
        <p:txBody>
          <a:bodyPr wrap="square">
            <a:spAutoFit/>
          </a:bodyPr>
          <a:lstStyle/>
          <a:p>
            <a:pPr algn="ctr"/>
            <a:r>
              <a:rPr lang="en-US" altLang="en-US" sz="1200" b="1" dirty="0" smtClean="0">
                <a:solidFill>
                  <a:srgbClr val="000066"/>
                </a:solidFill>
              </a:rPr>
              <a:t>Dr. Bharat C Patel</a:t>
            </a:r>
          </a:p>
          <a:p>
            <a:pPr algn="ctr"/>
            <a:r>
              <a:rPr lang="en-US" sz="1200" b="1" dirty="0" smtClean="0"/>
              <a:t>Director,</a:t>
            </a:r>
          </a:p>
          <a:p>
            <a:pPr algn="ctr"/>
            <a:r>
              <a:rPr lang="fr-FR" sz="1200" b="1" dirty="0" smtClean="0"/>
              <a:t>BP </a:t>
            </a:r>
            <a:r>
              <a:rPr lang="fr-FR" sz="1200" b="1" dirty="0" err="1" smtClean="0"/>
              <a:t>Energy</a:t>
            </a:r>
            <a:r>
              <a:rPr lang="fr-FR" sz="1200" b="1" dirty="0" smtClean="0"/>
              <a:t> &amp; </a:t>
            </a:r>
            <a:r>
              <a:rPr lang="fr-FR" sz="1200" b="1" dirty="0" err="1" smtClean="0"/>
              <a:t>Environmental</a:t>
            </a:r>
            <a:r>
              <a:rPr lang="fr-FR" sz="1200" b="1" dirty="0" smtClean="0"/>
              <a:t> Consultants </a:t>
            </a:r>
          </a:p>
          <a:p>
            <a:pPr algn="ctr"/>
            <a:r>
              <a:rPr lang="fr-FR" sz="1200" b="1" dirty="0" smtClean="0"/>
              <a:t>&amp; </a:t>
            </a:r>
          </a:p>
          <a:p>
            <a:pPr algn="ctr"/>
            <a:r>
              <a:rPr lang="fr-FR" sz="1200" b="1" dirty="0" smtClean="0"/>
              <a:t>Council  </a:t>
            </a:r>
            <a:r>
              <a:rPr lang="fr-FR" sz="1200" b="1" dirty="0" err="1" smtClean="0"/>
              <a:t>Member</a:t>
            </a:r>
            <a:r>
              <a:rPr lang="fr-FR" sz="1200" b="1" dirty="0" smtClean="0"/>
              <a:t>  </a:t>
            </a:r>
          </a:p>
          <a:p>
            <a:pPr algn="ctr"/>
            <a:r>
              <a:rPr lang="en-US" altLang="en-US" sz="1200" b="1" dirty="0" smtClean="0"/>
              <a:t>National Council for Climate Change, Sustainable Development  and Public Leadership (NCCSD)</a:t>
            </a:r>
          </a:p>
          <a:p>
            <a:pPr algn="ctr"/>
            <a:r>
              <a:rPr lang="en-US" sz="1200" b="1" dirty="0" smtClean="0"/>
              <a:t>Email: bpatel46@gmail.com , Phone: (609) 721- 3552 </a:t>
            </a:r>
          </a:p>
          <a:p>
            <a:pPr algn="ctr"/>
            <a:r>
              <a:rPr lang="en-US" altLang="en-US" b="1" dirty="0" smtClean="0">
                <a:solidFill>
                  <a:srgbClr val="000066"/>
                </a:solidFill>
              </a:rPr>
              <a:t> </a:t>
            </a:r>
            <a:endParaRPr lang="en-US" altLang="en-US" b="1" dirty="0">
              <a:solidFill>
                <a:srgbClr val="0000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EC7CB763-05AA-4990-A298-3F2B6FB22903}" type="slidenum">
              <a:rPr lang="en-US"/>
              <a:pPr>
                <a:defRPr/>
              </a:pPr>
              <a:t>10</a:t>
            </a:fld>
            <a:endParaRPr lang="en-US"/>
          </a:p>
        </p:txBody>
      </p:sp>
      <p:sp>
        <p:nvSpPr>
          <p:cNvPr id="11267" name="Rectangle 2"/>
          <p:cNvSpPr>
            <a:spLocks noChangeArrowheads="1"/>
          </p:cNvSpPr>
          <p:nvPr/>
        </p:nvSpPr>
        <p:spPr bwMode="auto">
          <a:xfrm>
            <a:off x="1295400" y="304800"/>
            <a:ext cx="7467600" cy="1030288"/>
          </a:xfrm>
          <a:prstGeom prst="rect">
            <a:avLst/>
          </a:prstGeom>
          <a:noFill/>
          <a:ln w="9525">
            <a:noFill/>
            <a:miter lim="800000"/>
            <a:headEnd/>
            <a:tailEnd/>
          </a:ln>
        </p:spPr>
        <p:txBody>
          <a:bodyPr anchor="ctr"/>
          <a:lstStyle/>
          <a:p>
            <a:pPr algn="ctr"/>
            <a:endParaRPr lang="en-US" altLang="en-US" sz="2800" b="1">
              <a:solidFill>
                <a:srgbClr val="996633"/>
              </a:solidFill>
            </a:endParaRPr>
          </a:p>
        </p:txBody>
      </p:sp>
      <p:sp>
        <p:nvSpPr>
          <p:cNvPr id="72708" name="Rectangle 3"/>
          <p:cNvSpPr>
            <a:spLocks noChangeArrowheads="1"/>
          </p:cNvSpPr>
          <p:nvPr/>
        </p:nvSpPr>
        <p:spPr bwMode="auto">
          <a:xfrm>
            <a:off x="685800" y="762000"/>
            <a:ext cx="8305800" cy="5715000"/>
          </a:xfrm>
          <a:prstGeom prst="rect">
            <a:avLst/>
          </a:prstGeom>
          <a:noFill/>
          <a:ln w="9525" algn="ctr">
            <a:noFill/>
            <a:miter lim="800000"/>
            <a:headEnd/>
            <a:tailEnd/>
          </a:ln>
        </p:spPr>
        <p:txBody>
          <a:bodyPr/>
          <a:lstStyle/>
          <a:p>
            <a:pPr marL="342900" indent="-342900" algn="just">
              <a:spcBef>
                <a:spcPct val="20000"/>
              </a:spcBef>
              <a:defRPr/>
            </a:pPr>
            <a:endParaRPr lang="en-US" b="1" dirty="0">
              <a:latin typeface="Book Antiqua" pitchFamily="18" charset="0"/>
            </a:endParaRPr>
          </a:p>
          <a:p>
            <a:pPr algn="just">
              <a:defRPr/>
            </a:pPr>
            <a:r>
              <a:rPr lang="en-US" sz="2000" b="1" dirty="0"/>
              <a:t>Climate Smart and Sustainable Agriculture</a:t>
            </a:r>
          </a:p>
          <a:p>
            <a:pPr algn="just">
              <a:defRPr/>
            </a:pPr>
            <a:endParaRPr lang="en-US" sz="2000" dirty="0"/>
          </a:p>
          <a:p>
            <a:pPr marL="342900" indent="-342900">
              <a:buFont typeface="Arial" panose="020B0604020202020204" pitchFamily="34" charset="0"/>
              <a:buChar char="•"/>
              <a:defRPr/>
            </a:pPr>
            <a:r>
              <a:rPr lang="en-US" sz="2000" dirty="0"/>
              <a:t>Despite adverse climate impact on crops/animals, income to farmers should not decrease.  It needs to provide opportunities to farmers to  have multiple source of income from agriculture, animal husbandry, fisheries- </a:t>
            </a:r>
            <a:r>
              <a:rPr lang="en-US" sz="2000" dirty="0" err="1"/>
              <a:t>milch</a:t>
            </a:r>
            <a:r>
              <a:rPr lang="en-US" sz="2000" dirty="0"/>
              <a:t> cattle and poultry. So when one fails, other </a:t>
            </a:r>
            <a:r>
              <a:rPr lang="en-US" sz="2000" dirty="0" smtClean="0"/>
              <a:t>supports.</a:t>
            </a:r>
          </a:p>
          <a:p>
            <a:pPr marL="342900" indent="-342900">
              <a:buFont typeface="Arial" panose="020B0604020202020204" pitchFamily="34" charset="0"/>
              <a:buChar char="•"/>
              <a:defRPr/>
            </a:pPr>
            <a:endParaRPr lang="en-US" sz="2000" dirty="0" smtClean="0"/>
          </a:p>
          <a:p>
            <a:pPr marL="342900" indent="-342900">
              <a:buFont typeface="Arial" panose="020B0604020202020204" pitchFamily="34" charset="0"/>
              <a:buChar char="•"/>
              <a:defRPr/>
            </a:pPr>
            <a:r>
              <a:rPr lang="en-US" sz="2000" dirty="0" smtClean="0"/>
              <a:t>It </a:t>
            </a:r>
            <a:r>
              <a:rPr lang="en-US" sz="2000" dirty="0"/>
              <a:t>provides opportunity to young members of family to acquire multiple skills, support for setting up microenterprise </a:t>
            </a:r>
            <a:r>
              <a:rPr lang="en-US" sz="2000" dirty="0" smtClean="0"/>
              <a:t>locally </a:t>
            </a:r>
            <a:r>
              <a:rPr lang="en-US" sz="2000" dirty="0"/>
              <a:t>based on demand and supply </a:t>
            </a:r>
            <a:r>
              <a:rPr lang="en-US" sz="2000" dirty="0" smtClean="0"/>
              <a:t>situation, support for setting up </a:t>
            </a:r>
            <a:r>
              <a:rPr lang="en-US" sz="2000" dirty="0"/>
              <a:t>protected </a:t>
            </a:r>
            <a:r>
              <a:rPr lang="en-US" sz="2000" dirty="0" smtClean="0"/>
              <a:t>agriculture and support for farmers on the use </a:t>
            </a:r>
            <a:r>
              <a:rPr lang="en-US" sz="2000" dirty="0"/>
              <a:t>of green house technology.  </a:t>
            </a:r>
            <a:endParaRPr lang="en-US" sz="2000" dirty="0" smtClean="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smtClean="0"/>
              <a:t>It </a:t>
            </a:r>
            <a:r>
              <a:rPr lang="en-US" sz="2000" dirty="0"/>
              <a:t>provides safety net at </a:t>
            </a:r>
            <a:r>
              <a:rPr lang="en-US" sz="2000" dirty="0" smtClean="0"/>
              <a:t>times </a:t>
            </a:r>
            <a:r>
              <a:rPr lang="en-US" sz="2000" dirty="0"/>
              <a:t>of natural calamities – by way of crop insurance – for crops and animal </a:t>
            </a:r>
            <a:r>
              <a:rPr lang="en-US" sz="2000" dirty="0" smtClean="0"/>
              <a:t>husbandry.</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smtClean="0"/>
              <a:t>It </a:t>
            </a:r>
            <a:r>
              <a:rPr lang="en-US" sz="2000" dirty="0"/>
              <a:t>provides employment in community projects during lean </a:t>
            </a:r>
            <a:r>
              <a:rPr lang="en-US" sz="2000" dirty="0" smtClean="0"/>
              <a:t>seasons </a:t>
            </a:r>
            <a:r>
              <a:rPr lang="en-US" sz="2000" dirty="0"/>
              <a:t>or at times of drought or whenever needed. </a:t>
            </a:r>
          </a:p>
          <a:p>
            <a:pPr algn="just">
              <a:defRPr/>
            </a:pPr>
            <a:r>
              <a:rPr lang="en-US" sz="2000" dirty="0" smtClean="0"/>
              <a:t> </a:t>
            </a:r>
            <a:endParaRPr lang="en-US" sz="2000" b="1" dirty="0">
              <a:latin typeface="Book Antiqua" pitchFamily="18" charset="0"/>
            </a:endParaRPr>
          </a:p>
          <a:p>
            <a:pPr marL="342900" indent="-342900" algn="just">
              <a:lnSpc>
                <a:spcPct val="90000"/>
              </a:lnSpc>
              <a:spcBef>
                <a:spcPct val="20000"/>
              </a:spcBef>
              <a:buClr>
                <a:srgbClr val="996633"/>
              </a:buClr>
              <a:buFont typeface="Wingdings" pitchFamily="2" charset="2"/>
              <a:buChar char="v"/>
              <a:defRPr/>
            </a:pPr>
            <a:endParaRPr lang="en-US" sz="2400" b="1" dirty="0">
              <a:latin typeface="Book Antiqua" pitchFamily="18" charset="0"/>
            </a:endParaRPr>
          </a:p>
        </p:txBody>
      </p:sp>
      <p:pic>
        <p:nvPicPr>
          <p:cNvPr id="11270"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11271" name="Rectangle 8"/>
          <p:cNvSpPr>
            <a:spLocks noChangeArrowheads="1"/>
          </p:cNvSpPr>
          <p:nvPr/>
        </p:nvSpPr>
        <p:spPr bwMode="auto">
          <a:xfrm>
            <a:off x="1295400" y="209550"/>
            <a:ext cx="7162800" cy="646331"/>
          </a:xfrm>
          <a:prstGeom prst="rect">
            <a:avLst/>
          </a:prstGeom>
          <a:noFill/>
          <a:ln w="9525">
            <a:noFill/>
            <a:miter lim="800000"/>
            <a:headEnd/>
            <a:tailEnd/>
          </a:ln>
        </p:spPr>
        <p:txBody>
          <a:bodyPr wrap="square">
            <a:spAutoFit/>
          </a:bodyPr>
          <a:lstStyle/>
          <a:p>
            <a:pPr algn="ctr"/>
            <a:r>
              <a:rPr lang="en-US" altLang="en-US" sz="3600" b="1" dirty="0"/>
              <a:t>Climate Smart Agriculture (CSA)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33624C50-110F-4083-9C05-93FCF4F0CD08}" type="slidenum">
              <a:rPr lang="en-US"/>
              <a:pPr>
                <a:defRPr/>
              </a:pPr>
              <a:t>11</a:t>
            </a:fld>
            <a:endParaRPr lang="en-US"/>
          </a:p>
        </p:txBody>
      </p:sp>
      <p:sp>
        <p:nvSpPr>
          <p:cNvPr id="12291" name="Rectangle 2"/>
          <p:cNvSpPr>
            <a:spLocks noChangeArrowheads="1"/>
          </p:cNvSpPr>
          <p:nvPr/>
        </p:nvSpPr>
        <p:spPr bwMode="auto">
          <a:xfrm>
            <a:off x="1295400" y="381000"/>
            <a:ext cx="7467600" cy="954088"/>
          </a:xfrm>
          <a:prstGeom prst="rect">
            <a:avLst/>
          </a:prstGeom>
          <a:noFill/>
          <a:ln w="9525">
            <a:noFill/>
            <a:miter lim="800000"/>
            <a:headEnd/>
            <a:tailEnd/>
          </a:ln>
        </p:spPr>
        <p:txBody>
          <a:bodyPr anchor="ctr"/>
          <a:lstStyle/>
          <a:p>
            <a:pPr algn="ctr"/>
            <a:endParaRPr lang="en-US" altLang="en-US" sz="2800" b="1">
              <a:solidFill>
                <a:srgbClr val="996633"/>
              </a:solidFill>
            </a:endParaRPr>
          </a:p>
        </p:txBody>
      </p:sp>
      <p:sp>
        <p:nvSpPr>
          <p:cNvPr id="75780" name="Rectangle 3"/>
          <p:cNvSpPr>
            <a:spLocks noChangeArrowheads="1"/>
          </p:cNvSpPr>
          <p:nvPr/>
        </p:nvSpPr>
        <p:spPr bwMode="auto">
          <a:xfrm>
            <a:off x="838200" y="1088265"/>
            <a:ext cx="8077200" cy="5083935"/>
          </a:xfrm>
          <a:prstGeom prst="rect">
            <a:avLst/>
          </a:prstGeom>
          <a:noFill/>
          <a:ln w="9525" algn="ctr">
            <a:noFill/>
            <a:miter lim="800000"/>
            <a:headEnd/>
            <a:tailEnd/>
          </a:ln>
        </p:spPr>
        <p:txBody>
          <a:bodyPr/>
          <a:lstStyle/>
          <a:p>
            <a:pPr>
              <a:defRPr/>
            </a:pPr>
            <a:r>
              <a:rPr lang="en-US" sz="2000" b="1" dirty="0"/>
              <a:t>Climate smart agriculture involves </a:t>
            </a:r>
            <a:r>
              <a:rPr lang="en-US" sz="2000" b="1" dirty="0" smtClean="0"/>
              <a:t>:</a:t>
            </a:r>
          </a:p>
          <a:p>
            <a:pPr>
              <a:defRPr/>
            </a:pPr>
            <a:endParaRPr lang="en-US" sz="2000" b="1" dirty="0"/>
          </a:p>
          <a:p>
            <a:pPr marL="457200" indent="-457200">
              <a:buFont typeface="Arial" pitchFamily="34" charset="0"/>
              <a:buChar char="•"/>
              <a:defRPr/>
            </a:pPr>
            <a:r>
              <a:rPr lang="en-US" sz="2000" dirty="0" smtClean="0"/>
              <a:t>Crop </a:t>
            </a:r>
            <a:r>
              <a:rPr lang="en-US" sz="2000" dirty="0"/>
              <a:t>pattern based on soil health and moisture analysis of an individual piece of land to support crops which can be sustained by its soil</a:t>
            </a:r>
            <a:r>
              <a:rPr lang="en-US" sz="2000" dirty="0" smtClean="0"/>
              <a:t>.</a:t>
            </a:r>
          </a:p>
          <a:p>
            <a:pPr marL="457200" indent="-457200">
              <a:buFont typeface="Arial" pitchFamily="34" charset="0"/>
              <a:buChar char="•"/>
              <a:defRPr/>
            </a:pPr>
            <a:endParaRPr lang="en-US" sz="2000" dirty="0" smtClean="0"/>
          </a:p>
          <a:p>
            <a:pPr marL="457200" indent="-457200">
              <a:buFont typeface="Arial" pitchFamily="34" charset="0"/>
              <a:buChar char="•"/>
              <a:defRPr/>
            </a:pPr>
            <a:r>
              <a:rPr lang="en-US" sz="2000" dirty="0" smtClean="0"/>
              <a:t>Local  Weather Advisory directly to the farmers with long term, </a:t>
            </a:r>
            <a:r>
              <a:rPr lang="en-US" sz="2000" dirty="0"/>
              <a:t>medium </a:t>
            </a:r>
            <a:r>
              <a:rPr lang="en-US" sz="2000" dirty="0" smtClean="0"/>
              <a:t>term and short </a:t>
            </a:r>
            <a:r>
              <a:rPr lang="en-US" sz="2000" dirty="0"/>
              <a:t>term </a:t>
            </a:r>
            <a:r>
              <a:rPr lang="en-US" sz="2000" dirty="0" smtClean="0"/>
              <a:t>inputs in order </a:t>
            </a:r>
            <a:r>
              <a:rPr lang="en-US" sz="2000" dirty="0"/>
              <a:t>to take precautionary </a:t>
            </a:r>
            <a:r>
              <a:rPr lang="en-US" sz="2000" dirty="0" smtClean="0"/>
              <a:t>actions.</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smtClean="0"/>
              <a:t>Immediate </a:t>
            </a:r>
            <a:r>
              <a:rPr lang="en-US" sz="2000" dirty="0"/>
              <a:t>Agro A</a:t>
            </a:r>
            <a:r>
              <a:rPr lang="en-US" sz="2000" dirty="0" smtClean="0"/>
              <a:t>dvisory </a:t>
            </a:r>
            <a:r>
              <a:rPr lang="en-US" sz="2000" dirty="0"/>
              <a:t>after unexpected weather changes have occurred for timely corrective action to prevent crop loss. </a:t>
            </a:r>
            <a:endParaRPr lang="en-US" sz="2000" dirty="0" smtClean="0"/>
          </a:p>
          <a:p>
            <a:pPr marL="457200" indent="-457200">
              <a:buFont typeface="Arial" pitchFamily="34" charset="0"/>
              <a:buChar char="•"/>
              <a:defRPr/>
            </a:pPr>
            <a:endParaRPr lang="en-US" sz="2000" dirty="0"/>
          </a:p>
          <a:p>
            <a:pPr marL="457200" indent="-457200">
              <a:buFont typeface="Arial" pitchFamily="34" charset="0"/>
              <a:buChar char="•"/>
              <a:defRPr/>
            </a:pPr>
            <a:r>
              <a:rPr lang="en-US" sz="2000" dirty="0" smtClean="0"/>
              <a:t>Nutritional </a:t>
            </a:r>
            <a:r>
              <a:rPr lang="en-US" sz="2000" dirty="0"/>
              <a:t>and preventive vaccination to cattle and poultry. </a:t>
            </a:r>
            <a:endParaRPr lang="en-US" sz="2000" dirty="0" smtClean="0"/>
          </a:p>
          <a:p>
            <a:pPr marL="457200" indent="-457200">
              <a:buFont typeface="Arial" pitchFamily="34" charset="0"/>
              <a:buChar char="•"/>
              <a:defRPr/>
            </a:pPr>
            <a:endParaRPr lang="en-US" sz="2000" dirty="0"/>
          </a:p>
          <a:p>
            <a:pPr>
              <a:defRPr/>
            </a:pPr>
            <a:r>
              <a:rPr lang="en-US" sz="2000" dirty="0" smtClean="0"/>
              <a:t>All </a:t>
            </a:r>
            <a:r>
              <a:rPr lang="en-US" sz="2000" dirty="0"/>
              <a:t>these by direct communication to </a:t>
            </a:r>
            <a:r>
              <a:rPr lang="en-US" sz="2000" dirty="0" smtClean="0"/>
              <a:t>farmers </a:t>
            </a:r>
            <a:r>
              <a:rPr lang="en-US" sz="2000" dirty="0"/>
              <a:t>at </a:t>
            </a:r>
            <a:r>
              <a:rPr lang="en-US" sz="2000" dirty="0" smtClean="0"/>
              <a:t>their doorsteps, using </a:t>
            </a:r>
            <a:r>
              <a:rPr lang="en-US" sz="2000" dirty="0"/>
              <a:t>all available scientific </a:t>
            </a:r>
            <a:r>
              <a:rPr lang="en-US" sz="2000" dirty="0" smtClean="0"/>
              <a:t>technologies </a:t>
            </a:r>
            <a:r>
              <a:rPr lang="en-US" sz="2000" dirty="0"/>
              <a:t>to make agriculture more productive, less costly and linked with value added market </a:t>
            </a:r>
            <a:r>
              <a:rPr lang="en-US" sz="2000" dirty="0" smtClean="0"/>
              <a:t>mechanism..</a:t>
            </a:r>
            <a:endParaRPr lang="en-US" sz="2000" dirty="0"/>
          </a:p>
          <a:p>
            <a:pPr>
              <a:defRPr/>
            </a:pPr>
            <a:endParaRPr lang="en-US" sz="1200" dirty="0"/>
          </a:p>
        </p:txBody>
      </p:sp>
      <p:pic>
        <p:nvPicPr>
          <p:cNvPr id="12293"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2294" name="Picture 7" descr="nccsindia"/>
          <p:cNvPicPr>
            <a:picLocks noChangeAspect="1" noChangeArrowheads="1"/>
          </p:cNvPicPr>
          <p:nvPr/>
        </p:nvPicPr>
        <p:blipFill>
          <a:blip r:embed="rId4"/>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12295" name="Rectangle 8"/>
          <p:cNvSpPr>
            <a:spLocks noChangeArrowheads="1"/>
          </p:cNvSpPr>
          <p:nvPr/>
        </p:nvSpPr>
        <p:spPr bwMode="auto">
          <a:xfrm>
            <a:off x="1272862" y="359535"/>
            <a:ext cx="6705600" cy="646331"/>
          </a:xfrm>
          <a:prstGeom prst="rect">
            <a:avLst/>
          </a:prstGeom>
          <a:noFill/>
          <a:ln w="9525">
            <a:noFill/>
            <a:miter lim="800000"/>
            <a:headEnd/>
            <a:tailEnd/>
          </a:ln>
        </p:spPr>
        <p:txBody>
          <a:bodyPr wrap="square">
            <a:spAutoFit/>
          </a:bodyPr>
          <a:lstStyle/>
          <a:p>
            <a:pPr algn="ctr"/>
            <a:r>
              <a:rPr lang="en-US" altLang="en-US" sz="3600" b="1" dirty="0"/>
              <a:t>Climate Smart Agriculture (CSA)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p:txBody>
          <a:bodyPr/>
          <a:lstStyle/>
          <a:p>
            <a:pPr>
              <a:defRPr/>
            </a:pPr>
            <a:fld id="{79CA4EB3-EA2E-4F27-A935-AD920DB13FE2}" type="slidenum">
              <a:rPr lang="en-US" smtClean="0">
                <a:latin typeface="Arial" pitchFamily="34" charset="0"/>
              </a:rPr>
              <a:pPr>
                <a:defRPr/>
              </a:pPr>
              <a:t>12</a:t>
            </a:fld>
            <a:endParaRPr lang="en-US" smtClean="0">
              <a:latin typeface="Arial" pitchFamily="34" charset="0"/>
            </a:endParaRPr>
          </a:p>
        </p:txBody>
      </p:sp>
      <p:sp>
        <p:nvSpPr>
          <p:cNvPr id="13315" name="Content Placeholder 2"/>
          <p:cNvSpPr>
            <a:spLocks noGrp="1"/>
          </p:cNvSpPr>
          <p:nvPr>
            <p:ph idx="4294967295"/>
          </p:nvPr>
        </p:nvSpPr>
        <p:spPr>
          <a:xfrm>
            <a:off x="0" y="990600"/>
            <a:ext cx="9144000" cy="5410200"/>
          </a:xfrm>
        </p:spPr>
        <p:txBody>
          <a:bodyPr/>
          <a:lstStyle/>
          <a:p>
            <a:pPr eaLnBrk="1" hangingPunct="1"/>
            <a:endParaRPr lang="en-US" altLang="en-US" sz="2000" smtClean="0"/>
          </a:p>
          <a:p>
            <a:pPr eaLnBrk="1" hangingPunct="1"/>
            <a:endParaRPr lang="en-US" altLang="en-US" sz="2000" smtClean="0"/>
          </a:p>
        </p:txBody>
      </p:sp>
      <p:sp>
        <p:nvSpPr>
          <p:cNvPr id="13316" name="Title 3"/>
          <p:cNvSpPr>
            <a:spLocks noGrp="1"/>
          </p:cNvSpPr>
          <p:nvPr>
            <p:ph type="title" idx="4294967295"/>
          </p:nvPr>
        </p:nvSpPr>
        <p:spPr>
          <a:xfrm>
            <a:off x="457200" y="152400"/>
            <a:ext cx="8229600" cy="685800"/>
          </a:xfrm>
        </p:spPr>
        <p:txBody>
          <a:bodyPr>
            <a:normAutofit fontScale="90000"/>
          </a:bodyPr>
          <a:lstStyle/>
          <a:p>
            <a:pPr eaLnBrk="1" hangingPunct="1"/>
            <a:r>
              <a:rPr lang="en-US" altLang="en-US" sz="2400" b="1" dirty="0" smtClean="0">
                <a:solidFill>
                  <a:srgbClr val="FFFF00"/>
                </a:solidFill>
              </a:rPr>
              <a:t/>
            </a:r>
            <a:br>
              <a:rPr lang="en-US" altLang="en-US" sz="2400" b="1" dirty="0" smtClean="0">
                <a:solidFill>
                  <a:srgbClr val="FFFF00"/>
                </a:solidFill>
              </a:rPr>
            </a:br>
            <a:r>
              <a:rPr lang="en-US" altLang="en-US" sz="2400" b="1" dirty="0" smtClean="0">
                <a:solidFill>
                  <a:srgbClr val="FFFF00"/>
                </a:solidFill>
              </a:rPr>
              <a:t/>
            </a:r>
            <a:br>
              <a:rPr lang="en-US" altLang="en-US" sz="2400" b="1" dirty="0" smtClean="0">
                <a:solidFill>
                  <a:srgbClr val="FFFF00"/>
                </a:solidFill>
              </a:rPr>
            </a:br>
            <a:r>
              <a:rPr lang="en-US" altLang="en-US" sz="2400" b="1" dirty="0" smtClean="0">
                <a:solidFill>
                  <a:schemeClr val="tx1"/>
                </a:solidFill>
              </a:rPr>
              <a:t>There are three kinds of impact of change in climate</a:t>
            </a:r>
            <a:r>
              <a:rPr lang="en-US" altLang="en-US" sz="2400" dirty="0" smtClean="0">
                <a:solidFill>
                  <a:srgbClr val="FFFF00"/>
                </a:solidFill>
              </a:rPr>
              <a:t/>
            </a:r>
            <a:br>
              <a:rPr lang="en-US" altLang="en-US" sz="2400" dirty="0" smtClean="0">
                <a:solidFill>
                  <a:srgbClr val="FFFF00"/>
                </a:solidFill>
              </a:rPr>
            </a:br>
            <a:endParaRPr lang="en-US" altLang="en-US" sz="2400" dirty="0" smtClean="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883025306"/>
              </p:ext>
            </p:extLst>
          </p:nvPr>
        </p:nvGraphicFramePr>
        <p:xfrm>
          <a:off x="609600" y="838200"/>
          <a:ext cx="8382000" cy="6019800"/>
        </p:xfrm>
        <a:graphic>
          <a:graphicData uri="http://schemas.openxmlformats.org/drawingml/2006/table">
            <a:tbl>
              <a:tblPr/>
              <a:tblGrid>
                <a:gridCol w="3603476"/>
                <a:gridCol w="4778524"/>
              </a:tblGrid>
              <a:tr h="2150113">
                <a:tc>
                  <a:txBody>
                    <a:bodyPr/>
                    <a:lstStyle/>
                    <a:p>
                      <a:pPr marL="228600" marR="0">
                        <a:lnSpc>
                          <a:spcPct val="115000"/>
                        </a:lnSpc>
                        <a:spcBef>
                          <a:spcPts val="0"/>
                        </a:spcBef>
                        <a:spcAft>
                          <a:spcPts val="0"/>
                        </a:spcAft>
                      </a:pPr>
                      <a:r>
                        <a:rPr lang="en-US" sz="1800" b="1" dirty="0">
                          <a:solidFill>
                            <a:srgbClr val="000000"/>
                          </a:solidFill>
                          <a:latin typeface="Candara" pitchFamily="34" charset="0"/>
                          <a:ea typeface="Times New Roman"/>
                          <a:cs typeface="Calibri"/>
                        </a:rPr>
                        <a:t>A concurrent impact which is taking place over the </a:t>
                      </a:r>
                      <a:r>
                        <a:rPr lang="en-US" sz="1800" b="1" dirty="0" smtClean="0">
                          <a:solidFill>
                            <a:srgbClr val="000000"/>
                          </a:solidFill>
                          <a:latin typeface="Candara" pitchFamily="34" charset="0"/>
                          <a:ea typeface="Times New Roman"/>
                          <a:cs typeface="Calibri"/>
                        </a:rPr>
                        <a:t>decades. This has</a:t>
                      </a:r>
                      <a:r>
                        <a:rPr lang="en-US" sz="1800" b="1" baseline="0" dirty="0" smtClean="0">
                          <a:solidFill>
                            <a:srgbClr val="000000"/>
                          </a:solidFill>
                          <a:latin typeface="Candara" pitchFamily="34" charset="0"/>
                          <a:ea typeface="Times New Roman"/>
                          <a:cs typeface="Calibri"/>
                        </a:rPr>
                        <a:t> </a:t>
                      </a:r>
                      <a:r>
                        <a:rPr lang="en-US" sz="1800" b="1" dirty="0" smtClean="0">
                          <a:solidFill>
                            <a:srgbClr val="000000"/>
                          </a:solidFill>
                          <a:latin typeface="Candara" pitchFamily="34" charset="0"/>
                          <a:ea typeface="Times New Roman"/>
                          <a:cs typeface="Calibri"/>
                        </a:rPr>
                        <a:t> already affected productivity and reduction in water</a:t>
                      </a:r>
                      <a:r>
                        <a:rPr lang="en-US" sz="1800" b="1" baseline="0" dirty="0" smtClean="0">
                          <a:solidFill>
                            <a:srgbClr val="000000"/>
                          </a:solidFill>
                          <a:latin typeface="Candara" pitchFamily="34" charset="0"/>
                          <a:ea typeface="Times New Roman"/>
                          <a:cs typeface="Calibri"/>
                        </a:rPr>
                        <a:t> resources, </a:t>
                      </a:r>
                      <a:r>
                        <a:rPr lang="en-US" sz="1800" b="1" dirty="0" smtClean="0">
                          <a:solidFill>
                            <a:srgbClr val="000000"/>
                          </a:solidFill>
                          <a:latin typeface="Candara" pitchFamily="34" charset="0"/>
                          <a:ea typeface="Times New Roman"/>
                          <a:cs typeface="Calibri"/>
                        </a:rPr>
                        <a:t> while cost of energy is growing higher </a:t>
                      </a:r>
                      <a:endParaRPr lang="en-US" sz="1800" dirty="0">
                        <a:latin typeface="Candara" pitchFamily="34" charset="0"/>
                        <a:ea typeface="Times New Roman"/>
                        <a:cs typeface="Shruti"/>
                      </a:endParaRPr>
                    </a:p>
                  </a:txBody>
                  <a:tcPr marT="45679" marB="45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28600" marR="0">
                        <a:lnSpc>
                          <a:spcPct val="115000"/>
                        </a:lnSpc>
                        <a:spcBef>
                          <a:spcPts val="0"/>
                        </a:spcBef>
                        <a:spcAft>
                          <a:spcPts val="0"/>
                        </a:spcAft>
                      </a:pPr>
                      <a:r>
                        <a:rPr lang="en-US" sz="1800" b="1" dirty="0">
                          <a:solidFill>
                            <a:srgbClr val="000000"/>
                          </a:solidFill>
                          <a:latin typeface="Candara" pitchFamily="34" charset="0"/>
                          <a:ea typeface="Times New Roman"/>
                          <a:cs typeface="Calibri"/>
                        </a:rPr>
                        <a:t>At local level  action plan is needed to provide by taking stock of what has happened to soil and its productivity and same about livestock due to changes  </a:t>
                      </a:r>
                      <a:r>
                        <a:rPr lang="en-US" sz="1800" b="1" dirty="0" smtClean="0">
                          <a:solidFill>
                            <a:srgbClr val="000000"/>
                          </a:solidFill>
                          <a:latin typeface="Candara" pitchFamily="34" charset="0"/>
                          <a:ea typeface="Times New Roman"/>
                          <a:cs typeface="Calibri"/>
                        </a:rPr>
                        <a:t>in </a:t>
                      </a:r>
                      <a:r>
                        <a:rPr lang="en-US" sz="1800" b="1" dirty="0">
                          <a:solidFill>
                            <a:srgbClr val="000000"/>
                          </a:solidFill>
                          <a:latin typeface="Candara" pitchFamily="34" charset="0"/>
                          <a:ea typeface="Times New Roman"/>
                          <a:cs typeface="Calibri"/>
                        </a:rPr>
                        <a:t>weather – increase in temperature etc</a:t>
                      </a:r>
                      <a:endParaRPr lang="en-US" sz="1800" dirty="0">
                        <a:latin typeface="Candara" pitchFamily="34" charset="0"/>
                        <a:ea typeface="Times New Roman"/>
                        <a:cs typeface="Shruti"/>
                      </a:endParaRPr>
                    </a:p>
                  </a:txBody>
                  <a:tcPr marT="45679" marB="45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403279">
                <a:tc>
                  <a:txBody>
                    <a:bodyPr/>
                    <a:lstStyle/>
                    <a:p>
                      <a:pPr marL="228600" marR="0">
                        <a:lnSpc>
                          <a:spcPct val="115000"/>
                        </a:lnSpc>
                        <a:spcBef>
                          <a:spcPts val="0"/>
                        </a:spcBef>
                        <a:spcAft>
                          <a:spcPts val="0"/>
                        </a:spcAft>
                      </a:pPr>
                      <a:r>
                        <a:rPr lang="en-US" sz="1800" b="1" dirty="0">
                          <a:solidFill>
                            <a:srgbClr val="000000"/>
                          </a:solidFill>
                          <a:latin typeface="Candara" pitchFamily="34" charset="0"/>
                          <a:ea typeface="Times New Roman"/>
                          <a:cs typeface="Calibri"/>
                        </a:rPr>
                        <a:t>Unexpected change in weather pattern during monsoon season like delayed rain, long intervals for rain or  heavy rain – </a:t>
                      </a:r>
                      <a:r>
                        <a:rPr lang="en-US" sz="1800" b="1" dirty="0" smtClean="0">
                          <a:solidFill>
                            <a:srgbClr val="000000"/>
                          </a:solidFill>
                          <a:latin typeface="Candara" pitchFamily="34" charset="0"/>
                          <a:ea typeface="Times New Roman"/>
                          <a:cs typeface="Calibri"/>
                        </a:rPr>
                        <a:t>flood</a:t>
                      </a:r>
                      <a:r>
                        <a:rPr lang="en-US" sz="1800" b="1" baseline="0" dirty="0" smtClean="0">
                          <a:solidFill>
                            <a:srgbClr val="000000"/>
                          </a:solidFill>
                          <a:latin typeface="Candara" pitchFamily="34" charset="0"/>
                          <a:ea typeface="Times New Roman"/>
                          <a:cs typeface="Calibri"/>
                        </a:rPr>
                        <a:t> has already affecting Horticulture crops. </a:t>
                      </a:r>
                      <a:endParaRPr lang="en-US" sz="1800" dirty="0">
                        <a:latin typeface="Candara" pitchFamily="34" charset="0"/>
                        <a:ea typeface="Times New Roman"/>
                        <a:cs typeface="Shruti"/>
                      </a:endParaRPr>
                    </a:p>
                  </a:txBody>
                  <a:tcPr marL="68580" marR="68580" marT="9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3CB"/>
                    </a:solidFill>
                  </a:tcPr>
                </a:tc>
                <a:tc>
                  <a:txBody>
                    <a:bodyPr/>
                    <a:lstStyle/>
                    <a:p>
                      <a:pPr marL="228600" marR="0" algn="l">
                        <a:lnSpc>
                          <a:spcPct val="115000"/>
                        </a:lnSpc>
                        <a:spcBef>
                          <a:spcPts val="0"/>
                        </a:spcBef>
                        <a:spcAft>
                          <a:spcPts val="0"/>
                        </a:spcAft>
                      </a:pPr>
                      <a:r>
                        <a:rPr lang="en-US" sz="1800" b="1" dirty="0">
                          <a:solidFill>
                            <a:srgbClr val="000000"/>
                          </a:solidFill>
                          <a:latin typeface="Candara" pitchFamily="34" charset="0"/>
                          <a:ea typeface="Times New Roman"/>
                          <a:cs typeface="Calibri"/>
                        </a:rPr>
                        <a:t>A contingency plan </a:t>
                      </a:r>
                      <a:r>
                        <a:rPr lang="en-US" sz="1800" b="1" dirty="0" smtClean="0">
                          <a:solidFill>
                            <a:srgbClr val="000000"/>
                          </a:solidFill>
                          <a:latin typeface="Candara" pitchFamily="34" charset="0"/>
                          <a:ea typeface="Times New Roman"/>
                          <a:cs typeface="Calibri"/>
                        </a:rPr>
                        <a:t>to </a:t>
                      </a:r>
                      <a:r>
                        <a:rPr lang="en-US" sz="1800" b="1" dirty="0">
                          <a:solidFill>
                            <a:srgbClr val="000000"/>
                          </a:solidFill>
                          <a:latin typeface="Candara" pitchFamily="34" charset="0"/>
                          <a:ea typeface="Times New Roman"/>
                          <a:cs typeface="Calibri"/>
                        </a:rPr>
                        <a:t>modify cropping </a:t>
                      </a:r>
                      <a:r>
                        <a:rPr lang="en-US" sz="1800" b="1" dirty="0" smtClean="0">
                          <a:solidFill>
                            <a:srgbClr val="000000"/>
                          </a:solidFill>
                          <a:latin typeface="Candara" pitchFamily="34" charset="0"/>
                          <a:ea typeface="Times New Roman"/>
                          <a:cs typeface="Calibri"/>
                        </a:rPr>
                        <a:t>pattern. This </a:t>
                      </a:r>
                      <a:r>
                        <a:rPr lang="en-US" sz="1800" b="1" dirty="0">
                          <a:solidFill>
                            <a:srgbClr val="000000"/>
                          </a:solidFill>
                          <a:latin typeface="Candara" pitchFamily="34" charset="0"/>
                          <a:ea typeface="Times New Roman"/>
                          <a:cs typeface="Calibri"/>
                        </a:rPr>
                        <a:t>has to be part of local level (</a:t>
                      </a:r>
                      <a:r>
                        <a:rPr lang="en-US" sz="1800" b="1" dirty="0" err="1">
                          <a:solidFill>
                            <a:srgbClr val="000000"/>
                          </a:solidFill>
                          <a:latin typeface="Candara" pitchFamily="34" charset="0"/>
                          <a:ea typeface="Times New Roman"/>
                          <a:cs typeface="Calibri"/>
                        </a:rPr>
                        <a:t>Taluka</a:t>
                      </a:r>
                      <a:r>
                        <a:rPr lang="en-US" sz="1800" b="1" dirty="0">
                          <a:solidFill>
                            <a:srgbClr val="000000"/>
                          </a:solidFill>
                          <a:latin typeface="Candara" pitchFamily="34" charset="0"/>
                          <a:ea typeface="Times New Roman"/>
                          <a:cs typeface="Calibri"/>
                        </a:rPr>
                        <a:t> Level) action </a:t>
                      </a:r>
                      <a:r>
                        <a:rPr lang="en-US" sz="1800" b="1" dirty="0" smtClean="0">
                          <a:solidFill>
                            <a:srgbClr val="000000"/>
                          </a:solidFill>
                          <a:latin typeface="Candara" pitchFamily="34" charset="0"/>
                          <a:ea typeface="Times New Roman"/>
                          <a:cs typeface="Calibri"/>
                        </a:rPr>
                        <a:t>plan and Comprehensive District Agriculture Plan (CDAP). This is already prepared  by Agri. Universities but need to be</a:t>
                      </a:r>
                      <a:r>
                        <a:rPr lang="en-US" sz="1800" b="1" baseline="0" dirty="0" smtClean="0">
                          <a:solidFill>
                            <a:srgbClr val="000000"/>
                          </a:solidFill>
                          <a:latin typeface="Candara" pitchFamily="34" charset="0"/>
                          <a:ea typeface="Times New Roman"/>
                          <a:cs typeface="Calibri"/>
                        </a:rPr>
                        <a:t> made available to farmers.</a:t>
                      </a:r>
                      <a:endParaRPr lang="en-US" sz="1800" dirty="0">
                        <a:latin typeface="Candara" pitchFamily="34" charset="0"/>
                        <a:ea typeface="Times New Roman"/>
                        <a:cs typeface="Shruti"/>
                      </a:endParaRPr>
                    </a:p>
                  </a:txBody>
                  <a:tcPr marL="68580" marR="68580" marT="9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3CB"/>
                    </a:solidFill>
                  </a:tcPr>
                </a:tc>
              </a:tr>
              <a:tr h="1466408">
                <a:tc>
                  <a:txBody>
                    <a:bodyPr/>
                    <a:lstStyle/>
                    <a:p>
                      <a:pPr marL="228600" marR="0">
                        <a:lnSpc>
                          <a:spcPct val="115000"/>
                        </a:lnSpc>
                        <a:spcBef>
                          <a:spcPts val="0"/>
                        </a:spcBef>
                        <a:spcAft>
                          <a:spcPts val="0"/>
                        </a:spcAft>
                      </a:pPr>
                      <a:r>
                        <a:rPr lang="en-US" sz="1800" b="1" dirty="0">
                          <a:solidFill>
                            <a:srgbClr val="000000"/>
                          </a:solidFill>
                          <a:latin typeface="Candara" pitchFamily="34" charset="0"/>
                          <a:ea typeface="Times New Roman"/>
                          <a:cs typeface="Calibri"/>
                        </a:rPr>
                        <a:t>Major calamity like </a:t>
                      </a:r>
                      <a:r>
                        <a:rPr lang="en-US" sz="1800" b="1" dirty="0" smtClean="0">
                          <a:solidFill>
                            <a:srgbClr val="000000"/>
                          </a:solidFill>
                          <a:latin typeface="Candara" pitchFamily="34" charset="0"/>
                          <a:ea typeface="Times New Roman"/>
                          <a:cs typeface="Calibri"/>
                        </a:rPr>
                        <a:t>floods,  cyclone/tornado </a:t>
                      </a:r>
                      <a:r>
                        <a:rPr lang="en-US" sz="1800" b="1" dirty="0">
                          <a:solidFill>
                            <a:srgbClr val="000000"/>
                          </a:solidFill>
                          <a:latin typeface="Candara" pitchFamily="34" charset="0"/>
                          <a:ea typeface="Times New Roman"/>
                          <a:cs typeface="Calibri"/>
                        </a:rPr>
                        <a:t>, cloud burst etc</a:t>
                      </a:r>
                      <a:endParaRPr lang="en-US" sz="1800" dirty="0">
                        <a:latin typeface="Candara" pitchFamily="34" charset="0"/>
                        <a:ea typeface="Times New Roman"/>
                        <a:cs typeface="Shruti"/>
                      </a:endParaRPr>
                    </a:p>
                  </a:txBody>
                  <a:tcPr marL="68580" marR="68580" marT="9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228600" marR="0" algn="l">
                        <a:lnSpc>
                          <a:spcPct val="115000"/>
                        </a:lnSpc>
                        <a:spcBef>
                          <a:spcPts val="0"/>
                        </a:spcBef>
                        <a:spcAft>
                          <a:spcPts val="0"/>
                        </a:spcAft>
                      </a:pPr>
                      <a:r>
                        <a:rPr lang="en-US" sz="1800" b="1" dirty="0">
                          <a:solidFill>
                            <a:srgbClr val="000000"/>
                          </a:solidFill>
                          <a:latin typeface="Candara" pitchFamily="34" charset="0"/>
                          <a:ea typeface="Times New Roman"/>
                          <a:cs typeface="Calibri"/>
                        </a:rPr>
                        <a:t>Need restoration strategy  because such disasters </a:t>
                      </a:r>
                      <a:r>
                        <a:rPr lang="en-US" sz="1800" b="1" dirty="0" smtClean="0">
                          <a:solidFill>
                            <a:srgbClr val="000000"/>
                          </a:solidFill>
                          <a:latin typeface="Candara" pitchFamily="34" charset="0"/>
                          <a:ea typeface="Times New Roman"/>
                          <a:cs typeface="Calibri"/>
                        </a:rPr>
                        <a:t> some time wipe </a:t>
                      </a:r>
                      <a:r>
                        <a:rPr lang="en-US" sz="1800" b="1" dirty="0">
                          <a:solidFill>
                            <a:srgbClr val="000000"/>
                          </a:solidFill>
                          <a:latin typeface="Candara" pitchFamily="34" charset="0"/>
                          <a:ea typeface="Times New Roman"/>
                          <a:cs typeface="Calibri"/>
                        </a:rPr>
                        <a:t>out entire soil strata and sweet water </a:t>
                      </a:r>
                      <a:r>
                        <a:rPr lang="en-US" sz="1800" b="1" dirty="0" smtClean="0">
                          <a:solidFill>
                            <a:srgbClr val="000000"/>
                          </a:solidFill>
                          <a:latin typeface="Candara" pitchFamily="34" charset="0"/>
                          <a:ea typeface="Times New Roman"/>
                          <a:cs typeface="Calibri"/>
                        </a:rPr>
                        <a:t>sources</a:t>
                      </a:r>
                      <a:r>
                        <a:rPr lang="en-US" sz="1800" b="1" baseline="0" dirty="0" smtClean="0">
                          <a:solidFill>
                            <a:srgbClr val="000000"/>
                          </a:solidFill>
                          <a:latin typeface="Candara" pitchFamily="34" charset="0"/>
                          <a:ea typeface="Times New Roman"/>
                          <a:cs typeface="Calibri"/>
                        </a:rPr>
                        <a:t> including livestock and shelter </a:t>
                      </a:r>
                      <a:endParaRPr lang="en-US" sz="1800" dirty="0">
                        <a:latin typeface="Candara" pitchFamily="34" charset="0"/>
                        <a:ea typeface="Times New Roman"/>
                        <a:cs typeface="Shruti"/>
                      </a:endParaRPr>
                    </a:p>
                  </a:txBody>
                  <a:tcPr marT="45679" marB="45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pic>
        <p:nvPicPr>
          <p:cNvPr id="1333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2A678750-CFAD-46C9-85E4-F810CA7ABC69}" type="slidenum">
              <a:rPr lang="en-US"/>
              <a:pPr>
                <a:defRPr/>
              </a:pPr>
              <a:t>13</a:t>
            </a:fld>
            <a:endParaRPr lang="en-US"/>
          </a:p>
        </p:txBody>
      </p:sp>
      <p:sp>
        <p:nvSpPr>
          <p:cNvPr id="14339" name="Rectangle 2"/>
          <p:cNvSpPr>
            <a:spLocks noChangeArrowheads="1"/>
          </p:cNvSpPr>
          <p:nvPr/>
        </p:nvSpPr>
        <p:spPr bwMode="auto">
          <a:xfrm>
            <a:off x="1295400" y="228600"/>
            <a:ext cx="7467600" cy="685800"/>
          </a:xfrm>
          <a:prstGeom prst="rect">
            <a:avLst/>
          </a:prstGeom>
          <a:noFill/>
          <a:ln w="9525">
            <a:noFill/>
            <a:miter lim="800000"/>
            <a:headEnd/>
            <a:tailEnd/>
          </a:ln>
        </p:spPr>
        <p:txBody>
          <a:bodyPr anchor="ctr"/>
          <a:lstStyle/>
          <a:p>
            <a:pPr algn="ctr"/>
            <a:r>
              <a:rPr lang="en-US" altLang="en-US" sz="3600" b="1" dirty="0"/>
              <a:t>Climate Smart Agriculture (CSA)</a:t>
            </a:r>
          </a:p>
        </p:txBody>
      </p:sp>
      <p:sp>
        <p:nvSpPr>
          <p:cNvPr id="72708" name="Rectangle 3"/>
          <p:cNvSpPr>
            <a:spLocks noChangeArrowheads="1"/>
          </p:cNvSpPr>
          <p:nvPr/>
        </p:nvSpPr>
        <p:spPr bwMode="auto">
          <a:xfrm>
            <a:off x="685800" y="1143000"/>
            <a:ext cx="8458200" cy="5105400"/>
          </a:xfrm>
          <a:prstGeom prst="rect">
            <a:avLst/>
          </a:prstGeom>
          <a:noFill/>
          <a:ln w="9525" algn="ctr">
            <a:noFill/>
            <a:miter lim="800000"/>
            <a:headEnd/>
            <a:tailEnd/>
          </a:ln>
        </p:spPr>
        <p:txBody>
          <a:bodyPr/>
          <a:lstStyle/>
          <a:p>
            <a:pPr>
              <a:defRPr/>
            </a:pPr>
            <a:endParaRPr lang="en-US" b="1" cap="all" dirty="0"/>
          </a:p>
          <a:p>
            <a:pPr>
              <a:defRPr/>
            </a:pPr>
            <a:r>
              <a:rPr lang="en-US" b="1" cap="all" dirty="0"/>
              <a:t>Sustainable DEVELOPMENT </a:t>
            </a:r>
            <a:endParaRPr lang="en-US" dirty="0"/>
          </a:p>
          <a:p>
            <a:pPr>
              <a:defRPr/>
            </a:pPr>
            <a:r>
              <a:rPr lang="en-US" dirty="0"/>
              <a:t> </a:t>
            </a:r>
          </a:p>
          <a:p>
            <a:pPr marL="346075" indent="-346075">
              <a:buFont typeface="Arial" pitchFamily="34" charset="0"/>
              <a:buChar char="•"/>
              <a:defRPr/>
            </a:pPr>
            <a:r>
              <a:rPr lang="en-US" dirty="0"/>
              <a:t>Sustainable development is a pattern of natural resource use that aims to meet human needs while protecting the environment simultaneously. </a:t>
            </a:r>
          </a:p>
          <a:p>
            <a:pPr marL="346075" indent="-346075">
              <a:buFont typeface="Arial" pitchFamily="34" charset="0"/>
              <a:buChar char="•"/>
              <a:defRPr/>
            </a:pPr>
            <a:r>
              <a:rPr lang="en-US" dirty="0"/>
              <a:t>This ensures that the need for resources can be met not only in the present, but also in the infinite future. </a:t>
            </a:r>
          </a:p>
          <a:p>
            <a:pPr marL="346075" indent="-346075">
              <a:buFont typeface="Arial" pitchFamily="34" charset="0"/>
              <a:buChar char="•"/>
              <a:defRPr/>
            </a:pPr>
            <a:r>
              <a:rPr lang="en-US" dirty="0"/>
              <a:t>The word “Sustainable development” has well-known implications. </a:t>
            </a:r>
          </a:p>
          <a:p>
            <a:pPr marL="346075" indent="-346075">
              <a:buFont typeface="Arial" pitchFamily="34" charset="0"/>
              <a:buChar char="•"/>
              <a:defRPr/>
            </a:pPr>
            <a:r>
              <a:rPr lang="en-US" dirty="0"/>
              <a:t>It is a long-term activity. It involves the use of natural resources. It implies economic growth with socio economic and environmental content to provide sustainable livelihood.</a:t>
            </a:r>
          </a:p>
          <a:p>
            <a:pPr>
              <a:defRPr/>
            </a:pPr>
            <a:r>
              <a:rPr lang="en-US" dirty="0"/>
              <a:t> </a:t>
            </a:r>
          </a:p>
          <a:p>
            <a:pPr>
              <a:defRPr/>
            </a:pPr>
            <a:r>
              <a:rPr lang="en-US" b="1" dirty="0"/>
              <a:t>Sustainable livelihood means.....</a:t>
            </a:r>
          </a:p>
          <a:p>
            <a:pPr>
              <a:defRPr/>
            </a:pPr>
            <a:endParaRPr lang="en-US" dirty="0"/>
          </a:p>
          <a:p>
            <a:pPr marL="346075" indent="-346075">
              <a:buFont typeface="Arial" pitchFamily="34" charset="0"/>
              <a:buChar char="•"/>
              <a:defRPr/>
            </a:pPr>
            <a:r>
              <a:rPr lang="en-US" dirty="0"/>
              <a:t>Provide enough to all to live or exist,</a:t>
            </a:r>
          </a:p>
          <a:p>
            <a:pPr marL="346075" indent="-346075">
              <a:buFont typeface="Arial" pitchFamily="34" charset="0"/>
              <a:buChar char="•"/>
              <a:defRPr/>
            </a:pPr>
            <a:r>
              <a:rPr lang="en-US" dirty="0"/>
              <a:t>It should not become less and that </a:t>
            </a:r>
          </a:p>
          <a:p>
            <a:pPr marL="346075" indent="-346075">
              <a:buFont typeface="Arial" pitchFamily="34" charset="0"/>
              <a:buChar char="•"/>
              <a:defRPr/>
            </a:pPr>
            <a:r>
              <a:rPr lang="en-US" dirty="0"/>
              <a:t>There is gradual increase in income for better quality of life.</a:t>
            </a:r>
          </a:p>
          <a:p>
            <a:pPr marL="346075" indent="-346075">
              <a:buFont typeface="Arial" pitchFamily="34" charset="0"/>
              <a:buChar char="•"/>
              <a:defRPr/>
            </a:pPr>
            <a:r>
              <a:rPr lang="en-US" dirty="0"/>
              <a:t>This happens at local level – village level</a:t>
            </a:r>
          </a:p>
          <a:p>
            <a:pPr marL="342900" indent="-342900" algn="just">
              <a:spcBef>
                <a:spcPct val="20000"/>
              </a:spcBef>
              <a:buFontTx/>
              <a:buChar char="•"/>
              <a:defRPr/>
            </a:pPr>
            <a:endParaRPr lang="en-US" b="1" dirty="0">
              <a:latin typeface="Book Antiqua" pitchFamily="18" charset="0"/>
            </a:endParaRPr>
          </a:p>
          <a:p>
            <a:pPr marL="342900" indent="-342900" algn="just">
              <a:spcBef>
                <a:spcPct val="20000"/>
              </a:spcBef>
              <a:defRPr/>
            </a:pPr>
            <a:endParaRPr lang="en-US" b="1" dirty="0">
              <a:latin typeface="Book Antiqua" pitchFamily="18" charset="0"/>
            </a:endParaRPr>
          </a:p>
          <a:p>
            <a:pPr marL="342900" indent="-342900" algn="just">
              <a:lnSpc>
                <a:spcPct val="90000"/>
              </a:lnSpc>
              <a:spcBef>
                <a:spcPct val="20000"/>
              </a:spcBef>
              <a:buClr>
                <a:srgbClr val="996633"/>
              </a:buClr>
              <a:buFont typeface="Wingdings" pitchFamily="2" charset="2"/>
              <a:buChar char="v"/>
              <a:defRPr/>
            </a:pPr>
            <a:endParaRPr lang="en-US" sz="2400" b="1" dirty="0">
              <a:latin typeface="Book Antiqua" pitchFamily="18" charset="0"/>
            </a:endParaRPr>
          </a:p>
        </p:txBody>
      </p:sp>
      <p:pic>
        <p:nvPicPr>
          <p:cNvPr id="1434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762000"/>
          </a:xfrm>
        </p:spPr>
        <p:txBody>
          <a:bodyPr/>
          <a:lstStyle/>
          <a:p>
            <a:r>
              <a:rPr lang="en-US" altLang="en-US" sz="2000" b="1" dirty="0" smtClean="0">
                <a:solidFill>
                  <a:srgbClr val="FFFF00"/>
                </a:solidFill>
                <a:latin typeface="Candara" pitchFamily="34" charset="0"/>
              </a:rPr>
              <a:t> </a:t>
            </a:r>
            <a:r>
              <a:rPr lang="en-US" altLang="en-US" sz="3600" b="1" dirty="0" smtClean="0">
                <a:solidFill>
                  <a:schemeClr val="tx1"/>
                </a:solidFill>
                <a:latin typeface="Candara" pitchFamily="34" charset="0"/>
              </a:rPr>
              <a:t>Indian Situation</a:t>
            </a:r>
            <a:endParaRPr lang="en-US" altLang="en-US" sz="3600" b="1" dirty="0" smtClean="0">
              <a:solidFill>
                <a:schemeClr val="tx1"/>
              </a:solidFill>
            </a:endParaRPr>
          </a:p>
        </p:txBody>
      </p:sp>
      <p:sp>
        <p:nvSpPr>
          <p:cNvPr id="15363" name="Content Placeholder 2"/>
          <p:cNvSpPr>
            <a:spLocks noGrp="1"/>
          </p:cNvSpPr>
          <p:nvPr>
            <p:ph idx="1"/>
          </p:nvPr>
        </p:nvSpPr>
        <p:spPr>
          <a:xfrm>
            <a:off x="838200" y="990600"/>
            <a:ext cx="7010400" cy="5715000"/>
          </a:xfrm>
        </p:spPr>
        <p:txBody>
          <a:bodyPr/>
          <a:lstStyle/>
          <a:p>
            <a:r>
              <a:rPr lang="en-US" altLang="en-US" sz="1800" dirty="0" smtClean="0"/>
              <a:t>India’s success over six decades: </a:t>
            </a:r>
          </a:p>
          <a:p>
            <a:pPr lvl="1"/>
            <a:r>
              <a:rPr lang="en-US" altLang="en-US" sz="1800" dirty="0" smtClean="0"/>
              <a:t>2 %  to  3% sustainable agriculture growth.</a:t>
            </a:r>
          </a:p>
          <a:p>
            <a:pPr lvl="1"/>
            <a:r>
              <a:rPr lang="en-US" altLang="en-US" sz="1800" dirty="0" smtClean="0"/>
              <a:t>Brought many out of poverty</a:t>
            </a:r>
          </a:p>
          <a:p>
            <a:pPr lvl="1"/>
            <a:r>
              <a:rPr lang="en-US" altLang="en-US" sz="1800" dirty="0" smtClean="0"/>
              <a:t>Tackled many adverse climate and geographic challenges </a:t>
            </a:r>
          </a:p>
          <a:p>
            <a:pPr lvl="1"/>
            <a:r>
              <a:rPr lang="en-US" altLang="en-US" sz="1800" dirty="0" smtClean="0"/>
              <a:t>Validated research to raise productivity</a:t>
            </a:r>
          </a:p>
          <a:p>
            <a:pPr lvl="1"/>
            <a:r>
              <a:rPr lang="en-US" altLang="en-US" sz="1800" dirty="0" smtClean="0"/>
              <a:t>Several states and  individual farmers have achieved average productivity  higher than or equal to International level.  </a:t>
            </a:r>
          </a:p>
          <a:p>
            <a:pPr lvl="1"/>
            <a:r>
              <a:rPr lang="en-US" altLang="en-US" sz="1800" dirty="0" smtClean="0"/>
              <a:t>Though unequal growth between agriculture and other sectors like  services and manufacturing</a:t>
            </a:r>
            <a:r>
              <a:rPr lang="en-US" altLang="en-US" sz="1800" dirty="0"/>
              <a:t> </a:t>
            </a:r>
            <a:r>
              <a:rPr lang="en-US" altLang="en-US" sz="1800" dirty="0" smtClean="0"/>
              <a:t>that have average growth of 8% - 10%. , thereby increasing rural and urban divide.  </a:t>
            </a:r>
          </a:p>
          <a:p>
            <a:pPr lvl="1"/>
            <a:r>
              <a:rPr lang="en-US" altLang="en-US" sz="1800" dirty="0" smtClean="0"/>
              <a:t>Unequal growth between farmers at local level in same village with similar land and water resources. One makes profit and other fails – commits suicide. </a:t>
            </a:r>
          </a:p>
          <a:p>
            <a:pPr lvl="1"/>
            <a:r>
              <a:rPr lang="en-US" altLang="en-US" sz="1800" dirty="0" smtClean="0"/>
              <a:t>Adverse impacts of climate change pushes  even successful farmers back to poverty.</a:t>
            </a:r>
          </a:p>
          <a:p>
            <a:pPr lvl="1"/>
            <a:r>
              <a:rPr lang="en-US" altLang="en-US" sz="1800" dirty="0" smtClean="0"/>
              <a:t>There is a concern regarding farmer suicides and large scale exodus to urban centers. </a:t>
            </a:r>
          </a:p>
          <a:p>
            <a:pPr lvl="1"/>
            <a:r>
              <a:rPr lang="en-US" altLang="en-US" sz="1800" dirty="0" smtClean="0"/>
              <a:t>There are still about 30% farmers below poverty line. </a:t>
            </a:r>
          </a:p>
          <a:p>
            <a:pPr lvl="1"/>
            <a:endParaRPr lang="en-US" altLang="en-US" sz="1800" dirty="0" smtClean="0"/>
          </a:p>
          <a:p>
            <a:pPr>
              <a:buFont typeface="Arial" pitchFamily="34" charset="0"/>
              <a:buNone/>
            </a:pPr>
            <a:endParaRPr lang="en-US" altLang="en-US" sz="1800" dirty="0" smtClean="0"/>
          </a:p>
        </p:txBody>
      </p:sp>
      <p:sp>
        <p:nvSpPr>
          <p:cNvPr id="4" name="Slide Number Placeholder 3"/>
          <p:cNvSpPr>
            <a:spLocks noGrp="1"/>
          </p:cNvSpPr>
          <p:nvPr>
            <p:ph type="sldNum" sz="quarter" idx="12"/>
          </p:nvPr>
        </p:nvSpPr>
        <p:spPr/>
        <p:txBody>
          <a:bodyPr/>
          <a:lstStyle/>
          <a:p>
            <a:pPr>
              <a:defRPr/>
            </a:pPr>
            <a:fld id="{A821226C-769B-4258-8358-706B6145C0F2}" type="slidenum">
              <a:rPr lang="en-US" smtClean="0"/>
              <a:pPr>
                <a:defRPr/>
              </a:pPr>
              <a:t>14</a:t>
            </a:fld>
            <a:endParaRPr lang="en-US"/>
          </a:p>
        </p:txBody>
      </p:sp>
      <p:pic>
        <p:nvPicPr>
          <p:cNvPr id="15366"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24578" name="AutoShape 2" descr="https://encrypted-tbn2.gstatic.com/images?q=tbn:ANd9GcTtIUX9M1Y_hwZXjw6pceRVKEj27sHsDppnQxZnjeK_95T1vvAewXm36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990600"/>
          </a:xfrm>
        </p:spPr>
        <p:txBody>
          <a:bodyPr/>
          <a:lstStyle/>
          <a:p>
            <a:r>
              <a:rPr lang="en-US" dirty="0" smtClean="0"/>
              <a:t>“</a:t>
            </a:r>
            <a:r>
              <a:rPr lang="en-US" sz="3600" dirty="0" smtClean="0"/>
              <a:t>Knowledge Gap”-NCCSD analysis-</a:t>
            </a:r>
            <a:endParaRPr lang="en-US" sz="3600" dirty="0"/>
          </a:p>
        </p:txBody>
      </p:sp>
      <p:sp>
        <p:nvSpPr>
          <p:cNvPr id="3" name="Content Placeholder 2"/>
          <p:cNvSpPr>
            <a:spLocks noGrp="1"/>
          </p:cNvSpPr>
          <p:nvPr>
            <p:ph sz="quarter" idx="1"/>
          </p:nvPr>
        </p:nvSpPr>
        <p:spPr>
          <a:xfrm>
            <a:off x="533400" y="1524000"/>
            <a:ext cx="8153400" cy="4495800"/>
          </a:xfrm>
        </p:spPr>
        <p:txBody>
          <a:bodyPr>
            <a:normAutofit fontScale="70000" lnSpcReduction="20000"/>
          </a:bodyPr>
          <a:lstStyle/>
          <a:p>
            <a:pPr algn="just">
              <a:buNone/>
            </a:pPr>
            <a:endParaRPr lang="en-US" sz="2800" dirty="0" smtClean="0"/>
          </a:p>
          <a:p>
            <a:pPr>
              <a:buNone/>
            </a:pPr>
            <a:r>
              <a:rPr lang="en-US" sz="2800" dirty="0" smtClean="0"/>
              <a:t>	</a:t>
            </a:r>
            <a:r>
              <a:rPr lang="en-US" sz="3100" dirty="0" smtClean="0"/>
              <a:t>The survey was carried out by NCCSD with the following main objectives under the agro-climatic condition of </a:t>
            </a:r>
            <a:r>
              <a:rPr lang="en-US" sz="3100" dirty="0" err="1" smtClean="0"/>
              <a:t>Anand</a:t>
            </a:r>
            <a:r>
              <a:rPr lang="en-US" sz="3100" dirty="0" smtClean="0"/>
              <a:t>, </a:t>
            </a:r>
            <a:r>
              <a:rPr lang="en-US" sz="3100" dirty="0" err="1" smtClean="0"/>
              <a:t>Navsari</a:t>
            </a:r>
            <a:r>
              <a:rPr lang="en-US" sz="3100" dirty="0" smtClean="0"/>
              <a:t> and Kutch district in the state of Gujarat, India with the support of AAU (</a:t>
            </a:r>
            <a:r>
              <a:rPr lang="en-US" sz="3100" dirty="0" err="1" smtClean="0"/>
              <a:t>Anand</a:t>
            </a:r>
            <a:r>
              <a:rPr lang="en-US" sz="3100" dirty="0" smtClean="0"/>
              <a:t> Agriculture University), NAU(</a:t>
            </a:r>
            <a:r>
              <a:rPr lang="en-US" sz="3100" dirty="0" err="1" smtClean="0"/>
              <a:t>Navsari</a:t>
            </a:r>
            <a:r>
              <a:rPr lang="en-US" sz="3100" dirty="0" smtClean="0"/>
              <a:t> Agriculture University) and VRTI (</a:t>
            </a:r>
            <a:r>
              <a:rPr lang="en-US" sz="3100" dirty="0" err="1" smtClean="0"/>
              <a:t>Vivekanand</a:t>
            </a:r>
            <a:r>
              <a:rPr lang="en-US" sz="3100" dirty="0" smtClean="0"/>
              <a:t> </a:t>
            </a:r>
            <a:r>
              <a:rPr lang="en-US" sz="3100" dirty="0"/>
              <a:t>R</a:t>
            </a:r>
            <a:r>
              <a:rPr lang="en-US" sz="3100" dirty="0" smtClean="0"/>
              <a:t>esearch and Training Institute) in 2013-2014. </a:t>
            </a:r>
          </a:p>
          <a:p>
            <a:pPr>
              <a:buNone/>
            </a:pPr>
            <a:r>
              <a:rPr lang="en-US" sz="3100" dirty="0" smtClean="0"/>
              <a:t>	</a:t>
            </a:r>
          </a:p>
          <a:p>
            <a:pPr>
              <a:buNone/>
            </a:pPr>
            <a:r>
              <a:rPr lang="en-US" sz="3100" dirty="0"/>
              <a:t>	</a:t>
            </a:r>
            <a:r>
              <a:rPr lang="en-US" sz="3100" dirty="0" smtClean="0"/>
              <a:t>The objective of the survey was t</a:t>
            </a:r>
            <a:r>
              <a:rPr lang="en-IN" sz="3100" dirty="0" smtClean="0"/>
              <a:t>o :</a:t>
            </a:r>
          </a:p>
          <a:p>
            <a:pPr marL="788670" lvl="1" indent="-514350">
              <a:buFont typeface="+mj-lt"/>
              <a:buAutoNum type="arabicPeriod"/>
            </a:pPr>
            <a:endParaRPr lang="en-IN" sz="3100" dirty="0" smtClean="0"/>
          </a:p>
          <a:p>
            <a:pPr marL="788670" lvl="1" indent="-514350">
              <a:buFont typeface="+mj-lt"/>
              <a:buAutoNum type="arabicPeriod"/>
            </a:pPr>
            <a:r>
              <a:rPr lang="en-IN" sz="3100" dirty="0"/>
              <a:t>S</a:t>
            </a:r>
            <a:r>
              <a:rPr lang="en-IN" sz="3100" dirty="0" smtClean="0"/>
              <a:t>tudy the “knowledge level” among the farmers about the climate smart agriculture based on their level of education, and </a:t>
            </a:r>
          </a:p>
          <a:p>
            <a:pPr marL="788670" lvl="1" indent="-514350">
              <a:buFont typeface="+mj-lt"/>
              <a:buAutoNum type="arabicPeriod"/>
            </a:pPr>
            <a:r>
              <a:rPr lang="en-IN" sz="3100" dirty="0"/>
              <a:t>I</a:t>
            </a:r>
            <a:r>
              <a:rPr lang="en-IN" sz="3100" dirty="0" smtClean="0"/>
              <a:t>dentify gaps.</a:t>
            </a:r>
          </a:p>
          <a:p>
            <a:pPr marL="514350" indent="-514350" algn="just">
              <a:buNone/>
            </a:pPr>
            <a:r>
              <a:rPr lang="en-IN" sz="3100" dirty="0" smtClean="0"/>
              <a:t> </a:t>
            </a:r>
            <a:endParaRPr lang="en-US" sz="31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599" y="152400"/>
            <a:ext cx="8915401"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SUMMARY OF FINDINGS AND CONCLUSION: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TABLE-A</a:t>
            </a:r>
            <a:r>
              <a:rPr kumimoji="0" lang="en-US" sz="28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Effect of respective levels of education among the farmers:</a:t>
            </a:r>
          </a:p>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cs typeface="Times New Roman" pitchFamily="18" charset="0"/>
              </a:rPr>
              <a:t>A=Higher Secondary and above level, B=Secondary level and C= Primary level of education</a:t>
            </a:r>
            <a:endParaRPr kumimoji="0" lang="en-US"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23757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0" y="1447800"/>
          <a:ext cx="8991601" cy="5410200"/>
        </p:xfrm>
        <a:graphic>
          <a:graphicData uri="http://schemas.openxmlformats.org/drawingml/2006/table">
            <a:tbl>
              <a:tblPr firstRow="1" bandRow="1">
                <a:tableStyleId>{D27102A9-8310-4765-A935-A1911B00CA55}</a:tableStyleId>
              </a:tblPr>
              <a:tblGrid>
                <a:gridCol w="4653547"/>
                <a:gridCol w="473242"/>
                <a:gridCol w="473242"/>
                <a:gridCol w="473242"/>
                <a:gridCol w="434934"/>
                <a:gridCol w="428171"/>
                <a:gridCol w="531222"/>
                <a:gridCol w="410755"/>
                <a:gridCol w="513806"/>
                <a:gridCol w="599440"/>
              </a:tblGrid>
              <a:tr h="1255939">
                <a:tc rowSpan="2">
                  <a:txBody>
                    <a:bodyPr/>
                    <a:lstStyle/>
                    <a:p>
                      <a:pPr algn="ctr"/>
                      <a:r>
                        <a:rPr lang="en-US" sz="1800" dirty="0" smtClean="0"/>
                        <a:t>Aspects</a:t>
                      </a:r>
                      <a:r>
                        <a:rPr lang="en-US" sz="1800" baseline="0" dirty="0" smtClean="0"/>
                        <a:t> of Climate Smart Agriculture</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800" dirty="0" smtClean="0"/>
                        <a:t>Knowledge(%) of Anand district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Knowledge(%) of Navsari district</a:t>
                      </a:r>
                      <a:endParaRPr lang="en-IN"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a:r>
                        <a:rPr lang="en-US" sz="1800" dirty="0" smtClean="0"/>
                        <a:t>Knowledge (%) of Kutch district</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a:p>
                  </a:txBody>
                  <a:tcPr/>
                </a:tc>
              </a:tr>
              <a:tr h="386443">
                <a:tc vMerge="1">
                  <a:txBody>
                    <a:bodyPr/>
                    <a:lstStyle/>
                    <a:p>
                      <a:endParaRPr lang="en-IN"/>
                    </a:p>
                  </a:txBody>
                  <a:tcPr/>
                </a:tc>
                <a:tc>
                  <a:txBody>
                    <a:bodyPr/>
                    <a:lstStyle/>
                    <a:p>
                      <a:pPr algn="ctr"/>
                      <a:r>
                        <a:rPr lang="en-US" sz="1800" dirty="0" smtClean="0"/>
                        <a:t>A</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B</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B</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B</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275">
                <a:tc>
                  <a:txBody>
                    <a:bodyPr/>
                    <a:lstStyle/>
                    <a:p>
                      <a:r>
                        <a:rPr lang="en-US" sz="1800" dirty="0" smtClean="0"/>
                        <a:t>1. Knowledge among the farmers about the</a:t>
                      </a:r>
                      <a:r>
                        <a:rPr lang="en-US" sz="1800" baseline="0" dirty="0" smtClean="0"/>
                        <a:t> weather parameters </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47</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41</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38</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41</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38</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48</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275">
                <a:tc>
                  <a:txBody>
                    <a:bodyPr/>
                    <a:lstStyle/>
                    <a:p>
                      <a:r>
                        <a:rPr lang="en-US" sz="1800" dirty="0" smtClean="0"/>
                        <a:t>2. Knowledge among the farmers about the sci. application of weather parameters in agriculture</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52</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42</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38</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51</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42</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38</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54</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45</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44</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275">
                <a:tc>
                  <a:txBody>
                    <a:bodyPr/>
                    <a:lstStyle/>
                    <a:p>
                      <a:r>
                        <a:rPr lang="en-US" sz="1800" dirty="0" smtClean="0"/>
                        <a:t>3. Knowledge among the farmers about the use of modern scientific technology</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44</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31</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44</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31</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47</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275">
                <a:tc>
                  <a:txBody>
                    <a:bodyPr/>
                    <a:lstStyle/>
                    <a:p>
                      <a:r>
                        <a:rPr lang="en-US" sz="1800" dirty="0" smtClean="0"/>
                        <a:t>4. Knowledge among the farmers about the impacts of climate change effect in agriculture</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58</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58</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54</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52</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36</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275">
                <a:tc>
                  <a:txBody>
                    <a:bodyPr/>
                    <a:lstStyle/>
                    <a:p>
                      <a:r>
                        <a:rPr lang="en-US" sz="1800" dirty="0" smtClean="0"/>
                        <a:t>5. Knowledge among the farmers about the contact of extension  linkages</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42</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37</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42</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37</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33</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443">
                <a:tc>
                  <a:txBody>
                    <a:bodyPr/>
                    <a:lstStyle/>
                    <a:p>
                      <a:r>
                        <a:rPr lang="en-US" sz="1800" dirty="0" smtClean="0"/>
                        <a:t>6. Impacts of social participation among the farmers</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42</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37</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35</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35</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31</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39</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35</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31</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15888"/>
            <a:ext cx="9144000" cy="6626225"/>
          </a:xfrm>
        </p:spPr>
        <p:txBody>
          <a:bodyPr/>
          <a:lstStyle/>
          <a:p>
            <a:pPr marL="0" indent="0">
              <a:buNone/>
            </a:pPr>
            <a:endParaRPr lang="en-US" b="1" dirty="0" smtClean="0"/>
          </a:p>
          <a:p>
            <a:pPr marL="0" indent="0">
              <a:buNone/>
            </a:pPr>
            <a:endParaRPr lang="en-IN" b="1" dirty="0"/>
          </a:p>
        </p:txBody>
      </p:sp>
      <p:sp>
        <p:nvSpPr>
          <p:cNvPr id="4097" name="Rectangle 1"/>
          <p:cNvSpPr>
            <a:spLocks noChangeArrowheads="1"/>
          </p:cNvSpPr>
          <p:nvPr/>
        </p:nvSpPr>
        <p:spPr bwMode="auto">
          <a:xfrm>
            <a:off x="0" y="-2638257"/>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1371600" y="1066800"/>
          <a:ext cx="7010399" cy="3733800"/>
        </p:xfrm>
        <a:graphic>
          <a:graphicData uri="http://schemas.openxmlformats.org/drawingml/2006/table">
            <a:tbl>
              <a:tblPr firstRow="1" bandRow="1">
                <a:tableStyleId>{D27102A9-8310-4765-A935-A1911B00CA55}</a:tableStyleId>
              </a:tblPr>
              <a:tblGrid>
                <a:gridCol w="2180253"/>
                <a:gridCol w="552061"/>
                <a:gridCol w="552061"/>
                <a:gridCol w="496855"/>
                <a:gridCol w="552061"/>
                <a:gridCol w="496855"/>
                <a:gridCol w="607268"/>
                <a:gridCol w="552061"/>
                <a:gridCol w="441649"/>
                <a:gridCol w="579275"/>
              </a:tblGrid>
              <a:tr h="1746740">
                <a:tc>
                  <a:txBody>
                    <a:bodyPr/>
                    <a:lstStyle/>
                    <a:p>
                      <a:pPr algn="ctr"/>
                      <a:r>
                        <a:rPr lang="en-US" sz="2000" dirty="0" smtClean="0"/>
                        <a:t>Average knowledge of CSA (%)</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43</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37</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41</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7060">
                <a:tc>
                  <a:txBody>
                    <a:bodyPr/>
                    <a:lstStyle/>
                    <a:p>
                      <a:pPr algn="ctr"/>
                      <a:r>
                        <a:rPr lang="en-US" sz="2000" dirty="0" smtClean="0"/>
                        <a:t>Average of Education</a:t>
                      </a:r>
                      <a:r>
                        <a:rPr lang="en-US" sz="2000" baseline="0" dirty="0" smtClean="0"/>
                        <a:t> level about CSA</a:t>
                      </a:r>
                      <a:endParaRPr lang="en-US" sz="2000" dirty="0" smtClean="0"/>
                    </a:p>
                    <a:p>
                      <a:pPr algn="ctr"/>
                      <a:r>
                        <a:rPr lang="en-US" sz="2000" dirty="0" smtClean="0"/>
                        <a:t>(% )</a:t>
                      </a:r>
                    </a:p>
                    <a:p>
                      <a:pPr algn="ctr"/>
                      <a:endParaRPr lang="en-US" sz="20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l"/>
                      <a:r>
                        <a:rPr lang="en-US" sz="2000" dirty="0" smtClean="0"/>
                        <a:t>A= 50% </a:t>
                      </a:r>
                      <a:r>
                        <a:rPr lang="en-US" sz="2000" baseline="0" dirty="0" smtClean="0"/>
                        <a:t> (Higher Education &amp; above level)</a:t>
                      </a:r>
                    </a:p>
                    <a:p>
                      <a:pPr algn="l"/>
                      <a:r>
                        <a:rPr lang="en-US" sz="2000" baseline="0" dirty="0" smtClean="0"/>
                        <a:t>B= 43% (Secondary level of Education)</a:t>
                      </a:r>
                    </a:p>
                    <a:p>
                      <a:pPr algn="l"/>
                      <a:r>
                        <a:rPr lang="en-US" sz="2000" baseline="0" dirty="0" smtClean="0"/>
                        <a:t>C= 37% (Primary level of Education)</a:t>
                      </a:r>
                      <a:br>
                        <a:rPr lang="en-US" sz="2000" baseline="0" dirty="0" smtClean="0"/>
                      </a:br>
                      <a:endParaRPr lang="en-US" sz="2000" baseline="0" dirty="0" smtClean="0"/>
                    </a:p>
                    <a:p>
                      <a:pPr algn="l"/>
                      <a:endParaRPr lang="en-IN" sz="20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r>
            </a:tbl>
          </a:graphicData>
        </a:graphic>
      </p:graphicFrame>
    </p:spTree>
    <p:extLst>
      <p:ext uri="{BB962C8B-B14F-4D97-AF65-F5344CB8AC3E}">
        <p14:creationId xmlns:p14="http://schemas.microsoft.com/office/powerpoint/2010/main" xmlns="" val="221925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15888"/>
            <a:ext cx="9144000" cy="6742112"/>
          </a:xfrm>
        </p:spPr>
        <p:txBody>
          <a:bodyPr/>
          <a:lstStyle/>
          <a:p>
            <a:pPr marL="0" indent="0">
              <a:buNone/>
            </a:pPr>
            <a:endParaRPr lang="en-US" dirty="0" smtClean="0"/>
          </a:p>
          <a:p>
            <a:pPr marL="0" indent="0" algn="ctr">
              <a:buNone/>
            </a:pPr>
            <a:r>
              <a:rPr lang="en-US" sz="2400" dirty="0" smtClean="0"/>
              <a:t>TABLE-B Effect of irrespective level of education among the farmers.</a:t>
            </a:r>
          </a:p>
          <a:p>
            <a:pPr marL="0" indent="0">
              <a:buNone/>
            </a:pPr>
            <a:endParaRPr lang="en-US" sz="2400" b="1" dirty="0" smtClean="0"/>
          </a:p>
        </p:txBody>
      </p:sp>
      <p:sp>
        <p:nvSpPr>
          <p:cNvPr id="4" name="Rectangle 3"/>
          <p:cNvSpPr/>
          <p:nvPr/>
        </p:nvSpPr>
        <p:spPr>
          <a:xfrm>
            <a:off x="0" y="188640"/>
            <a:ext cx="9144000" cy="523220"/>
          </a:xfrm>
          <a:prstGeom prst="rect">
            <a:avLst/>
          </a:prstGeom>
        </p:spPr>
        <p:txBody>
          <a:bodyPr wrap="square">
            <a:spAutoFit/>
          </a:bodyPr>
          <a:lstStyle/>
          <a:p>
            <a:pPr lvl="0" algn="ctr" fontAlgn="base">
              <a:spcBef>
                <a:spcPct val="0"/>
              </a:spcBef>
              <a:spcAft>
                <a:spcPct val="0"/>
              </a:spcAft>
            </a:pPr>
            <a:r>
              <a:rPr lang="en-US" sz="2800" dirty="0" smtClean="0">
                <a:latin typeface="Calibri" pitchFamily="34" charset="0"/>
                <a:ea typeface="Times New Roman" pitchFamily="18" charset="0"/>
                <a:cs typeface="Times New Roman" pitchFamily="18" charset="0"/>
              </a:rPr>
              <a:t>SUMMARY OF FINDINGS AND CONCLUSION:</a:t>
            </a:r>
            <a:endParaRPr lang="en-US" dirty="0" smtClean="0">
              <a:latin typeface="Calibri" pitchFamily="34" charset="0"/>
              <a:ea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562512184"/>
              </p:ext>
            </p:extLst>
          </p:nvPr>
        </p:nvGraphicFramePr>
        <p:xfrm>
          <a:off x="0" y="1066799"/>
          <a:ext cx="8991601" cy="5754412"/>
        </p:xfrm>
        <a:graphic>
          <a:graphicData uri="http://schemas.openxmlformats.org/drawingml/2006/table">
            <a:tbl>
              <a:tblPr firstRow="1" bandRow="1">
                <a:tableStyleId>{C083E6E3-FA7D-4D7B-A595-EF9225AFEA82}</a:tableStyleId>
              </a:tblPr>
              <a:tblGrid>
                <a:gridCol w="1380250"/>
                <a:gridCol w="1416159"/>
                <a:gridCol w="1345350"/>
                <a:gridCol w="1361721"/>
                <a:gridCol w="1116556"/>
                <a:gridCol w="1132926"/>
                <a:gridCol w="1238639"/>
              </a:tblGrid>
              <a:tr h="2563246">
                <a:tc>
                  <a:txBody>
                    <a:bodyPr/>
                    <a:lstStyle/>
                    <a:p>
                      <a:pPr algn="ctr"/>
                      <a:r>
                        <a:rPr lang="en-US" sz="1800" dirty="0" smtClean="0"/>
                        <a:t>Overall Percentage</a:t>
                      </a:r>
                      <a:r>
                        <a:rPr lang="en-US" sz="1800" baseline="0" dirty="0" smtClean="0"/>
                        <a:t> of Knowledge</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Knowledge levels about the weather parameters</a:t>
                      </a:r>
                    </a:p>
                    <a:p>
                      <a:pPr algn="ctr"/>
                      <a:r>
                        <a:rPr lang="en-US" sz="1800" dirty="0" smtClean="0"/>
                        <a:t>(%)</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Knowledge levels about  the utility of weather parameters in agriculture</a:t>
                      </a:r>
                    </a:p>
                    <a:p>
                      <a:pPr algn="ctr"/>
                      <a:r>
                        <a:rPr lang="en-US" sz="1800" dirty="0" smtClean="0"/>
                        <a:t>(%)</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Knowledge levels about the modern scientific technology </a:t>
                      </a:r>
                    </a:p>
                    <a:p>
                      <a:pPr algn="ctr"/>
                      <a:r>
                        <a:rPr lang="en-US" sz="1800" dirty="0" smtClean="0"/>
                        <a:t>(%)</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Impacts of climate change effect on agriculture (%)</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Effect of extension linkages</a:t>
                      </a:r>
                      <a:r>
                        <a:rPr lang="en-US" sz="1800" baseline="0" dirty="0" smtClean="0"/>
                        <a:t> among the farmers</a:t>
                      </a:r>
                    </a:p>
                    <a:p>
                      <a:pPr algn="ctr"/>
                      <a:r>
                        <a:rPr lang="en-US" sz="1800" baseline="0" dirty="0" smtClean="0"/>
                        <a:t>(%)</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Effect of social participations among the farmers (%)</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0903">
                <a:tc>
                  <a:txBody>
                    <a:bodyPr/>
                    <a:lstStyle/>
                    <a:p>
                      <a:pPr algn="ctr"/>
                      <a:r>
                        <a:rPr lang="en-US" sz="2400" dirty="0" smtClean="0"/>
                        <a:t>1. </a:t>
                      </a:r>
                      <a:r>
                        <a:rPr lang="en-US" sz="2400" dirty="0" err="1" smtClean="0"/>
                        <a:t>Anand</a:t>
                      </a:r>
                      <a:r>
                        <a:rPr lang="en-US" sz="2400" dirty="0" smtClean="0"/>
                        <a:t> district</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42</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44</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42</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48</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44</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38</a:t>
                      </a:r>
                      <a:r>
                        <a:rPr lang="en-US" sz="2400" baseline="0" dirty="0" smtClean="0"/>
                        <a:t> = (43)</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787">
                <a:tc>
                  <a:txBody>
                    <a:bodyPr/>
                    <a:lstStyle/>
                    <a:p>
                      <a:pPr algn="ctr"/>
                      <a:r>
                        <a:rPr lang="en-US" sz="2400" dirty="0" smtClean="0"/>
                        <a:t>2. </a:t>
                      </a:r>
                      <a:r>
                        <a:rPr lang="en-US" sz="2400" dirty="0" err="1" smtClean="0"/>
                        <a:t>Navsari</a:t>
                      </a:r>
                      <a:r>
                        <a:rPr lang="en-US" sz="2400" dirty="0" smtClean="0"/>
                        <a:t> district</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47</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48</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53</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43</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42</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31 =</a:t>
                      </a:r>
                      <a:r>
                        <a:rPr lang="en-US" sz="2400" baseline="0" dirty="0" smtClean="0"/>
                        <a:t> (45)</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6476">
                <a:tc>
                  <a:txBody>
                    <a:bodyPr/>
                    <a:lstStyle/>
                    <a:p>
                      <a:pPr algn="ctr"/>
                      <a:r>
                        <a:rPr lang="en-US" sz="2400" dirty="0" smtClean="0"/>
                        <a:t>3. Kutch district</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51</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48</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53</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43</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42</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31 =</a:t>
                      </a:r>
                      <a:r>
                        <a:rPr lang="en-US" sz="2400" baseline="0" dirty="0" smtClean="0"/>
                        <a:t> (45)</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94259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Conti…</a:t>
            </a:r>
            <a:r>
              <a:rPr lang="en-US" dirty="0" smtClean="0"/>
              <a:t>.</a:t>
            </a:r>
            <a:endParaRPr lang="en-US" dirty="0"/>
          </a:p>
        </p:txBody>
      </p:sp>
      <p:sp>
        <p:nvSpPr>
          <p:cNvPr id="3" name="Content Placeholder 2"/>
          <p:cNvSpPr>
            <a:spLocks noGrp="1"/>
          </p:cNvSpPr>
          <p:nvPr>
            <p:ph sz="quarter" idx="1"/>
          </p:nvPr>
        </p:nvSpPr>
        <p:spPr>
          <a:xfrm>
            <a:off x="457200" y="914400"/>
            <a:ext cx="8229600" cy="5211763"/>
          </a:xfrm>
        </p:spPr>
        <p:txBody>
          <a:bodyPr>
            <a:normAutofit/>
          </a:bodyPr>
          <a:lstStyle/>
          <a:p>
            <a:pPr marL="514350" lvl="0" indent="-514350" fontAlgn="base">
              <a:spcBef>
                <a:spcPct val="0"/>
              </a:spcBef>
              <a:spcAft>
                <a:spcPct val="0"/>
              </a:spcAft>
              <a:buFont typeface="+mj-lt"/>
              <a:buAutoNum type="arabicPeriod"/>
            </a:pPr>
            <a:r>
              <a:rPr lang="en-US" sz="2800" dirty="0" smtClean="0"/>
              <a:t>The survey data (Table-B) clearly shows that the overall knowledge percentage with respect to Climate Smart Agriculture of the farmers of </a:t>
            </a:r>
            <a:r>
              <a:rPr lang="en-US" sz="2800" dirty="0" err="1" smtClean="0"/>
              <a:t>Anand</a:t>
            </a:r>
            <a:r>
              <a:rPr lang="en-US" sz="2800" dirty="0" smtClean="0"/>
              <a:t>, </a:t>
            </a:r>
            <a:r>
              <a:rPr lang="en-US" sz="2800" dirty="0" err="1" smtClean="0"/>
              <a:t>Navsari</a:t>
            </a:r>
            <a:r>
              <a:rPr lang="en-US" sz="2800" dirty="0" smtClean="0"/>
              <a:t> and Kutch district</a:t>
            </a:r>
            <a:r>
              <a:rPr lang="en-US" sz="2800" dirty="0"/>
              <a:t>, irrespective of education </a:t>
            </a:r>
            <a:r>
              <a:rPr lang="en-US" sz="2800" dirty="0" smtClean="0"/>
              <a:t>level, was very low around 44%.</a:t>
            </a:r>
          </a:p>
          <a:p>
            <a:pPr marL="514350" lvl="0" indent="-514350" fontAlgn="base">
              <a:spcBef>
                <a:spcPct val="0"/>
              </a:spcBef>
              <a:spcAft>
                <a:spcPct val="0"/>
              </a:spcAft>
              <a:buFont typeface="+mj-lt"/>
              <a:buAutoNum type="arabicPeriod"/>
            </a:pPr>
            <a:endParaRPr lang="en-US" sz="2800" dirty="0" smtClean="0"/>
          </a:p>
          <a:p>
            <a:pPr marL="514350" lvl="0" indent="-514350" fontAlgn="base">
              <a:spcBef>
                <a:spcPct val="0"/>
              </a:spcBef>
              <a:spcAft>
                <a:spcPct val="0"/>
              </a:spcAft>
              <a:buFont typeface="+mj-lt"/>
              <a:buAutoNum type="arabicPeriod"/>
            </a:pPr>
            <a:r>
              <a:rPr lang="en-US" sz="2800" dirty="0" smtClean="0"/>
              <a:t>The maximum knowledge gap  among the farmers was observed at 57%, 55% and 55% in </a:t>
            </a:r>
            <a:r>
              <a:rPr lang="en-US" sz="2800" dirty="0" err="1" smtClean="0"/>
              <a:t>Anand</a:t>
            </a:r>
            <a:r>
              <a:rPr lang="en-US" sz="2800" dirty="0" smtClean="0"/>
              <a:t>, </a:t>
            </a:r>
            <a:r>
              <a:rPr lang="en-US" sz="2800" dirty="0" err="1" smtClean="0"/>
              <a:t>Navsari</a:t>
            </a:r>
            <a:r>
              <a:rPr lang="en-US" sz="2800" dirty="0" smtClean="0"/>
              <a:t> and Kutch district respectively.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808038"/>
          </a:xfrm>
        </p:spPr>
        <p:txBody>
          <a:bodyPr>
            <a:normAutofit/>
          </a:bodyPr>
          <a:lstStyle/>
          <a:p>
            <a:r>
              <a:rPr lang="en-US" sz="3600" dirty="0" smtClean="0"/>
              <a:t>Introduction</a:t>
            </a:r>
            <a:endParaRPr lang="en-US" sz="3600" dirty="0"/>
          </a:p>
        </p:txBody>
      </p:sp>
      <p:sp>
        <p:nvSpPr>
          <p:cNvPr id="3" name="Content Placeholder 2"/>
          <p:cNvSpPr>
            <a:spLocks noGrp="1"/>
          </p:cNvSpPr>
          <p:nvPr>
            <p:ph sz="quarter" idx="1"/>
          </p:nvPr>
        </p:nvSpPr>
        <p:spPr/>
        <p:txBody>
          <a:bodyPr>
            <a:normAutofit lnSpcReduction="10000"/>
          </a:bodyPr>
          <a:lstStyle/>
          <a:p>
            <a:r>
              <a:rPr lang="en-US" dirty="0" smtClean="0"/>
              <a:t>Agriculture is an important sector of Indian economy. More than  80 per cent of the population depends upon agriculture and allied fields.</a:t>
            </a:r>
          </a:p>
          <a:p>
            <a:r>
              <a:rPr lang="en-US" dirty="0" smtClean="0"/>
              <a:t>It has been widely recognized that transfer  of relevant knowledge plays  an important role in its growth and productivity, particularly to small and marginal farmers to improve yield and get better market prices.</a:t>
            </a:r>
          </a:p>
          <a:p>
            <a:r>
              <a:rPr lang="en-US" dirty="0" smtClean="0"/>
              <a:t>Given that natural resources  like land and water are almost reaching their limits, "knowledge resources” and technological innovation are required to achieve food security.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3600" dirty="0" smtClean="0"/>
              <a:t>“Productivity Gap”-NCCSD analysis-</a:t>
            </a:r>
            <a:endParaRPr lang="en-US" sz="3600" dirty="0"/>
          </a:p>
        </p:txBody>
      </p:sp>
      <p:sp>
        <p:nvSpPr>
          <p:cNvPr id="3" name="Content Placeholder 2"/>
          <p:cNvSpPr>
            <a:spLocks noGrp="1"/>
          </p:cNvSpPr>
          <p:nvPr>
            <p:ph sz="quarter" idx="1"/>
          </p:nvPr>
        </p:nvSpPr>
        <p:spPr>
          <a:xfrm>
            <a:off x="152400" y="1905000"/>
            <a:ext cx="8839200" cy="4114800"/>
          </a:xfrm>
        </p:spPr>
        <p:txBody>
          <a:bodyPr/>
          <a:lstStyle/>
          <a:p>
            <a:pPr>
              <a:buNone/>
            </a:pPr>
            <a:r>
              <a:rPr lang="en-US" sz="3600" dirty="0" smtClean="0"/>
              <a:t>	NCCSD jointly with </a:t>
            </a:r>
            <a:r>
              <a:rPr lang="en-US" sz="3600" dirty="0" err="1" smtClean="0"/>
              <a:t>Anand</a:t>
            </a:r>
            <a:r>
              <a:rPr lang="en-US" sz="3600" dirty="0" smtClean="0"/>
              <a:t> Agriculture University, </a:t>
            </a:r>
            <a:r>
              <a:rPr lang="en-US" sz="3600" dirty="0" err="1" smtClean="0"/>
              <a:t>Anand</a:t>
            </a:r>
            <a:r>
              <a:rPr lang="en-US" sz="3600" dirty="0" smtClean="0"/>
              <a:t>, Gujarat, </a:t>
            </a:r>
            <a:r>
              <a:rPr lang="en-US" sz="3600" dirty="0" err="1" smtClean="0"/>
              <a:t>Dr.Shelat</a:t>
            </a:r>
            <a:r>
              <a:rPr lang="en-US" sz="3600" dirty="0" smtClean="0"/>
              <a:t> and </a:t>
            </a:r>
            <a:r>
              <a:rPr lang="en-US" sz="3600" dirty="0" err="1" smtClean="0"/>
              <a:t>Dr.Shekh</a:t>
            </a:r>
            <a:r>
              <a:rPr lang="en-US" sz="3600" dirty="0" smtClean="0"/>
              <a:t> conducted study on productivity gap between average (small) farmers and progressive farmers of </a:t>
            </a:r>
            <a:r>
              <a:rPr lang="en-US" sz="3600" dirty="0" err="1" smtClean="0"/>
              <a:t>Anand</a:t>
            </a:r>
            <a:r>
              <a:rPr lang="en-US" sz="3600" dirty="0" smtClean="0"/>
              <a:t>, Gujarat (the most fertile district) and </a:t>
            </a:r>
            <a:r>
              <a:rPr lang="en-US" sz="3600" dirty="0" err="1" smtClean="0"/>
              <a:t>Mandvi</a:t>
            </a:r>
            <a:r>
              <a:rPr lang="en-US" sz="3600" dirty="0" smtClean="0"/>
              <a:t>, Kutch(the arid-salinity affected area. The findings were as under.</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838201"/>
          <a:ext cx="8991600" cy="5742432"/>
        </p:xfrm>
        <a:graphic>
          <a:graphicData uri="http://schemas.openxmlformats.org/drawingml/2006/table">
            <a:tbl>
              <a:tblPr/>
              <a:tblGrid>
                <a:gridCol w="703690"/>
                <a:gridCol w="1887109"/>
                <a:gridCol w="990600"/>
                <a:gridCol w="1371600"/>
                <a:gridCol w="1492307"/>
                <a:gridCol w="1098493"/>
                <a:gridCol w="1447801"/>
              </a:tblGrid>
              <a:tr h="533399">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err="1" smtClean="0">
                          <a:solidFill>
                            <a:srgbClr val="221E1F"/>
                          </a:solidFill>
                          <a:latin typeface="Times New Roman"/>
                          <a:ea typeface="Times New Roman"/>
                          <a:cs typeface="Times New Roman"/>
                        </a:rPr>
                        <a:t>Sr</a:t>
                      </a: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 </a:t>
                      </a:r>
                      <a:r>
                        <a:rPr lang="en-US" sz="1600" b="1" dirty="0">
                          <a:solidFill>
                            <a:srgbClr val="221E1F"/>
                          </a:solidFill>
                          <a:latin typeface="Times New Roman"/>
                          <a:ea typeface="Times New Roman"/>
                          <a:cs typeface="Times New Roman"/>
                        </a:rPr>
                        <a:t>No</a:t>
                      </a:r>
                      <a:endParaRPr lang="en-US" sz="1600" b="1"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Crop</a:t>
                      </a:r>
                      <a:endParaRPr lang="en-US" sz="1600" b="1"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Area(ha</a:t>
                      </a:r>
                      <a:r>
                        <a:rPr lang="en-US" sz="1600" b="1" dirty="0">
                          <a:solidFill>
                            <a:srgbClr val="221E1F"/>
                          </a:solidFill>
                          <a:latin typeface="Times New Roman"/>
                          <a:ea typeface="Times New Roman"/>
                          <a:cs typeface="Times New Roman"/>
                        </a:rPr>
                        <a:t>)</a:t>
                      </a:r>
                      <a:endParaRPr lang="en-US" sz="1600" b="1"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Average yield </a:t>
                      </a: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a:t>
                      </a:r>
                      <a:r>
                        <a:rPr lang="en-US" sz="1600" b="1" dirty="0">
                          <a:solidFill>
                            <a:srgbClr val="221E1F"/>
                          </a:solidFill>
                          <a:latin typeface="Times New Roman"/>
                          <a:ea typeface="Times New Roman"/>
                          <a:cs typeface="Times New Roman"/>
                        </a:rPr>
                        <a:t>qt/ha)</a:t>
                      </a:r>
                      <a:endParaRPr lang="en-US" sz="1600" b="1"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Optimum </a:t>
                      </a:r>
                      <a:r>
                        <a:rPr lang="en-US" sz="1600" b="1" dirty="0">
                          <a:solidFill>
                            <a:srgbClr val="221E1F"/>
                          </a:solidFill>
                          <a:latin typeface="Times New Roman"/>
                          <a:ea typeface="Times New Roman"/>
                          <a:cs typeface="Times New Roman"/>
                        </a:rPr>
                        <a:t>yield </a:t>
                      </a:r>
                      <a:r>
                        <a:rPr lang="en-US" sz="1600" b="1" dirty="0" smtClean="0">
                          <a:solidFill>
                            <a:srgbClr val="221E1F"/>
                          </a:solidFill>
                          <a:latin typeface="Times New Roman"/>
                          <a:ea typeface="Times New Roman"/>
                          <a:cs typeface="Times New Roman"/>
                        </a:rPr>
                        <a:t>(</a:t>
                      </a:r>
                      <a:r>
                        <a:rPr lang="en-US" sz="1600" b="1" dirty="0">
                          <a:solidFill>
                            <a:srgbClr val="221E1F"/>
                          </a:solidFill>
                          <a:latin typeface="Times New Roman"/>
                          <a:ea typeface="Times New Roman"/>
                          <a:cs typeface="Times New Roman"/>
                        </a:rPr>
                        <a:t>qt/ha)</a:t>
                      </a:r>
                      <a:endParaRPr lang="en-US" sz="1600" b="1"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Yield gap</a:t>
                      </a: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 </a:t>
                      </a:r>
                      <a:r>
                        <a:rPr lang="en-US" sz="1600" b="1" dirty="0">
                          <a:solidFill>
                            <a:srgbClr val="221E1F"/>
                          </a:solidFill>
                          <a:latin typeface="Times New Roman"/>
                          <a:ea typeface="Times New Roman"/>
                          <a:cs typeface="Times New Roman"/>
                        </a:rPr>
                        <a:t>(qt/ha)</a:t>
                      </a:r>
                      <a:endParaRPr lang="en-US" sz="1600" b="1"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a:txBody>
                    <a:bodyPr/>
                    <a:lstStyle/>
                    <a:p>
                      <a:pPr marL="0" marR="0" algn="just" fontAlgn="base">
                        <a:lnSpc>
                          <a:spcPct val="115000"/>
                        </a:lnSpc>
                        <a:spcBef>
                          <a:spcPts val="0"/>
                        </a:spcBef>
                        <a:spcAft>
                          <a:spcPts val="0"/>
                        </a:spcAft>
                      </a:pPr>
                      <a:r>
                        <a:rPr lang="en-US" sz="1600" b="1" kern="1200" dirty="0" err="1">
                          <a:solidFill>
                            <a:srgbClr val="4C453D"/>
                          </a:solidFill>
                          <a:latin typeface="Times New Roman"/>
                          <a:ea typeface="Times New Roman"/>
                          <a:cs typeface="Times New Roman"/>
                        </a:rPr>
                        <a:t>Anand</a:t>
                      </a:r>
                      <a:r>
                        <a:rPr lang="en-US" sz="1600" b="1" kern="1200" dirty="0">
                          <a:solidFill>
                            <a:srgbClr val="4C453D"/>
                          </a:solidFill>
                          <a:latin typeface="Times New Roman"/>
                          <a:ea typeface="Times New Roman"/>
                          <a:cs typeface="Times New Roman"/>
                        </a:rPr>
                        <a:t> Block Yield gap %</a:t>
                      </a:r>
                      <a:endParaRPr lang="en-US" sz="1200" b="1"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r>
              <a:tr h="218947">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Pearl </a:t>
                      </a:r>
                      <a:r>
                        <a:rPr lang="en-US" sz="1600" dirty="0">
                          <a:solidFill>
                            <a:srgbClr val="221E1F"/>
                          </a:solidFill>
                          <a:latin typeface="Times New Roman"/>
                          <a:ea typeface="Times New Roman"/>
                          <a:cs typeface="Times New Roman"/>
                        </a:rPr>
                        <a:t>millet (K)</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3640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15.25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20.25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5.00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-24.69</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523">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2</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Pearl </a:t>
                      </a:r>
                      <a:r>
                        <a:rPr lang="en-US" sz="1600" dirty="0">
                          <a:solidFill>
                            <a:srgbClr val="221E1F"/>
                          </a:solidFill>
                          <a:latin typeface="Times New Roman"/>
                          <a:ea typeface="Times New Roman"/>
                          <a:cs typeface="Times New Roman"/>
                        </a:rPr>
                        <a:t>millet (S)</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8751</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26.78</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30.65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3.87</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-12.62</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99">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Rice </a:t>
                      </a:r>
                      <a:r>
                        <a:rPr lang="en-US" sz="1600" dirty="0">
                          <a:solidFill>
                            <a:srgbClr val="221E1F"/>
                          </a:solidFill>
                          <a:latin typeface="Times New Roman"/>
                          <a:ea typeface="Times New Roman"/>
                          <a:cs typeface="Times New Roman"/>
                        </a:rPr>
                        <a:t>(K)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6230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28.10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35.60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7.50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-21.06</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275">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Wheat</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3540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28.00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34.50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6.50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-18.8</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Tobacco </a:t>
                      </a:r>
                      <a:r>
                        <a:rPr lang="en-US" sz="1600" dirty="0">
                          <a:solidFill>
                            <a:srgbClr val="221E1F"/>
                          </a:solidFill>
                          <a:latin typeface="Times New Roman"/>
                          <a:ea typeface="Times New Roman"/>
                          <a:cs typeface="Times New Roman"/>
                        </a:rPr>
                        <a:t>(B)</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10612</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20.00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25.62</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5.62</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-21.9</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7">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Castor</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745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26.00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30.00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-13.3</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603">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7</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Pigeon </a:t>
                      </a:r>
                      <a:r>
                        <a:rPr lang="en-US" sz="1600" dirty="0">
                          <a:solidFill>
                            <a:srgbClr val="221E1F"/>
                          </a:solidFill>
                          <a:latin typeface="Times New Roman"/>
                          <a:ea typeface="Times New Roman"/>
                          <a:cs typeface="Times New Roman"/>
                        </a:rPr>
                        <a:t>pea</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205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10.00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15.24</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5.24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-34.3</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79">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Sesame </a:t>
                      </a:r>
                      <a:r>
                        <a:rPr lang="en-US" sz="1600" dirty="0">
                          <a:solidFill>
                            <a:srgbClr val="221E1F"/>
                          </a:solidFill>
                          <a:latin typeface="Times New Roman"/>
                          <a:ea typeface="Times New Roman"/>
                          <a:cs typeface="Times New Roman"/>
                        </a:rPr>
                        <a:t>(K)</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210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4.60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7.00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2.40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-34.2</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55">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Sesames </a:t>
                      </a:r>
                      <a:r>
                        <a:rPr lang="en-US" sz="1600" dirty="0">
                          <a:solidFill>
                            <a:srgbClr val="221E1F"/>
                          </a:solidFill>
                          <a:latin typeface="Times New Roman"/>
                          <a:ea typeface="Times New Roman"/>
                          <a:cs typeface="Times New Roman"/>
                        </a:rPr>
                        <a:t>(S)</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360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7.00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8.50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1.50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-17.64</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31">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Cotton</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927</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6.57</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13.19</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6.62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a:latin typeface="Times New Roman"/>
                          <a:ea typeface="Times New Roman"/>
                          <a:cs typeface="Times New Roman"/>
                        </a:rPr>
                        <a:t>-50.18</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07">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11</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Green </a:t>
                      </a:r>
                      <a:r>
                        <a:rPr lang="en-US" sz="1600" dirty="0">
                          <a:solidFill>
                            <a:srgbClr val="221E1F"/>
                          </a:solidFill>
                          <a:latin typeface="Times New Roman"/>
                          <a:ea typeface="Times New Roman"/>
                          <a:cs typeface="Times New Roman"/>
                        </a:rPr>
                        <a:t>gram (S)</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289</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4.25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7.00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2.75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600" dirty="0" smtClean="0">
                          <a:latin typeface="Times New Roman"/>
                          <a:ea typeface="Times New Roman"/>
                          <a:cs typeface="Times New Roman"/>
                        </a:rPr>
                        <a:t>-</a:t>
                      </a:r>
                      <a:r>
                        <a:rPr lang="en-US" sz="1600" dirty="0">
                          <a:latin typeface="Times New Roman"/>
                          <a:ea typeface="Times New Roman"/>
                          <a:cs typeface="Times New Roman"/>
                        </a:rPr>
                        <a:t>39.28</a:t>
                      </a:r>
                      <a:endParaRPr lang="en-US" sz="12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683">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12</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Chickpea </a:t>
                      </a:r>
                      <a:r>
                        <a:rPr lang="en-US" sz="1600" dirty="0">
                          <a:solidFill>
                            <a:srgbClr val="221E1F"/>
                          </a:solidFill>
                          <a:latin typeface="Times New Roman"/>
                          <a:ea typeface="Times New Roman"/>
                          <a:cs typeface="Times New Roman"/>
                        </a:rPr>
                        <a:t>(G)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72</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15.00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20.60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5.60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27.18</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59">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13</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Chickpea </a:t>
                      </a:r>
                      <a:r>
                        <a:rPr lang="en-US" sz="1600" dirty="0">
                          <a:solidFill>
                            <a:srgbClr val="221E1F"/>
                          </a:solidFill>
                          <a:latin typeface="Times New Roman"/>
                          <a:ea typeface="Times New Roman"/>
                          <a:cs typeface="Times New Roman"/>
                        </a:rPr>
                        <a:t>(V)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150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18.00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22.00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18.18</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5">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14</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Groundnut </a:t>
                      </a:r>
                      <a:r>
                        <a:rPr lang="en-US" sz="1600" dirty="0">
                          <a:solidFill>
                            <a:srgbClr val="221E1F"/>
                          </a:solidFill>
                          <a:latin typeface="Times New Roman"/>
                          <a:ea typeface="Times New Roman"/>
                          <a:cs typeface="Times New Roman"/>
                        </a:rPr>
                        <a:t>(S)</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17.45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23.00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5.55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24.13</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211">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600" dirty="0" smtClean="0">
                          <a:solidFill>
                            <a:srgbClr val="221E1F"/>
                          </a:solidFill>
                          <a:latin typeface="Times New Roman"/>
                          <a:ea typeface="Times New Roman"/>
                          <a:cs typeface="Times New Roman"/>
                        </a:rPr>
                        <a:t>Mustard</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426</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14.20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18.90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4.70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24.86</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87">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16</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Cluster </a:t>
                      </a:r>
                      <a:r>
                        <a:rPr lang="en-US" sz="1600" dirty="0">
                          <a:solidFill>
                            <a:srgbClr val="221E1F"/>
                          </a:solidFill>
                          <a:latin typeface="Times New Roman"/>
                          <a:ea typeface="Times New Roman"/>
                          <a:cs typeface="Times New Roman"/>
                        </a:rPr>
                        <a:t>bean (Gum)</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431</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10.00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15.65</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5.65 </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36.10</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799">
                <a:tc gridSpan="3">
                  <a:txBody>
                    <a:bodyPr/>
                    <a:lstStyle/>
                    <a:p>
                      <a:pPr marL="0" marR="0" algn="just">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Total</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hMerge="1">
                  <a:txBody>
                    <a:bodyPr/>
                    <a:lstStyle/>
                    <a:p>
                      <a:endParaRPr lang="en-US"/>
                    </a:p>
                  </a:txBody>
                  <a:tcPr/>
                </a:tc>
                <a:tc hMerge="1">
                  <a:txBody>
                    <a:bodyPr/>
                    <a:lstStyle/>
                    <a:p>
                      <a:endParaRPr lang="en-US"/>
                    </a:p>
                  </a:txBody>
                  <a:tcPr/>
                </a:tc>
                <a:tc gridSpan="3">
                  <a:txBody>
                    <a:bodyPr/>
                    <a:lstStyle/>
                    <a:p>
                      <a:pPr marL="0" marR="0" algn="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600" dirty="0" smtClean="0">
                          <a:solidFill>
                            <a:srgbClr val="221E1F"/>
                          </a:solidFill>
                          <a:latin typeface="Times New Roman"/>
                          <a:ea typeface="Times New Roman"/>
                          <a:cs typeface="Times New Roman"/>
                        </a:rPr>
                        <a:t>31113</a:t>
                      </a:r>
                      <a:endParaRPr lang="en-US" sz="16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c hMerge="1">
                  <a:txBody>
                    <a:bodyPr/>
                    <a:lstStyle/>
                    <a:p>
                      <a:endParaRPr lang="en-US"/>
                    </a:p>
                  </a:txBody>
                  <a:tcPr/>
                </a:tc>
                <a:tc hMerge="1">
                  <a:txBody>
                    <a:bodyPr/>
                    <a:lstStyle/>
                    <a:p>
                      <a:endParaRPr lang="en-US"/>
                    </a:p>
                  </a:txBody>
                  <a:tcPr/>
                </a:tc>
                <a:tc>
                  <a:txBody>
                    <a:bodyPr/>
                    <a:lstStyle/>
                    <a:p>
                      <a:pPr marL="0" marR="0" algn="r">
                        <a:lnSpc>
                          <a:spcPts val="1205"/>
                        </a:lnSpc>
                        <a:spcBef>
                          <a:spcPts val="0"/>
                        </a:spcBef>
                        <a:spcAft>
                          <a:spcPts val="0"/>
                        </a:spcAft>
                      </a:pPr>
                      <a:endParaRPr lang="en-US" sz="1600" dirty="0">
                        <a:solidFill>
                          <a:srgbClr val="221E1F"/>
                        </a:solidFill>
                        <a:latin typeface="Times New Roman"/>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5400000" scaled="1"/>
                      <a:tileRect/>
                    </a:gradFill>
                  </a:tcPr>
                </a:tc>
              </a:tr>
            </a:tbl>
          </a:graphicData>
        </a:graphic>
      </p:graphicFrame>
      <p:sp>
        <p:nvSpPr>
          <p:cNvPr id="1025" name="Rectangle 1"/>
          <p:cNvSpPr>
            <a:spLocks noChangeArrowheads="1"/>
          </p:cNvSpPr>
          <p:nvPr/>
        </p:nvSpPr>
        <p:spPr bwMode="auto">
          <a:xfrm>
            <a:off x="228600" y="0"/>
            <a:ext cx="89154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Gap in Productivity </a:t>
            </a:r>
            <a:r>
              <a:rPr kumimoji="0" lang="en-US" sz="2000" b="1" i="0" u="sng"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Crop wise average yield and Optimum yield-</a:t>
            </a:r>
            <a:r>
              <a:rPr kumimoji="0" lang="en-US" sz="1600" b="1" i="0" u="none" strike="noStrike" cap="none" normalizeH="0" baseline="0" dirty="0" err="1" smtClean="0">
                <a:ln>
                  <a:noFill/>
                </a:ln>
                <a:solidFill>
                  <a:srgbClr val="D22229"/>
                </a:solidFill>
                <a:effectLst/>
                <a:latin typeface="Times New Roman" pitchFamily="18" charset="0"/>
                <a:ea typeface="Times New Roman" pitchFamily="18" charset="0"/>
                <a:cs typeface="Times New Roman" pitchFamily="18" charset="0"/>
              </a:rPr>
              <a:t>Anand</a:t>
            </a: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 Block, </a:t>
            </a:r>
            <a:r>
              <a:rPr kumimoji="0" lang="en-US" sz="1600" b="1" i="0" u="none" strike="noStrike" cap="none" normalizeH="0" baseline="0" dirty="0" err="1" smtClean="0">
                <a:ln>
                  <a:noFill/>
                </a:ln>
                <a:solidFill>
                  <a:srgbClr val="D22229"/>
                </a:solidFill>
                <a:effectLst/>
                <a:latin typeface="Times New Roman" pitchFamily="18" charset="0"/>
                <a:ea typeface="Times New Roman" pitchFamily="18" charset="0"/>
                <a:cs typeface="Times New Roman" pitchFamily="18" charset="0"/>
              </a:rPr>
              <a:t>Anand</a:t>
            </a: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 District, Gujarat </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Source: Agriculture Production Local Level Plan </a:t>
            </a:r>
            <a:r>
              <a:rPr kumimoji="0" lang="en-US" sz="1100" b="0" i="0" u="none" strike="noStrike" cap="none" normalizeH="0" baseline="0" dirty="0" err="1" smtClean="0">
                <a:ln>
                  <a:noFill/>
                </a:ln>
                <a:solidFill>
                  <a:srgbClr val="221E1F"/>
                </a:solidFill>
                <a:effectLst/>
                <a:latin typeface="Times New Roman" pitchFamily="18" charset="0"/>
                <a:ea typeface="Times New Roman" pitchFamily="18" charset="0"/>
                <a:cs typeface="Times New Roman" pitchFamily="18" charset="0"/>
              </a:rPr>
              <a:t>Shekh</a:t>
            </a: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&amp; </a:t>
            </a:r>
            <a:r>
              <a:rPr kumimoji="0" lang="en-US" sz="1100" b="0" i="0" u="none" strike="noStrike" cap="none" normalizeH="0" baseline="0" dirty="0" err="1" smtClean="0">
                <a:ln>
                  <a:noFill/>
                </a:ln>
                <a:solidFill>
                  <a:srgbClr val="221E1F"/>
                </a:solidFill>
                <a:effectLst/>
                <a:latin typeface="Times New Roman" pitchFamily="18" charset="0"/>
                <a:ea typeface="Times New Roman" pitchFamily="18" charset="0"/>
                <a:cs typeface="Times New Roman" pitchFamily="18" charset="0"/>
              </a:rPr>
              <a:t>Shelat</a:t>
            </a: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 NCCSD 2013 </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90600"/>
          <a:ext cx="8305800" cy="5220100"/>
        </p:xfrm>
        <a:graphic>
          <a:graphicData uri="http://schemas.openxmlformats.org/drawingml/2006/table">
            <a:tbl>
              <a:tblPr/>
              <a:tblGrid>
                <a:gridCol w="1172470"/>
                <a:gridCol w="1526298"/>
                <a:gridCol w="1473547"/>
                <a:gridCol w="1314085"/>
                <a:gridCol w="850126"/>
                <a:gridCol w="1058766"/>
                <a:gridCol w="910508"/>
              </a:tblGrid>
              <a:tr h="914400">
                <a:tc>
                  <a:txBody>
                    <a:bodyPr/>
                    <a:lstStyle/>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err="1" smtClean="0">
                          <a:solidFill>
                            <a:srgbClr val="221E1F"/>
                          </a:solidFill>
                          <a:latin typeface="Times New Roman"/>
                          <a:ea typeface="Times New Roman"/>
                          <a:cs typeface="Times New Roman"/>
                        </a:rPr>
                        <a:t>Sr</a:t>
                      </a:r>
                      <a:r>
                        <a:rPr lang="en-US" sz="1800" b="1" dirty="0" smtClean="0">
                          <a:solidFill>
                            <a:srgbClr val="221E1F"/>
                          </a:solidFill>
                          <a:latin typeface="Times New Roman"/>
                          <a:ea typeface="Times New Roman"/>
                          <a:cs typeface="Times New Roman"/>
                        </a:rPr>
                        <a:t> </a:t>
                      </a:r>
                      <a:r>
                        <a:rPr lang="en-US" sz="1800" b="1" dirty="0">
                          <a:solidFill>
                            <a:srgbClr val="221E1F"/>
                          </a:solidFill>
                          <a:latin typeface="Times New Roman"/>
                          <a:ea typeface="Times New Roman"/>
                          <a:cs typeface="Times New Roman"/>
                        </a:rPr>
                        <a:t>No </a:t>
                      </a:r>
                      <a:endParaRPr lang="en-US" sz="1800" dirty="0">
                        <a:latin typeface="Calibri"/>
                        <a:ea typeface="Times New Roman"/>
                        <a:cs typeface="Times New Roman"/>
                      </a:endParaRPr>
                    </a:p>
                  </a:txBody>
                  <a:tcPr marL="28072" marR="28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Crop </a:t>
                      </a:r>
                      <a:endParaRPr lang="en-US" sz="1800" dirty="0">
                        <a:latin typeface="Calibri"/>
                        <a:ea typeface="Times New Roman"/>
                        <a:cs typeface="Times New Roman"/>
                      </a:endParaRPr>
                    </a:p>
                  </a:txBody>
                  <a:tcPr marL="28072" marR="28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Area</a:t>
                      </a:r>
                      <a:endParaRPr lang="en-US" sz="1800" dirty="0">
                        <a:latin typeface="Calibri"/>
                        <a:ea typeface="Times New Roman"/>
                        <a:cs typeface="Times New Roman"/>
                      </a:endParaRPr>
                    </a:p>
                    <a:p>
                      <a:pPr marL="0" marR="0" algn="ctr">
                        <a:lnSpc>
                          <a:spcPts val="1205"/>
                        </a:lnSpc>
                        <a:spcBef>
                          <a:spcPts val="0"/>
                        </a:spcBef>
                        <a:spcAft>
                          <a:spcPts val="0"/>
                        </a:spcAft>
                      </a:pPr>
                      <a:r>
                        <a:rPr lang="en-US" sz="1800" b="1" dirty="0">
                          <a:solidFill>
                            <a:srgbClr val="221E1F"/>
                          </a:solidFill>
                          <a:latin typeface="Times New Roman"/>
                          <a:ea typeface="Times New Roman"/>
                          <a:cs typeface="Times New Roman"/>
                        </a:rPr>
                        <a:t>(ha) </a:t>
                      </a:r>
                      <a:endParaRPr lang="en-US" sz="1800" dirty="0">
                        <a:latin typeface="Calibri"/>
                        <a:ea typeface="Times New Roman"/>
                        <a:cs typeface="Times New Roman"/>
                      </a:endParaRPr>
                    </a:p>
                  </a:txBody>
                  <a:tcPr marL="28072" marR="28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Average </a:t>
                      </a:r>
                    </a:p>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yield </a:t>
                      </a:r>
                      <a:endParaRPr lang="en-US" sz="1800" dirty="0">
                        <a:latin typeface="Calibri"/>
                        <a:ea typeface="Times New Roman"/>
                        <a:cs typeface="Times New Roman"/>
                      </a:endParaRPr>
                    </a:p>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a:t>
                      </a:r>
                      <a:r>
                        <a:rPr lang="en-US" sz="1800" b="1" dirty="0">
                          <a:solidFill>
                            <a:srgbClr val="221E1F"/>
                          </a:solidFill>
                          <a:latin typeface="Times New Roman"/>
                          <a:ea typeface="Times New Roman"/>
                          <a:cs typeface="Times New Roman"/>
                        </a:rPr>
                        <a:t>qt/ha) </a:t>
                      </a:r>
                      <a:endParaRPr lang="en-US" sz="1800" dirty="0">
                        <a:latin typeface="Calibri"/>
                        <a:ea typeface="Times New Roman"/>
                        <a:cs typeface="Times New Roman"/>
                      </a:endParaRPr>
                    </a:p>
                  </a:txBody>
                  <a:tcPr marL="28072" marR="28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Opti­mum </a:t>
                      </a:r>
                    </a:p>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yield </a:t>
                      </a:r>
                      <a:endParaRPr lang="en-US" sz="1800" dirty="0">
                        <a:latin typeface="Calibri"/>
                        <a:ea typeface="Times New Roman"/>
                        <a:cs typeface="Times New Roman"/>
                      </a:endParaRPr>
                    </a:p>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(qt/ha</a:t>
                      </a:r>
                      <a:r>
                        <a:rPr lang="en-US" sz="1800" b="1" dirty="0">
                          <a:solidFill>
                            <a:srgbClr val="221E1F"/>
                          </a:solidFill>
                          <a:latin typeface="Times New Roman"/>
                          <a:ea typeface="Times New Roman"/>
                          <a:cs typeface="Times New Roman"/>
                        </a:rPr>
                        <a:t>) </a:t>
                      </a:r>
                      <a:endParaRPr lang="en-US" sz="1800" dirty="0">
                        <a:latin typeface="Calibri"/>
                        <a:ea typeface="Times New Roman"/>
                        <a:cs typeface="Times New Roman"/>
                      </a:endParaRPr>
                    </a:p>
                  </a:txBody>
                  <a:tcPr marL="28072" marR="28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Yield </a:t>
                      </a:r>
                      <a:r>
                        <a:rPr lang="en-US" sz="1800" b="1" dirty="0">
                          <a:solidFill>
                            <a:srgbClr val="221E1F"/>
                          </a:solidFill>
                          <a:latin typeface="Times New Roman"/>
                          <a:ea typeface="Times New Roman"/>
                          <a:cs typeface="Times New Roman"/>
                        </a:rPr>
                        <a:t>gap </a:t>
                      </a:r>
                      <a:endParaRPr lang="en-US" sz="1800" dirty="0">
                        <a:latin typeface="Calibri"/>
                        <a:ea typeface="Times New Roman"/>
                        <a:cs typeface="Times New Roman"/>
                      </a:endParaRPr>
                    </a:p>
                    <a:p>
                      <a:pPr marL="0" marR="0" algn="ctr">
                        <a:lnSpc>
                          <a:spcPts val="1205"/>
                        </a:lnSpc>
                        <a:spcBef>
                          <a:spcPts val="0"/>
                        </a:spcBef>
                        <a:spcAft>
                          <a:spcPts val="0"/>
                        </a:spcAft>
                      </a:pPr>
                      <a:endParaRPr lang="en-US" sz="18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b="1" dirty="0" smtClean="0">
                          <a:solidFill>
                            <a:srgbClr val="221E1F"/>
                          </a:solidFill>
                          <a:latin typeface="Times New Roman"/>
                          <a:ea typeface="Times New Roman"/>
                          <a:cs typeface="Times New Roman"/>
                        </a:rPr>
                        <a:t>(</a:t>
                      </a:r>
                      <a:r>
                        <a:rPr lang="en-US" sz="1800" b="1" dirty="0">
                          <a:solidFill>
                            <a:srgbClr val="221E1F"/>
                          </a:solidFill>
                          <a:latin typeface="Times New Roman"/>
                          <a:ea typeface="Times New Roman"/>
                          <a:cs typeface="Times New Roman"/>
                        </a:rPr>
                        <a:t>qt/ha) </a:t>
                      </a:r>
                      <a:endParaRPr lang="en-US" sz="1800" dirty="0">
                        <a:latin typeface="Calibri"/>
                        <a:ea typeface="Times New Roman"/>
                        <a:cs typeface="Times New Roman"/>
                      </a:endParaRPr>
                    </a:p>
                  </a:txBody>
                  <a:tcPr marL="28072" marR="28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tcPr>
                </a:tc>
                <a:tc>
                  <a:txBody>
                    <a:bodyPr/>
                    <a:lstStyle/>
                    <a:p>
                      <a:pPr marL="0" marR="0" algn="ctr">
                        <a:lnSpc>
                          <a:spcPts val="1205"/>
                        </a:lnSpc>
                        <a:spcBef>
                          <a:spcPts val="0"/>
                        </a:spcBef>
                        <a:spcAft>
                          <a:spcPts val="0"/>
                        </a:spcAft>
                      </a:pPr>
                      <a:endParaRPr lang="en-US" sz="1800" b="1" kern="1200" dirty="0" smtClean="0">
                        <a:solidFill>
                          <a:srgbClr val="4C453D"/>
                        </a:solidFill>
                        <a:latin typeface="Times New Roman"/>
                        <a:ea typeface="Times New Roman"/>
                        <a:cs typeface="Times New Roman"/>
                      </a:endParaRPr>
                    </a:p>
                    <a:p>
                      <a:pPr marL="0" marR="0" algn="ctr">
                        <a:lnSpc>
                          <a:spcPts val="1205"/>
                        </a:lnSpc>
                        <a:spcBef>
                          <a:spcPts val="0"/>
                        </a:spcBef>
                        <a:spcAft>
                          <a:spcPts val="0"/>
                        </a:spcAft>
                      </a:pPr>
                      <a:r>
                        <a:rPr lang="en-US" sz="1800" b="1" kern="1200" dirty="0" smtClean="0">
                          <a:solidFill>
                            <a:srgbClr val="4C453D"/>
                          </a:solidFill>
                          <a:latin typeface="Times New Roman"/>
                          <a:ea typeface="Times New Roman"/>
                          <a:cs typeface="Times New Roman"/>
                        </a:rPr>
                        <a:t>Yield </a:t>
                      </a:r>
                    </a:p>
                    <a:p>
                      <a:pPr marL="0" marR="0" algn="ctr">
                        <a:lnSpc>
                          <a:spcPts val="1205"/>
                        </a:lnSpc>
                        <a:spcBef>
                          <a:spcPts val="0"/>
                        </a:spcBef>
                        <a:spcAft>
                          <a:spcPts val="0"/>
                        </a:spcAft>
                      </a:pPr>
                      <a:r>
                        <a:rPr lang="en-US" sz="1800" b="1" kern="1200" dirty="0" smtClean="0">
                          <a:solidFill>
                            <a:srgbClr val="4C453D"/>
                          </a:solidFill>
                          <a:latin typeface="Times New Roman"/>
                          <a:ea typeface="Times New Roman"/>
                          <a:cs typeface="Times New Roman"/>
                        </a:rPr>
                        <a:t>gap %</a:t>
                      </a:r>
                      <a:endParaRPr lang="en-US" sz="1800" dirty="0">
                        <a:latin typeface="Calibri"/>
                        <a:ea typeface="Times New Roman"/>
                        <a:cs typeface="Times New Roman"/>
                      </a:endParaRPr>
                    </a:p>
                  </a:txBody>
                  <a:tcPr marL="28072" marR="28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Banana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3120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600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700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100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14.2</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2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Papaya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60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415</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650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245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36.15</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3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Lemon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180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100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120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20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16.6</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4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err="1" smtClean="0">
                          <a:solidFill>
                            <a:srgbClr val="221E1F"/>
                          </a:solidFill>
                          <a:latin typeface="Times New Roman"/>
                          <a:ea typeface="Times New Roman"/>
                          <a:cs typeface="Times New Roman"/>
                        </a:rPr>
                        <a:t>Chiku</a:t>
                      </a:r>
                      <a:r>
                        <a:rPr lang="en-US" sz="1800" dirty="0" smtClean="0">
                          <a:solidFill>
                            <a:srgbClr val="221E1F"/>
                          </a:solidFill>
                          <a:latin typeface="Times New Roman"/>
                          <a:ea typeface="Times New Roman"/>
                          <a:cs typeface="Times New Roman"/>
                        </a:rPr>
                        <a:t>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60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80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120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40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33.33</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err="1" smtClean="0">
                          <a:solidFill>
                            <a:srgbClr val="221E1F"/>
                          </a:solidFill>
                          <a:latin typeface="Times New Roman"/>
                          <a:ea typeface="Times New Roman"/>
                          <a:cs typeface="Times New Roman"/>
                        </a:rPr>
                        <a:t>Ber</a:t>
                      </a:r>
                      <a:r>
                        <a:rPr lang="en-US" sz="1800" dirty="0" smtClean="0">
                          <a:solidFill>
                            <a:srgbClr val="221E1F"/>
                          </a:solidFill>
                          <a:latin typeface="Times New Roman"/>
                          <a:ea typeface="Times New Roman"/>
                          <a:cs typeface="Times New Roman"/>
                        </a:rPr>
                        <a:t>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30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90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150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60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40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083">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6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Pomegranate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25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65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80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15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18.75</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7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err="1" smtClean="0">
                          <a:solidFill>
                            <a:srgbClr val="221E1F"/>
                          </a:solidFill>
                          <a:latin typeface="Times New Roman"/>
                          <a:ea typeface="Times New Roman"/>
                          <a:cs typeface="Times New Roman"/>
                        </a:rPr>
                        <a:t>Aonla</a:t>
                      </a:r>
                      <a:r>
                        <a:rPr lang="en-US" sz="1800" dirty="0" smtClean="0">
                          <a:solidFill>
                            <a:srgbClr val="221E1F"/>
                          </a:solidFill>
                          <a:latin typeface="Times New Roman"/>
                          <a:ea typeface="Times New Roman"/>
                          <a:cs typeface="Times New Roman"/>
                        </a:rPr>
                        <a:t>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100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90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125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35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28</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083">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8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Mango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350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45</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85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30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47.05</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766">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9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err="1" smtClean="0">
                          <a:solidFill>
                            <a:srgbClr val="221E1F"/>
                          </a:solidFill>
                          <a:latin typeface="Times New Roman"/>
                          <a:ea typeface="Times New Roman"/>
                          <a:cs typeface="Times New Roman"/>
                        </a:rPr>
                        <a:t>Jamun</a:t>
                      </a:r>
                      <a:r>
                        <a:rPr lang="en-US" sz="1800" dirty="0" smtClean="0">
                          <a:solidFill>
                            <a:srgbClr val="221E1F"/>
                          </a:solidFill>
                          <a:latin typeface="Times New Roman"/>
                          <a:ea typeface="Times New Roman"/>
                          <a:cs typeface="Times New Roman"/>
                        </a:rPr>
                        <a:t>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25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7</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3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30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Watermelon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90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460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520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60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11.53</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71">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11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Muskmelon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80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300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375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75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800" dirty="0" smtClean="0">
                          <a:solidFill>
                            <a:srgbClr val="221E1F"/>
                          </a:solidFill>
                          <a:latin typeface="Times New Roman"/>
                          <a:ea typeface="Times New Roman"/>
                          <a:cs typeface="Times New Roman"/>
                        </a:rPr>
                        <a:t>-</a:t>
                      </a:r>
                      <a:r>
                        <a:rPr lang="en-US" sz="1800" dirty="0">
                          <a:solidFill>
                            <a:srgbClr val="221E1F"/>
                          </a:solidFill>
                          <a:latin typeface="Times New Roman"/>
                          <a:ea typeface="Times New Roman"/>
                          <a:cs typeface="Times New Roman"/>
                        </a:rPr>
                        <a:t>20</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840">
                <a:tc gridSpan="3">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Total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hMerge="1">
                  <a:txBody>
                    <a:bodyPr/>
                    <a:lstStyle/>
                    <a:p>
                      <a:endParaRPr lang="en-US"/>
                    </a:p>
                  </a:txBody>
                  <a:tcPr/>
                </a:tc>
                <a:tc hMerge="1">
                  <a:txBody>
                    <a:bodyPr/>
                    <a:lstStyle/>
                    <a:p>
                      <a:endParaRPr lang="en-US"/>
                    </a:p>
                  </a:txBody>
                  <a:tcPr/>
                </a:tc>
                <a:tc gridSpan="3">
                  <a:txBody>
                    <a:bodyPr/>
                    <a:lstStyle/>
                    <a:p>
                      <a:pPr marL="0" marR="0" algn="ctr">
                        <a:lnSpc>
                          <a:spcPts val="1205"/>
                        </a:lnSpc>
                        <a:spcBef>
                          <a:spcPts val="0"/>
                        </a:spcBef>
                        <a:spcAft>
                          <a:spcPts val="0"/>
                        </a:spcAft>
                      </a:pPr>
                      <a:endParaRPr lang="en-US" sz="18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800" dirty="0" smtClean="0">
                          <a:solidFill>
                            <a:srgbClr val="221E1F"/>
                          </a:solidFill>
                          <a:latin typeface="Times New Roman"/>
                          <a:ea typeface="Times New Roman"/>
                          <a:cs typeface="Times New Roman"/>
                        </a:rPr>
                        <a:t>4120 </a:t>
                      </a:r>
                      <a:endParaRPr lang="en-US" sz="18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hMerge="1">
                  <a:txBody>
                    <a:bodyPr/>
                    <a:lstStyle/>
                    <a:p>
                      <a:endParaRPr lang="en-US"/>
                    </a:p>
                  </a:txBody>
                  <a:tcPr/>
                </a:tc>
                <a:tc hMerge="1">
                  <a:txBody>
                    <a:bodyPr/>
                    <a:lstStyle/>
                    <a:p>
                      <a:endParaRPr lang="en-US"/>
                    </a:p>
                  </a:txBody>
                  <a:tcPr/>
                </a:tc>
                <a:tc>
                  <a:txBody>
                    <a:bodyPr/>
                    <a:lstStyle/>
                    <a:p>
                      <a:pPr marL="0" marR="0">
                        <a:lnSpc>
                          <a:spcPts val="1205"/>
                        </a:lnSpc>
                        <a:spcBef>
                          <a:spcPts val="0"/>
                        </a:spcBef>
                        <a:spcAft>
                          <a:spcPts val="0"/>
                        </a:spcAft>
                      </a:pPr>
                      <a:endParaRPr lang="en-US" sz="1800" dirty="0">
                        <a:solidFill>
                          <a:srgbClr val="221E1F"/>
                        </a:solidFill>
                        <a:latin typeface="Times New Roman"/>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r>
            </a:tbl>
          </a:graphicData>
        </a:graphic>
      </p:graphicFrame>
      <p:sp>
        <p:nvSpPr>
          <p:cNvPr id="38913" name="Rectangle 1"/>
          <p:cNvSpPr>
            <a:spLocks noChangeArrowheads="1"/>
          </p:cNvSpPr>
          <p:nvPr/>
        </p:nvSpPr>
        <p:spPr bwMode="auto">
          <a:xfrm>
            <a:off x="2514600" y="0"/>
            <a:ext cx="4663136" cy="9848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Horticulture Crops: Gaps in Yield</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371600"/>
          <a:ext cx="8229600" cy="4375956"/>
        </p:xfrm>
        <a:graphic>
          <a:graphicData uri="http://schemas.openxmlformats.org/drawingml/2006/table">
            <a:tbl>
              <a:tblPr/>
              <a:tblGrid>
                <a:gridCol w="628667"/>
                <a:gridCol w="2223175"/>
                <a:gridCol w="653358"/>
                <a:gridCol w="1260015"/>
                <a:gridCol w="1538058"/>
                <a:gridCol w="1156903"/>
                <a:gridCol w="769424"/>
              </a:tblGrid>
              <a:tr h="805645">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Sr</a:t>
                      </a:r>
                      <a:r>
                        <a:rPr lang="en-US" sz="1800" b="1" dirty="0">
                          <a:solidFill>
                            <a:srgbClr val="221E1F"/>
                          </a:solidFill>
                          <a:latin typeface="Times New Roman" pitchFamily="18" charset="0"/>
                          <a:ea typeface="Times New Roman"/>
                          <a:cs typeface="Times New Roman" pitchFamily="18" charset="0"/>
                        </a:rPr>
                        <a:t>.</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a:solidFill>
                            <a:srgbClr val="221E1F"/>
                          </a:solidFill>
                          <a:latin typeface="Times New Roman" pitchFamily="18" charset="0"/>
                          <a:ea typeface="Times New Roman"/>
                          <a:cs typeface="Times New Roman" pitchFamily="18" charset="0"/>
                        </a:rPr>
                        <a:t>No </a:t>
                      </a:r>
                      <a:endParaRPr lang="en-US" sz="1800" dirty="0">
                        <a:latin typeface="Times New Roman" pitchFamily="18" charset="0"/>
                        <a:ea typeface="Times New Roman"/>
                        <a:cs typeface="Times New Roman" pitchFamily="18" charset="0"/>
                      </a:endParaRPr>
                    </a:p>
                  </a:txBody>
                  <a:tcPr marL="63262" marR="63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100000" b="100000"/>
                      </a:path>
                      <a:tileRect t="-100000" r="-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Crop </a:t>
                      </a:r>
                      <a:endParaRPr lang="en-US" sz="1800" dirty="0">
                        <a:latin typeface="Times New Roman" pitchFamily="18" charset="0"/>
                        <a:ea typeface="Times New Roman"/>
                        <a:cs typeface="Times New Roman" pitchFamily="18" charset="0"/>
                      </a:endParaRPr>
                    </a:p>
                  </a:txBody>
                  <a:tcPr marL="63262" marR="63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100000" b="100000"/>
                      </a:path>
                      <a:tileRect t="-100000" r="-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Area</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a:solidFill>
                            <a:srgbClr val="221E1F"/>
                          </a:solidFill>
                          <a:latin typeface="Times New Roman" pitchFamily="18" charset="0"/>
                          <a:ea typeface="Times New Roman"/>
                          <a:cs typeface="Times New Roman" pitchFamily="18" charset="0"/>
                        </a:rPr>
                        <a:t>(ha) </a:t>
                      </a:r>
                      <a:endParaRPr lang="en-US" sz="1800" dirty="0">
                        <a:latin typeface="Times New Roman" pitchFamily="18" charset="0"/>
                        <a:ea typeface="Times New Roman"/>
                        <a:cs typeface="Times New Roman" pitchFamily="18" charset="0"/>
                      </a:endParaRPr>
                    </a:p>
                  </a:txBody>
                  <a:tcPr marL="63262" marR="63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100000" b="100000"/>
                      </a:path>
                      <a:tileRect t="-100000" r="-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Average </a:t>
                      </a:r>
                    </a:p>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yield </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a:t>
                      </a:r>
                      <a:r>
                        <a:rPr lang="en-US" sz="1800" b="1" dirty="0">
                          <a:solidFill>
                            <a:srgbClr val="221E1F"/>
                          </a:solidFill>
                          <a:latin typeface="Times New Roman" pitchFamily="18" charset="0"/>
                          <a:ea typeface="Times New Roman"/>
                          <a:cs typeface="Times New Roman" pitchFamily="18" charset="0"/>
                        </a:rPr>
                        <a:t>qt/ha) </a:t>
                      </a:r>
                      <a:endParaRPr lang="en-US" sz="1800" dirty="0">
                        <a:latin typeface="Times New Roman" pitchFamily="18" charset="0"/>
                        <a:ea typeface="Times New Roman"/>
                        <a:cs typeface="Times New Roman" pitchFamily="18" charset="0"/>
                      </a:endParaRPr>
                    </a:p>
                  </a:txBody>
                  <a:tcPr marL="63262" marR="63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100000" b="100000"/>
                      </a:path>
                      <a:tileRect t="-100000" r="-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Optimum </a:t>
                      </a:r>
                    </a:p>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yield </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a:t>
                      </a:r>
                      <a:r>
                        <a:rPr lang="en-US" sz="1800" b="1" dirty="0">
                          <a:solidFill>
                            <a:srgbClr val="221E1F"/>
                          </a:solidFill>
                          <a:latin typeface="Times New Roman" pitchFamily="18" charset="0"/>
                          <a:ea typeface="Times New Roman"/>
                          <a:cs typeface="Times New Roman" pitchFamily="18" charset="0"/>
                        </a:rPr>
                        <a:t>qt/ha) </a:t>
                      </a:r>
                      <a:endParaRPr lang="en-US" sz="1800" dirty="0">
                        <a:latin typeface="Times New Roman" pitchFamily="18" charset="0"/>
                        <a:ea typeface="Times New Roman"/>
                        <a:cs typeface="Times New Roman" pitchFamily="18" charset="0"/>
                      </a:endParaRPr>
                    </a:p>
                  </a:txBody>
                  <a:tcPr marL="63262" marR="63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100000" b="100000"/>
                      </a:path>
                      <a:tileRect t="-100000" r="-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Yield </a:t>
                      </a:r>
                      <a:r>
                        <a:rPr lang="en-US" sz="1800" b="1" dirty="0">
                          <a:solidFill>
                            <a:srgbClr val="221E1F"/>
                          </a:solidFill>
                          <a:latin typeface="Times New Roman" pitchFamily="18" charset="0"/>
                          <a:ea typeface="Times New Roman"/>
                          <a:cs typeface="Times New Roman" pitchFamily="18" charset="0"/>
                        </a:rPr>
                        <a:t>gap </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a:t>
                      </a:r>
                      <a:r>
                        <a:rPr lang="en-US" sz="1800" b="1" dirty="0">
                          <a:solidFill>
                            <a:srgbClr val="221E1F"/>
                          </a:solidFill>
                          <a:latin typeface="Times New Roman" pitchFamily="18" charset="0"/>
                          <a:ea typeface="Times New Roman"/>
                          <a:cs typeface="Times New Roman" pitchFamily="18" charset="0"/>
                        </a:rPr>
                        <a:t>qt/ha) </a:t>
                      </a:r>
                      <a:endParaRPr lang="en-US" sz="1800" dirty="0">
                        <a:latin typeface="Times New Roman" pitchFamily="18" charset="0"/>
                        <a:ea typeface="Times New Roman"/>
                        <a:cs typeface="Times New Roman" pitchFamily="18" charset="0"/>
                      </a:endParaRPr>
                    </a:p>
                  </a:txBody>
                  <a:tcPr marL="63262" marR="63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100000" b="100000"/>
                      </a:path>
                      <a:tileRect t="-100000" r="-100000"/>
                    </a:gradFill>
                  </a:tcPr>
                </a:tc>
                <a:tc>
                  <a:txBody>
                    <a:bodyPr/>
                    <a:lstStyle/>
                    <a:p>
                      <a:pPr marL="0" marR="0" algn="ctr">
                        <a:lnSpc>
                          <a:spcPts val="1205"/>
                        </a:lnSpc>
                        <a:spcBef>
                          <a:spcPts val="0"/>
                        </a:spcBef>
                        <a:spcAft>
                          <a:spcPts val="0"/>
                        </a:spcAft>
                      </a:pPr>
                      <a:endParaRPr lang="en-US" sz="1800" b="1" kern="1200" dirty="0" smtClean="0">
                        <a:solidFill>
                          <a:srgbClr val="4C453D"/>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kern="1200" dirty="0" smtClean="0">
                          <a:solidFill>
                            <a:srgbClr val="4C453D"/>
                          </a:solidFill>
                          <a:latin typeface="Times New Roman" pitchFamily="18" charset="0"/>
                          <a:ea typeface="Times New Roman"/>
                          <a:cs typeface="Times New Roman" pitchFamily="18" charset="0"/>
                        </a:rPr>
                        <a:t>Yield </a:t>
                      </a:r>
                    </a:p>
                    <a:p>
                      <a:pPr marL="0" marR="0" algn="ctr">
                        <a:lnSpc>
                          <a:spcPts val="1205"/>
                        </a:lnSpc>
                        <a:spcBef>
                          <a:spcPts val="0"/>
                        </a:spcBef>
                        <a:spcAft>
                          <a:spcPts val="0"/>
                        </a:spcAft>
                      </a:pPr>
                      <a:endParaRPr lang="en-US" sz="1800" b="1" kern="1200" dirty="0" smtClean="0">
                        <a:solidFill>
                          <a:srgbClr val="4C453D"/>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kern="1200" dirty="0" smtClean="0">
                          <a:solidFill>
                            <a:srgbClr val="4C453D"/>
                          </a:solidFill>
                          <a:latin typeface="Times New Roman" pitchFamily="18" charset="0"/>
                          <a:ea typeface="Times New Roman"/>
                          <a:cs typeface="Times New Roman" pitchFamily="18" charset="0"/>
                        </a:rPr>
                        <a:t>gap </a:t>
                      </a:r>
                      <a:r>
                        <a:rPr lang="en-US" sz="1800" b="1" kern="1200" dirty="0">
                          <a:solidFill>
                            <a:srgbClr val="4C453D"/>
                          </a:solidFill>
                          <a:latin typeface="Times New Roman" pitchFamily="18" charset="0"/>
                          <a:ea typeface="Times New Roman"/>
                          <a:cs typeface="Times New Roman" pitchFamily="18" charset="0"/>
                        </a:rPr>
                        <a:t>%</a:t>
                      </a:r>
                      <a:endParaRPr lang="en-US" sz="1800" dirty="0">
                        <a:latin typeface="Times New Roman" pitchFamily="18" charset="0"/>
                        <a:ea typeface="Times New Roman"/>
                        <a:cs typeface="Times New Roman" pitchFamily="18" charset="0"/>
                      </a:endParaRPr>
                    </a:p>
                  </a:txBody>
                  <a:tcPr marL="63262" marR="63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100000" b="100000"/>
                      </a:path>
                      <a:tileRect t="-100000" r="-100000"/>
                    </a:gradFill>
                  </a:tcPr>
                </a:tc>
              </a:tr>
              <a:tr h="805645">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Hybrid </a:t>
                      </a:r>
                      <a:r>
                        <a:rPr lang="en-US" sz="1800" dirty="0">
                          <a:solidFill>
                            <a:srgbClr val="221E1F"/>
                          </a:solidFill>
                          <a:latin typeface="Times New Roman" pitchFamily="18" charset="0"/>
                          <a:ea typeface="Times New Roman"/>
                          <a:cs typeface="Times New Roman" pitchFamily="18" charset="0"/>
                        </a:rPr>
                        <a:t>Napier </a:t>
                      </a:r>
                      <a:r>
                        <a:rPr lang="en-US" sz="1800" dirty="0" smtClean="0">
                          <a:solidFill>
                            <a:srgbClr val="221E1F"/>
                          </a:solidFill>
                          <a:latin typeface="Times New Roman" pitchFamily="18" charset="0"/>
                          <a:ea typeface="Times New Roman"/>
                          <a:cs typeface="Times New Roman" pitchFamily="18" charset="0"/>
                        </a:rPr>
                        <a:t>grass </a:t>
                      </a:r>
                    </a:p>
                    <a:p>
                      <a:pPr marL="0" marR="0">
                        <a:lnSpc>
                          <a:spcPts val="1205"/>
                        </a:lnSpc>
                        <a:spcBef>
                          <a:spcPts val="0"/>
                        </a:spcBef>
                        <a:spcAft>
                          <a:spcPts val="0"/>
                        </a:spcAft>
                      </a:pPr>
                      <a:endParaRPr lang="en-US" sz="1800" dirty="0">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a:solidFill>
                            <a:srgbClr val="221E1F"/>
                          </a:solidFill>
                          <a:latin typeface="Times New Roman" pitchFamily="18" charset="0"/>
                          <a:ea typeface="Times New Roman"/>
                          <a:cs typeface="Times New Roman" pitchFamily="18" charset="0"/>
                        </a:rPr>
                        <a:t>(7 to 8 cuts)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702</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2000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2800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800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28.57</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82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Maize </a:t>
                      </a:r>
                      <a:r>
                        <a:rPr lang="en-US" sz="1800" dirty="0">
                          <a:solidFill>
                            <a:srgbClr val="221E1F"/>
                          </a:solidFill>
                          <a:latin typeface="Times New Roman" pitchFamily="18" charset="0"/>
                          <a:ea typeface="Times New Roman"/>
                          <a:cs typeface="Times New Roman" pitchFamily="18" charset="0"/>
                        </a:rPr>
                        <a:t>African tall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1986</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600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1200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600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50</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82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3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Forage </a:t>
                      </a:r>
                      <a:r>
                        <a:rPr lang="en-US" sz="1800" dirty="0">
                          <a:solidFill>
                            <a:srgbClr val="221E1F"/>
                          </a:solidFill>
                          <a:latin typeface="Times New Roman" pitchFamily="18" charset="0"/>
                          <a:ea typeface="Times New Roman"/>
                          <a:cs typeface="Times New Roman" pitchFamily="18" charset="0"/>
                        </a:rPr>
                        <a:t>sorghum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2255</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650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800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150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18.75</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82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4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Cowpea </a:t>
                      </a:r>
                      <a:r>
                        <a:rPr lang="en-US" sz="1800" dirty="0">
                          <a:solidFill>
                            <a:srgbClr val="221E1F"/>
                          </a:solidFill>
                          <a:latin typeface="Times New Roman" pitchFamily="18" charset="0"/>
                          <a:ea typeface="Times New Roman"/>
                          <a:cs typeface="Times New Roman" pitchFamily="18" charset="0"/>
                        </a:rPr>
                        <a:t>(</a:t>
                      </a:r>
                      <a:r>
                        <a:rPr lang="en-US" sz="1800" dirty="0" err="1">
                          <a:solidFill>
                            <a:srgbClr val="221E1F"/>
                          </a:solidFill>
                          <a:latin typeface="Times New Roman" pitchFamily="18" charset="0"/>
                          <a:ea typeface="Times New Roman"/>
                          <a:cs typeface="Times New Roman" pitchFamily="18" charset="0"/>
                        </a:rPr>
                        <a:t>Chola</a:t>
                      </a:r>
                      <a:r>
                        <a:rPr lang="en-US" sz="1800" dirty="0">
                          <a:solidFill>
                            <a:srgbClr val="221E1F"/>
                          </a:solidFill>
                          <a:latin typeface="Times New Roman" pitchFamily="18" charset="0"/>
                          <a:ea typeface="Times New Roman"/>
                          <a:cs typeface="Times New Roman" pitchFamily="18" charset="0"/>
                        </a:rPr>
                        <a:t> )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80</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300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400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25</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234">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5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Lucerne </a:t>
                      </a:r>
                      <a:r>
                        <a:rPr lang="en-US" sz="1800" dirty="0">
                          <a:solidFill>
                            <a:srgbClr val="221E1F"/>
                          </a:solidFill>
                          <a:latin typeface="Times New Roman" pitchFamily="18" charset="0"/>
                          <a:ea typeface="Times New Roman"/>
                          <a:cs typeface="Times New Roman" pitchFamily="18" charset="0"/>
                        </a:rPr>
                        <a:t>(8 to 10 cuts)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737</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750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1000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250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25</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82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6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Oats </a:t>
                      </a:r>
                      <a:r>
                        <a:rPr lang="en-US" sz="1800" dirty="0">
                          <a:solidFill>
                            <a:srgbClr val="221E1F"/>
                          </a:solidFill>
                          <a:latin typeface="Times New Roman" pitchFamily="18" charset="0"/>
                          <a:ea typeface="Times New Roman"/>
                          <a:cs typeface="Times New Roman" pitchFamily="18" charset="0"/>
                        </a:rPr>
                        <a:t>(2 cuts)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50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450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550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100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18.18</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89">
                <a:tc gridSpan="3">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Total </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hMerge="1">
                  <a:txBody>
                    <a:bodyPr/>
                    <a:lstStyle/>
                    <a:p>
                      <a:endParaRPr lang="en-US"/>
                    </a:p>
                  </a:txBody>
                  <a:tcPr/>
                </a:tc>
                <a:tc hMerge="1">
                  <a:txBody>
                    <a:bodyPr/>
                    <a:lstStyle/>
                    <a:p>
                      <a:endParaRPr lang="en-US"/>
                    </a:p>
                  </a:txBody>
                  <a:tcPr/>
                </a:tc>
                <a:tc gridSpan="3">
                  <a:txBody>
                    <a:bodyPr/>
                    <a:lstStyle/>
                    <a:p>
                      <a:pPr marL="0" marR="0" algn="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5810</a:t>
                      </a:r>
                      <a:endParaRPr lang="en-US" sz="18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hMerge="1">
                  <a:txBody>
                    <a:bodyPr/>
                    <a:lstStyle/>
                    <a:p>
                      <a:endParaRPr lang="en-US"/>
                    </a:p>
                  </a:txBody>
                  <a:tcPr/>
                </a:tc>
                <a:tc hMerge="1">
                  <a:txBody>
                    <a:bodyPr/>
                    <a:lstStyle/>
                    <a:p>
                      <a:endParaRPr lang="en-US"/>
                    </a:p>
                  </a:txBody>
                  <a:tcPr/>
                </a:tc>
                <a:tc>
                  <a:txBody>
                    <a:bodyPr/>
                    <a:lstStyle/>
                    <a:p>
                      <a:pPr marL="0" marR="0">
                        <a:lnSpc>
                          <a:spcPts val="1205"/>
                        </a:lnSpc>
                        <a:spcBef>
                          <a:spcPts val="0"/>
                        </a:spcBef>
                        <a:spcAft>
                          <a:spcPts val="0"/>
                        </a:spcAft>
                      </a:pPr>
                      <a:endParaRPr lang="en-US" sz="1800" dirty="0">
                        <a:solidFill>
                          <a:srgbClr val="221E1F"/>
                        </a:solidFill>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r>
            </a:tbl>
          </a:graphicData>
        </a:graphic>
      </p:graphicFrame>
      <p:sp>
        <p:nvSpPr>
          <p:cNvPr id="37889" name="Rectangle 1"/>
          <p:cNvSpPr>
            <a:spLocks noChangeArrowheads="1"/>
          </p:cNvSpPr>
          <p:nvPr/>
        </p:nvSpPr>
        <p:spPr bwMode="auto">
          <a:xfrm>
            <a:off x="3048000" y="533400"/>
            <a:ext cx="3307765"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Forage Crops: Gaps in Yield</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98727535"/>
              </p:ext>
            </p:extLst>
          </p:nvPr>
        </p:nvGraphicFramePr>
        <p:xfrm>
          <a:off x="457200" y="606657"/>
          <a:ext cx="8153401" cy="5979174"/>
        </p:xfrm>
        <a:graphic>
          <a:graphicData uri="http://schemas.openxmlformats.org/drawingml/2006/table">
            <a:tbl>
              <a:tblPr/>
              <a:tblGrid>
                <a:gridCol w="609600"/>
                <a:gridCol w="1425872"/>
                <a:gridCol w="1164928"/>
                <a:gridCol w="1371600"/>
                <a:gridCol w="1295400"/>
                <a:gridCol w="1447800"/>
                <a:gridCol w="838201"/>
              </a:tblGrid>
              <a:tr h="641443">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err="1" smtClean="0">
                          <a:solidFill>
                            <a:srgbClr val="221E1F"/>
                          </a:solidFill>
                          <a:latin typeface="Times New Roman" pitchFamily="18" charset="0"/>
                          <a:ea typeface="Times New Roman"/>
                          <a:cs typeface="Times New Roman" pitchFamily="18" charset="0"/>
                        </a:rPr>
                        <a:t>Sr</a:t>
                      </a:r>
                      <a:r>
                        <a:rPr lang="en-US" sz="1800" b="1" dirty="0" smtClean="0">
                          <a:solidFill>
                            <a:srgbClr val="221E1F"/>
                          </a:solidFill>
                          <a:latin typeface="Times New Roman" pitchFamily="18" charset="0"/>
                          <a:ea typeface="Times New Roman"/>
                          <a:cs typeface="Times New Roman" pitchFamily="18" charset="0"/>
                        </a:rPr>
                        <a:t> </a:t>
                      </a:r>
                    </a:p>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No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Livestock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Population</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Average </a:t>
                      </a:r>
                      <a:r>
                        <a:rPr lang="en-US" sz="1800" b="1" dirty="0">
                          <a:solidFill>
                            <a:srgbClr val="221E1F"/>
                          </a:solidFill>
                          <a:latin typeface="Times New Roman" pitchFamily="18" charset="0"/>
                          <a:ea typeface="Times New Roman"/>
                          <a:cs typeface="Times New Roman" pitchFamily="18" charset="0"/>
                        </a:rPr>
                        <a:t>produc­tion</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Optimum </a:t>
                      </a:r>
                      <a:r>
                        <a:rPr lang="en-US" sz="1800" b="1" dirty="0">
                          <a:solidFill>
                            <a:srgbClr val="221E1F"/>
                          </a:solidFill>
                          <a:latin typeface="Times New Roman" pitchFamily="18" charset="0"/>
                          <a:ea typeface="Times New Roman"/>
                          <a:cs typeface="Times New Roman" pitchFamily="18" charset="0"/>
                        </a:rPr>
                        <a:t>produc­tion</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a:txBody>
                    <a:bodyPr/>
                    <a:lstStyle/>
                    <a:p>
                      <a:pPr marL="0" marR="0" algn="ctr">
                        <a:lnSpc>
                          <a:spcPts val="1205"/>
                        </a:lnSpc>
                        <a:spcBef>
                          <a:spcPts val="0"/>
                        </a:spcBef>
                        <a:spcAft>
                          <a:spcPts val="0"/>
                        </a:spcAft>
                      </a:pPr>
                      <a:endParaRPr lang="en-US" sz="18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smtClean="0">
                          <a:solidFill>
                            <a:srgbClr val="221E1F"/>
                          </a:solidFill>
                          <a:latin typeface="Times New Roman" pitchFamily="18" charset="0"/>
                          <a:ea typeface="Times New Roman"/>
                          <a:cs typeface="Times New Roman" pitchFamily="18" charset="0"/>
                        </a:rPr>
                        <a:t>Yield </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b="1" dirty="0">
                          <a:solidFill>
                            <a:srgbClr val="221E1F"/>
                          </a:solidFill>
                          <a:latin typeface="Times New Roman" pitchFamily="18" charset="0"/>
                          <a:ea typeface="Times New Roman"/>
                          <a:cs typeface="Times New Roman" pitchFamily="18" charset="0"/>
                        </a:rPr>
                        <a:t>Gap</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a:txBody>
                    <a:bodyPr/>
                    <a:lstStyle/>
                    <a:p>
                      <a:pPr marL="0" marR="0" algn="ctr">
                        <a:lnSpc>
                          <a:spcPts val="1205"/>
                        </a:lnSpc>
                        <a:spcBef>
                          <a:spcPts val="0"/>
                        </a:spcBef>
                        <a:spcAft>
                          <a:spcPts val="0"/>
                        </a:spcAft>
                      </a:pPr>
                      <a:endParaRPr lang="en-US" sz="1400" b="1" kern="1200" dirty="0" smtClean="0">
                        <a:solidFill>
                          <a:srgbClr val="4C453D"/>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kern="1200" dirty="0" smtClean="0">
                          <a:solidFill>
                            <a:srgbClr val="4C453D"/>
                          </a:solidFill>
                          <a:latin typeface="Times New Roman" pitchFamily="18" charset="0"/>
                          <a:ea typeface="Times New Roman"/>
                          <a:cs typeface="Times New Roman" pitchFamily="18" charset="0"/>
                        </a:rPr>
                        <a:t>Yield </a:t>
                      </a:r>
                      <a:r>
                        <a:rPr lang="en-US" sz="1400" b="1" kern="1200" dirty="0">
                          <a:solidFill>
                            <a:srgbClr val="4C453D"/>
                          </a:solidFill>
                          <a:latin typeface="Times New Roman" pitchFamily="18" charset="0"/>
                          <a:ea typeface="Times New Roman"/>
                          <a:cs typeface="Times New Roman" pitchFamily="18" charset="0"/>
                        </a:rPr>
                        <a:t>gap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r>
              <a:tr h="469751">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Buffaloes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67285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4.24  lit </a:t>
                      </a:r>
                      <a:r>
                        <a:rPr lang="en-US" sz="1800" dirty="0">
                          <a:solidFill>
                            <a:srgbClr val="221E1F"/>
                          </a:solidFill>
                          <a:latin typeface="Times New Roman" pitchFamily="18" charset="0"/>
                          <a:ea typeface="Times New Roman"/>
                          <a:cs typeface="Times New Roman" pitchFamily="18" charset="0"/>
                        </a:rPr>
                        <a: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10 lit/day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5.6 </a:t>
                      </a:r>
                      <a:r>
                        <a:rPr lang="en-US" sz="1800" dirty="0" smtClean="0">
                          <a:solidFill>
                            <a:srgbClr val="221E1F"/>
                          </a:solidFill>
                          <a:latin typeface="Times New Roman" pitchFamily="18" charset="0"/>
                          <a:ea typeface="Times New Roman"/>
                          <a:cs typeface="Times New Roman" pitchFamily="18" charset="0"/>
                        </a:rPr>
                        <a:t>lit</a:t>
                      </a:r>
                      <a:r>
                        <a:rPr lang="en-US" sz="1800" dirty="0">
                          <a:solidFill>
                            <a:srgbClr val="221E1F"/>
                          </a:solidFill>
                          <a:latin typeface="Times New Roman" pitchFamily="18" charset="0"/>
                          <a:ea typeface="Times New Roman"/>
                          <a:cs typeface="Times New Roman" pitchFamily="18" charset="0"/>
                        </a:rPr>
                        <a:t>./day</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-57.6</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6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Cross </a:t>
                      </a:r>
                      <a:r>
                        <a:rPr lang="en-US" sz="1800" dirty="0">
                          <a:solidFill>
                            <a:srgbClr val="221E1F"/>
                          </a:solidFill>
                          <a:latin typeface="Times New Roman" pitchFamily="18" charset="0"/>
                          <a:ea typeface="Times New Roman"/>
                          <a:cs typeface="Times New Roman" pitchFamily="18" charset="0"/>
                        </a:rPr>
                        <a:t>bred </a:t>
                      </a:r>
                      <a:r>
                        <a:rPr lang="en-US" sz="1800" dirty="0" smtClean="0">
                          <a:solidFill>
                            <a:srgbClr val="221E1F"/>
                          </a:solidFill>
                          <a:latin typeface="Times New Roman" pitchFamily="18" charset="0"/>
                          <a:ea typeface="Times New Roman"/>
                          <a:cs typeface="Times New Roman" pitchFamily="18" charset="0"/>
                        </a:rPr>
                        <a:t>cows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10000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8.15 lit/day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15 lit/day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11.85 lit./day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45.6</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6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3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Indigenous cow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13852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4.23 lit/day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8 lit/day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3.77 lit./day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47.12</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95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4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err="1" smtClean="0">
                          <a:solidFill>
                            <a:srgbClr val="221E1F"/>
                          </a:solidFill>
                          <a:latin typeface="Times New Roman" pitchFamily="18" charset="0"/>
                          <a:ea typeface="Times New Roman"/>
                          <a:cs typeface="Times New Roman" pitchFamily="18" charset="0"/>
                        </a:rPr>
                        <a:t>Desi</a:t>
                      </a:r>
                      <a:r>
                        <a:rPr lang="en-US" sz="1800" dirty="0" smtClean="0">
                          <a:solidFill>
                            <a:srgbClr val="221E1F"/>
                          </a:solidFill>
                          <a:latin typeface="Times New Roman" pitchFamily="18" charset="0"/>
                          <a:ea typeface="Times New Roman"/>
                          <a:cs typeface="Times New Roman" pitchFamily="18" charset="0"/>
                        </a:rPr>
                        <a:t> </a:t>
                      </a:r>
                      <a:r>
                        <a:rPr lang="en-US" sz="1800" dirty="0">
                          <a:solidFill>
                            <a:srgbClr val="221E1F"/>
                          </a:solidFill>
                          <a:latin typeface="Times New Roman" pitchFamily="18" charset="0"/>
                          <a:ea typeface="Times New Roman"/>
                          <a:cs typeface="Times New Roman" pitchFamily="18" charset="0"/>
                        </a:rPr>
                        <a:t>layers / annum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10158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130 no</a:t>
                      </a:r>
                      <a:r>
                        <a:rPr lang="en-US" sz="1800" dirty="0">
                          <a:solidFill>
                            <a:srgbClr val="221E1F"/>
                          </a:solidFill>
                          <a:latin typeface="Times New Roman" pitchFamily="18" charset="0"/>
                          <a:ea typeface="Times New Roman"/>
                          <a:cs typeface="Times New Roman" pitchFamily="18" charset="0"/>
                        </a:rPr>
                        <a:t>./year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180 </a:t>
                      </a:r>
                      <a:r>
                        <a:rPr lang="en-US" sz="1800" dirty="0">
                          <a:solidFill>
                            <a:srgbClr val="221E1F"/>
                          </a:solidFill>
                          <a:latin typeface="Times New Roman" pitchFamily="18" charset="0"/>
                          <a:ea typeface="Times New Roman"/>
                          <a:cs typeface="Times New Roman" pitchFamily="18" charset="0"/>
                        </a:rPr>
                        <a:t>no./year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50 </a:t>
                      </a:r>
                      <a:r>
                        <a:rPr lang="en-US" sz="1800" dirty="0" smtClean="0">
                          <a:solidFill>
                            <a:srgbClr val="221E1F"/>
                          </a:solidFill>
                          <a:latin typeface="Times New Roman" pitchFamily="18" charset="0"/>
                          <a:ea typeface="Times New Roman"/>
                          <a:cs typeface="Times New Roman" pitchFamily="18" charset="0"/>
                        </a:rPr>
                        <a:t>no</a:t>
                      </a:r>
                      <a:r>
                        <a:rPr lang="en-US" sz="1800" dirty="0">
                          <a:solidFill>
                            <a:srgbClr val="221E1F"/>
                          </a:solidFill>
                          <a:latin typeface="Times New Roman" pitchFamily="18" charset="0"/>
                          <a:ea typeface="Times New Roman"/>
                          <a:cs typeface="Times New Roman" pitchFamily="18" charset="0"/>
                        </a:rPr>
                        <a:t>./year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27.7</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05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5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Improved </a:t>
                      </a:r>
                      <a:r>
                        <a:rPr lang="en-US" sz="1800" dirty="0">
                          <a:solidFill>
                            <a:srgbClr val="221E1F"/>
                          </a:solidFill>
                          <a:latin typeface="Times New Roman" pitchFamily="18" charset="0"/>
                          <a:ea typeface="Times New Roman"/>
                          <a:cs typeface="Times New Roman" pitchFamily="18" charset="0"/>
                        </a:rPr>
                        <a:t>lay­er/ annum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427100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250 no</a:t>
                      </a:r>
                      <a:r>
                        <a:rPr lang="en-US" sz="1800" dirty="0">
                          <a:solidFill>
                            <a:srgbClr val="221E1F"/>
                          </a:solidFill>
                          <a:latin typeface="Times New Roman" pitchFamily="18" charset="0"/>
                          <a:ea typeface="Times New Roman"/>
                          <a:cs typeface="Times New Roman" pitchFamily="18" charset="0"/>
                        </a:rPr>
                        <a:t>./year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300 </a:t>
                      </a:r>
                      <a:r>
                        <a:rPr lang="en-US" sz="1800" dirty="0">
                          <a:solidFill>
                            <a:srgbClr val="221E1F"/>
                          </a:solidFill>
                          <a:latin typeface="Times New Roman" pitchFamily="18" charset="0"/>
                          <a:ea typeface="Times New Roman"/>
                          <a:cs typeface="Times New Roman" pitchFamily="18" charset="0"/>
                        </a:rPr>
                        <a:t>no./year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50 no./year</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16.6</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751">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6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 </a:t>
                      </a:r>
                    </a:p>
                    <a:p>
                      <a:pPr marL="0" marR="0" algn="just">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Broiler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130000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2.00 kg/birds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3.5  kg/birds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1.5 kg/birds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42.8</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952">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7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Emu </a:t>
                      </a:r>
                      <a:r>
                        <a:rPr lang="en-US" sz="1800" dirty="0">
                          <a:solidFill>
                            <a:srgbClr val="221E1F"/>
                          </a:solidFill>
                          <a:latin typeface="Times New Roman" pitchFamily="18" charset="0"/>
                          <a:ea typeface="Times New Roman"/>
                          <a:cs typeface="Times New Roman" pitchFamily="18" charset="0"/>
                        </a:rPr>
                        <a:t>farming</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1500</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8.00  </a:t>
                      </a: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eggs</a:t>
                      </a:r>
                      <a:r>
                        <a:rPr lang="en-US" sz="1800" dirty="0">
                          <a:solidFill>
                            <a:srgbClr val="221E1F"/>
                          </a:solidFill>
                          <a:latin typeface="Times New Roman" pitchFamily="18" charset="0"/>
                          <a:ea typeface="Times New Roman"/>
                          <a:cs typeface="Times New Roman" pitchFamily="18" charset="0"/>
                        </a:rPr>
                        <a:t>/ bird</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12.00 </a:t>
                      </a: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eggs</a:t>
                      </a:r>
                      <a:r>
                        <a:rPr lang="en-US" sz="1800" dirty="0">
                          <a:solidFill>
                            <a:srgbClr val="221E1F"/>
                          </a:solidFill>
                          <a:latin typeface="Times New Roman" pitchFamily="18" charset="0"/>
                          <a:ea typeface="Times New Roman"/>
                          <a:cs typeface="Times New Roman" pitchFamily="18" charset="0"/>
                        </a:rPr>
                        <a:t>/ bird</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4.00 </a:t>
                      </a: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eggs/ bird</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33.3</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949">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8</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Fisheries </a:t>
                      </a:r>
                      <a:r>
                        <a:rPr lang="en-US" sz="1800" dirty="0">
                          <a:solidFill>
                            <a:srgbClr val="221E1F"/>
                          </a:solidFill>
                          <a:latin typeface="Times New Roman" pitchFamily="18" charset="0"/>
                          <a:ea typeface="Times New Roman"/>
                          <a:cs typeface="Times New Roman" pitchFamily="18" charset="0"/>
                        </a:rPr>
                        <a:t>(86 ponds) </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a:solidFill>
                            <a:srgbClr val="221E1F"/>
                          </a:solidFill>
                          <a:latin typeface="Times New Roman" pitchFamily="18" charset="0"/>
                          <a:ea typeface="Times New Roman"/>
                          <a:cs typeface="Times New Roman" pitchFamily="18" charset="0"/>
                        </a:rPr>
                        <a:t>+</a:t>
                      </a:r>
                      <a:endParaRPr lang="en-US" sz="1800" dirty="0">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800" dirty="0">
                          <a:solidFill>
                            <a:srgbClr val="221E1F"/>
                          </a:solidFill>
                          <a:latin typeface="Times New Roman" pitchFamily="18" charset="0"/>
                          <a:ea typeface="Times New Roman"/>
                          <a:cs typeface="Times New Roman" pitchFamily="18" charset="0"/>
                        </a:rPr>
                        <a:t>Chestnut/ </a:t>
                      </a:r>
                      <a:r>
                        <a:rPr lang="en-US" sz="1800" dirty="0" err="1">
                          <a:solidFill>
                            <a:srgbClr val="221E1F"/>
                          </a:solidFill>
                          <a:latin typeface="Times New Roman" pitchFamily="18" charset="0"/>
                          <a:ea typeface="Times New Roman"/>
                          <a:cs typeface="Times New Roman" pitchFamily="18" charset="0"/>
                        </a:rPr>
                        <a:t>Sin­goda</a:t>
                      </a:r>
                      <a:r>
                        <a:rPr lang="en-US" sz="1800" dirty="0">
                          <a:solidFill>
                            <a:srgbClr val="221E1F"/>
                          </a:solidFill>
                          <a:latin typeface="Times New Roman" pitchFamily="18" charset="0"/>
                          <a:ea typeface="Times New Roman"/>
                          <a:cs typeface="Times New Roman" pitchFamily="18" charset="0"/>
                        </a:rPr>
                        <a:t>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267  (</a:t>
                      </a:r>
                      <a:r>
                        <a:rPr lang="en-US" sz="1800" dirty="0">
                          <a:solidFill>
                            <a:srgbClr val="221E1F"/>
                          </a:solidFill>
                          <a:latin typeface="Times New Roman" pitchFamily="18" charset="0"/>
                          <a:ea typeface="Times New Roman"/>
                          <a:cs typeface="Times New Roman" pitchFamily="18" charset="0"/>
                        </a:rPr>
                        <a:t>ha)</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267 (ha</a:t>
                      </a:r>
                      <a:r>
                        <a:rPr lang="en-US" sz="1800" dirty="0">
                          <a:solidFill>
                            <a:srgbClr val="221E1F"/>
                          </a:solidFill>
                          <a:latin typeface="Times New Roman" pitchFamily="18" charset="0"/>
                          <a:ea typeface="Times New Roman"/>
                          <a:cs typeface="Times New Roman" pitchFamily="18" charset="0"/>
                        </a:rPr>
                        <a:t>)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60000.00</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Net income in Rs)</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Rs70,000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90000.00</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a:t>
                      </a:r>
                      <a:r>
                        <a:rPr lang="en-US" sz="1800" dirty="0">
                          <a:solidFill>
                            <a:srgbClr val="221E1F"/>
                          </a:solidFill>
                          <a:latin typeface="Times New Roman" pitchFamily="18" charset="0"/>
                          <a:ea typeface="Times New Roman"/>
                          <a:cs typeface="Times New Roman" pitchFamily="18" charset="0"/>
                        </a:rPr>
                        <a:t>Net income in Rs)</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Rs </a:t>
                      </a:r>
                      <a:r>
                        <a:rPr lang="en-US" sz="1800" dirty="0">
                          <a:solidFill>
                            <a:srgbClr val="221E1F"/>
                          </a:solidFill>
                          <a:latin typeface="Times New Roman" pitchFamily="18" charset="0"/>
                          <a:ea typeface="Times New Roman"/>
                          <a:cs typeface="Times New Roman" pitchFamily="18" charset="0"/>
                        </a:rPr>
                        <a:t>1,20,000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 </a:t>
                      </a:r>
                      <a:r>
                        <a:rPr lang="en-US" sz="1800" dirty="0">
                          <a:solidFill>
                            <a:srgbClr val="221E1F"/>
                          </a:solidFill>
                          <a:latin typeface="Times New Roman" pitchFamily="18" charset="0"/>
                          <a:ea typeface="Times New Roman"/>
                          <a:cs typeface="Times New Roman" pitchFamily="18" charset="0"/>
                        </a:rPr>
                        <a:t>Rs 30,000</a:t>
                      </a:r>
                      <a:endParaRPr lang="en-US" sz="18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8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800" dirty="0" smtClean="0">
                          <a:solidFill>
                            <a:srgbClr val="221E1F"/>
                          </a:solidFill>
                          <a:latin typeface="Times New Roman" pitchFamily="18" charset="0"/>
                          <a:ea typeface="Times New Roman"/>
                          <a:cs typeface="Times New Roman" pitchFamily="18" charset="0"/>
                        </a:rPr>
                        <a:t>- </a:t>
                      </a:r>
                      <a:r>
                        <a:rPr lang="en-US" sz="1800" dirty="0">
                          <a:solidFill>
                            <a:srgbClr val="221E1F"/>
                          </a:solidFill>
                          <a:latin typeface="Times New Roman" pitchFamily="18" charset="0"/>
                          <a:ea typeface="Times New Roman"/>
                          <a:cs typeface="Times New Roman" pitchFamily="18" charset="0"/>
                        </a:rPr>
                        <a:t>Rs 50,000 </a:t>
                      </a:r>
                      <a:endParaRPr lang="en-US" sz="18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a:solidFill>
                          <a:srgbClr val="221E1F"/>
                        </a:solidFill>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2895600" y="152400"/>
            <a:ext cx="4453783"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Yield Gap in Productivity of Livestock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1" y="914396"/>
          <a:ext cx="8305798" cy="5486399"/>
        </p:xfrm>
        <a:graphic>
          <a:graphicData uri="http://schemas.openxmlformats.org/drawingml/2006/table">
            <a:tbl>
              <a:tblPr/>
              <a:tblGrid>
                <a:gridCol w="517643"/>
                <a:gridCol w="1825597"/>
                <a:gridCol w="991661"/>
                <a:gridCol w="1115830"/>
                <a:gridCol w="1359971"/>
                <a:gridCol w="1286980"/>
                <a:gridCol w="1208116"/>
              </a:tblGrid>
              <a:tr h="1095501">
                <a:tc>
                  <a:txBody>
                    <a:bodyPr/>
                    <a:lstStyle/>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Sr. No</a:t>
                      </a:r>
                      <a:endParaRPr lang="en-US" sz="2000" dirty="0">
                        <a:latin typeface="Calibri"/>
                        <a:ea typeface="Times New Roman"/>
                        <a:cs typeface="Times New Roman"/>
                      </a:endParaRPr>
                    </a:p>
                  </a:txBody>
                  <a:tcPr marL="50806" marR="50806" marT="7056" marB="0" anchor="ctr">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a:txBody>
                    <a:bodyPr/>
                    <a:lstStyle/>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Crop</a:t>
                      </a:r>
                      <a:endParaRPr lang="en-US" sz="2000" dirty="0">
                        <a:latin typeface="Calibri"/>
                        <a:ea typeface="Times New Roman"/>
                        <a:cs typeface="Times New Roman"/>
                      </a:endParaRPr>
                    </a:p>
                  </a:txBody>
                  <a:tcPr marL="50806" marR="50806" marT="7056" marB="0" anchor="ctr">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a:txBody>
                    <a:bodyPr/>
                    <a:lstStyle/>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Area</a:t>
                      </a:r>
                      <a:endParaRPr lang="en-US" sz="2000" dirty="0">
                        <a:latin typeface="Calibri"/>
                        <a:ea typeface="Times New Roman"/>
                        <a:cs typeface="Times New Roman"/>
                      </a:endParaRPr>
                    </a:p>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(ha)</a:t>
                      </a:r>
                      <a:endParaRPr lang="en-US" sz="2000" dirty="0">
                        <a:latin typeface="Calibri"/>
                        <a:ea typeface="Times New Roman"/>
                        <a:cs typeface="Times New Roman"/>
                      </a:endParaRPr>
                    </a:p>
                  </a:txBody>
                  <a:tcPr marL="50806" marR="50806" marT="7056" marB="0" anchor="ctr">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a:txBody>
                    <a:bodyPr/>
                    <a:lstStyle/>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Average yield (qt/ha)</a:t>
                      </a:r>
                      <a:endParaRPr lang="en-US" sz="2000" dirty="0">
                        <a:latin typeface="Calibri"/>
                        <a:ea typeface="Times New Roman"/>
                        <a:cs typeface="Times New Roman"/>
                      </a:endParaRPr>
                    </a:p>
                  </a:txBody>
                  <a:tcPr marL="50806" marR="50806" marT="7056" marB="0" anchor="ctr">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a:txBody>
                    <a:bodyPr/>
                    <a:lstStyle/>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Optimum yield (qt/ha)</a:t>
                      </a:r>
                      <a:endParaRPr lang="en-US" sz="2000" dirty="0">
                        <a:latin typeface="Calibri"/>
                        <a:ea typeface="Times New Roman"/>
                        <a:cs typeface="Times New Roman"/>
                      </a:endParaRPr>
                    </a:p>
                  </a:txBody>
                  <a:tcPr marL="50806" marR="50806" marT="7056" marB="0" anchor="ctr">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a:txBody>
                    <a:bodyPr/>
                    <a:lstStyle/>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Yield gap (qt/ha)</a:t>
                      </a:r>
                      <a:endParaRPr lang="en-US" sz="2000" dirty="0">
                        <a:latin typeface="Calibri"/>
                        <a:ea typeface="Times New Roman"/>
                        <a:cs typeface="Times New Roman"/>
                      </a:endParaRPr>
                    </a:p>
                  </a:txBody>
                  <a:tcPr marL="50806" marR="50806" marT="7056" marB="0" anchor="ctr">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c>
                  <a:txBody>
                    <a:bodyPr/>
                    <a:lstStyle/>
                    <a:p>
                      <a:pPr marL="0" marR="0" algn="ctr" fontAlgn="base">
                        <a:lnSpc>
                          <a:spcPct val="115000"/>
                        </a:lnSpc>
                        <a:spcBef>
                          <a:spcPts val="0"/>
                        </a:spcBef>
                        <a:spcAft>
                          <a:spcPts val="0"/>
                        </a:spcAft>
                      </a:pPr>
                      <a:r>
                        <a:rPr lang="en-US" sz="2000" b="1" kern="1200" dirty="0">
                          <a:solidFill>
                            <a:srgbClr val="4C453D"/>
                          </a:solidFill>
                          <a:latin typeface="Times New Roman"/>
                          <a:ea typeface="Times New Roman"/>
                          <a:cs typeface="Times New Roman"/>
                        </a:rPr>
                        <a:t>Yield gap %</a:t>
                      </a:r>
                      <a:endParaRPr lang="en-US" sz="2000" dirty="0">
                        <a:latin typeface="Calibri"/>
                        <a:ea typeface="Times New Roman"/>
                        <a:cs typeface="Times New Roman"/>
                      </a:endParaRPr>
                    </a:p>
                  </a:txBody>
                  <a:tcPr marL="50806" marR="50806" marT="7056" marB="0" anchor="ctr">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t="100000" r="100000"/>
                      </a:path>
                      <a:tileRect l="-100000" b="-100000"/>
                    </a:gradFill>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1</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Groundnut (K) </a:t>
                      </a:r>
                      <a:endParaRPr lang="en-US" sz="2000" dirty="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8624</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15</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22</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-7</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-31.8</a:t>
                      </a:r>
                      <a:endParaRPr lang="en-US" sz="20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402001">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2</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Hy. Cotton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5279</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25</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50</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-25</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-50.0</a:t>
                      </a:r>
                      <a:endParaRPr lang="en-US" sz="20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3</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Moogbean (K)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3994</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5</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8</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-3</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-33.3</a:t>
                      </a:r>
                      <a:endParaRPr lang="en-US" sz="20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4</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Sesamum (K)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3320</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3</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6</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-3</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-50.0</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5</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Wheat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2651</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30</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40</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-10</a:t>
                      </a:r>
                      <a:endParaRPr lang="en-US" sz="20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-25.0</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6</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Hy. Castor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1651</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30</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dirty="0">
                          <a:solidFill>
                            <a:srgbClr val="000000"/>
                          </a:solidFill>
                          <a:latin typeface="Times New Roman"/>
                          <a:ea typeface="Times New Roman"/>
                          <a:cs typeface="Times New Roman"/>
                        </a:rPr>
                        <a:t>50</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-20</a:t>
                      </a:r>
                      <a:endParaRPr lang="en-US" sz="20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-40.0</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
                        <a:lnSpc>
                          <a:spcPct val="115000"/>
                        </a:lnSpc>
                        <a:spcBef>
                          <a:spcPts val="0"/>
                        </a:spcBef>
                        <a:spcAft>
                          <a:spcPts val="0"/>
                        </a:spcAft>
                      </a:pPr>
                      <a:r>
                        <a:rPr lang="en-US" sz="2000" kern="1200">
                          <a:solidFill>
                            <a:srgbClr val="000000"/>
                          </a:solidFill>
                          <a:latin typeface="Times New Roman"/>
                          <a:ea typeface="Times New Roman"/>
                          <a:cs typeface="Times New Roman"/>
                        </a:rPr>
                        <a:t>7</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
                        <a:lnSpc>
                          <a:spcPct val="115000"/>
                        </a:lnSpc>
                        <a:spcBef>
                          <a:spcPts val="0"/>
                        </a:spcBef>
                        <a:spcAft>
                          <a:spcPts val="0"/>
                        </a:spcAft>
                      </a:pPr>
                      <a:r>
                        <a:rPr lang="en-US" sz="2000" kern="1200">
                          <a:solidFill>
                            <a:srgbClr val="000000"/>
                          </a:solidFill>
                          <a:latin typeface="Times New Roman"/>
                          <a:ea typeface="Times New Roman"/>
                          <a:cs typeface="Times New Roman"/>
                        </a:rPr>
                        <a:t>Hy. Bajra (K)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889</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20</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25</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-5</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-20.0</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8</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Cluster bean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578</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8</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15</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-8</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-50.0</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9</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Hy. Bajra (S)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228</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25</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35</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-10</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-28.6</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10</a:t>
                      </a:r>
                      <a:r>
                        <a:rPr lang="en-US" sz="2000" kern="1200">
                          <a:solidFill>
                            <a:srgbClr val="000000"/>
                          </a:solidFill>
                          <a:latin typeface="Times New Roman"/>
                          <a:ea typeface="Times New Roman"/>
                          <a:cs typeface="Times New Roman"/>
                        </a:rPr>
                        <a:t> </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Groundnut (S)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150</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18</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22</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a:solidFill>
                            <a:srgbClr val="000000"/>
                          </a:solidFill>
                          <a:latin typeface="Times New Roman"/>
                          <a:ea typeface="Times New Roman"/>
                          <a:cs typeface="Times New Roman"/>
                        </a:rPr>
                        <a:t>-4</a:t>
                      </a:r>
                      <a:endParaRPr lang="en-US" sz="20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-18.2</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2000" kern="1200">
                          <a:solidFill>
                            <a:srgbClr val="5B5249"/>
                          </a:solidFill>
                          <a:latin typeface="Times New Roman"/>
                          <a:ea typeface="Times New Roman"/>
                          <a:cs typeface="Times New Roman"/>
                        </a:rPr>
                        <a:t>11</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2000" kern="1200">
                          <a:solidFill>
                            <a:srgbClr val="000000"/>
                          </a:solidFill>
                          <a:latin typeface="Times New Roman"/>
                          <a:ea typeface="Times New Roman"/>
                          <a:cs typeface="Times New Roman"/>
                        </a:rPr>
                        <a:t>Isabgol </a:t>
                      </a:r>
                      <a:endParaRPr lang="en-US" sz="20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60</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8</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12</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2000" kern="1200">
                          <a:solidFill>
                            <a:srgbClr val="000000"/>
                          </a:solidFill>
                          <a:latin typeface="Times New Roman"/>
                          <a:ea typeface="Times New Roman"/>
                          <a:cs typeface="Times New Roman"/>
                        </a:rPr>
                        <a:t>-4</a:t>
                      </a:r>
                      <a:endParaRPr lang="en-US" sz="20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000" kern="1200" dirty="0">
                          <a:solidFill>
                            <a:srgbClr val="000000"/>
                          </a:solidFill>
                          <a:latin typeface="Times New Roman"/>
                          <a:ea typeface="Times New Roman"/>
                          <a:cs typeface="Times New Roman"/>
                        </a:rPr>
                        <a:t>-33.3</a:t>
                      </a:r>
                      <a:endParaRPr lang="en-US" sz="20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gridSpan="2">
                  <a:txBody>
                    <a:bodyPr/>
                    <a:lstStyle/>
                    <a:p>
                      <a:pPr marL="0" marR="0" algn="r" fontAlgn="base">
                        <a:lnSpc>
                          <a:spcPct val="115000"/>
                        </a:lnSpc>
                        <a:spcBef>
                          <a:spcPts val="0"/>
                        </a:spcBef>
                        <a:spcAft>
                          <a:spcPts val="0"/>
                        </a:spcAft>
                      </a:pPr>
                      <a:r>
                        <a:rPr lang="en-US" sz="2000" kern="1200" dirty="0">
                          <a:solidFill>
                            <a:srgbClr val="5B5249"/>
                          </a:solidFill>
                          <a:latin typeface="Times New Roman"/>
                          <a:ea typeface="Times New Roman"/>
                          <a:cs typeface="Times New Roman"/>
                        </a:rPr>
                        <a:t>Total</a:t>
                      </a:r>
                      <a:r>
                        <a:rPr lang="en-US" sz="2000" kern="1200" dirty="0">
                          <a:solidFill>
                            <a:srgbClr val="000000"/>
                          </a:solidFill>
                          <a:latin typeface="Times New Roman"/>
                          <a:ea typeface="Times New Roman"/>
                          <a:cs typeface="Times New Roman"/>
                        </a:rPr>
                        <a:t> </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hMerge="1">
                  <a:txBody>
                    <a:bodyPr/>
                    <a:lstStyle/>
                    <a:p>
                      <a:endParaRPr lang="en-US"/>
                    </a:p>
                  </a:txBody>
                  <a:tcPr/>
                </a:tc>
                <a:tc gridSpan="4">
                  <a:txBody>
                    <a:bodyPr/>
                    <a:lstStyle/>
                    <a:p>
                      <a:pPr marL="0" marR="0" algn="ctr" fontAlgn="base">
                        <a:lnSpc>
                          <a:spcPct val="115000"/>
                        </a:lnSpc>
                        <a:spcBef>
                          <a:spcPts val="0"/>
                        </a:spcBef>
                        <a:spcAft>
                          <a:spcPts val="0"/>
                        </a:spcAft>
                      </a:pPr>
                      <a:r>
                        <a:rPr lang="en-US" sz="2000" kern="1200" dirty="0">
                          <a:solidFill>
                            <a:srgbClr val="000000"/>
                          </a:solidFill>
                          <a:latin typeface="Times New Roman"/>
                          <a:ea typeface="Times New Roman"/>
                          <a:cs typeface="Times New Roman"/>
                        </a:rPr>
                        <a:t>27424</a:t>
                      </a:r>
                      <a:endParaRPr lang="en-US" sz="20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2000" dirty="0">
                        <a:latin typeface="Calibri"/>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tcPr>
                </a:tc>
              </a:tr>
            </a:tbl>
          </a:graphicData>
        </a:graphic>
      </p:graphicFrame>
      <p:sp>
        <p:nvSpPr>
          <p:cNvPr id="1025" name="Rectangle 1"/>
          <p:cNvSpPr>
            <a:spLocks noChangeArrowheads="1"/>
          </p:cNvSpPr>
          <p:nvPr/>
        </p:nvSpPr>
        <p:spPr bwMode="auto">
          <a:xfrm>
            <a:off x="0" y="0"/>
            <a:ext cx="8839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Rukmavati</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River Basin Current Agricultural Crops – area</a:t>
            </a:r>
          </a:p>
          <a:p>
            <a:pPr lvl="0" algn="ctr" fontAlgn="base">
              <a:spcBef>
                <a:spcPct val="0"/>
              </a:spcBef>
              <a:spcAft>
                <a:spcPct val="0"/>
              </a:spcAft>
            </a:pPr>
            <a:r>
              <a:rPr lang="en-US" sz="2000" b="1" dirty="0" err="1" smtClean="0">
                <a:solidFill>
                  <a:srgbClr val="000000"/>
                </a:solidFill>
                <a:latin typeface="Times New Roman" pitchFamily="18" charset="0"/>
                <a:cs typeface="Times New Roman" pitchFamily="18" charset="0"/>
              </a:rPr>
              <a:t>Mandvi</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Block,Kutch</a:t>
            </a:r>
            <a:r>
              <a:rPr lang="en-US" sz="2000" b="1" dirty="0" smtClean="0">
                <a:solidFill>
                  <a:srgbClr val="000000"/>
                </a:solidFill>
                <a:latin typeface="Times New Roman" pitchFamily="18" charset="0"/>
                <a:cs typeface="Times New Roman" pitchFamily="18" charset="0"/>
              </a:rPr>
              <a:t>-District -</a:t>
            </a:r>
            <a:r>
              <a:rPr lang="en-US" sz="2000" b="1" dirty="0" smtClean="0">
                <a:solidFill>
                  <a:srgbClr val="000000"/>
                </a:solidFill>
                <a:latin typeface="Times New Roman" pitchFamily="18" charset="0"/>
                <a:ea typeface="Times New Roman" pitchFamily="18" charset="0"/>
                <a:cs typeface="Times New Roman" pitchFamily="18" charset="0"/>
              </a:rPr>
              <a:t>Crop wise average yield and Optimum yield</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609600" y="381001"/>
            <a:ext cx="80772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Poverty Estimate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Planning Commission of India and Tendulkar Committee Report</a:t>
            </a:r>
            <a:r>
              <a:rPr kumimoji="0" lang="en-US"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lang="en-US" sz="2000" dirty="0" smtClean="0">
                <a:solidFill>
                  <a:srgbClr val="000000"/>
                </a:solidFill>
                <a:latin typeface="Times New Roman" pitchFamily="18" charset="0"/>
                <a:ea typeface="Times New Roman" pitchFamily="18" charset="0"/>
                <a:cs typeface="Times New Roman" pitchFamily="18" charset="0"/>
              </a:rPr>
              <a:t>estimate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poverty level at 25.7% in 2011-12.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While in urban area, poverty declined from 31.8% to 13.7%</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447800" y="2667001"/>
          <a:ext cx="6096000" cy="1493520"/>
        </p:xfrm>
        <a:graphic>
          <a:graphicData uri="http://schemas.openxmlformats.org/drawingml/2006/table">
            <a:tbl>
              <a:tblPr firstRow="1" bandRow="1">
                <a:tableStyleId>{5C22544A-7EE6-4342-B048-85BDC9FD1C3A}</a:tableStyleId>
              </a:tblPr>
              <a:tblGrid>
                <a:gridCol w="3048000"/>
                <a:gridCol w="3048000"/>
              </a:tblGrid>
              <a:tr h="536510">
                <a:tc>
                  <a:txBody>
                    <a:bodyPr/>
                    <a:lstStyle/>
                    <a:p>
                      <a:pPr algn="ct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Poverty in rural area declined from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percentage below poverty line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3245">
                <a:tc>
                  <a:txBody>
                    <a:bodyPr/>
                    <a:lstStyle/>
                    <a:p>
                      <a:pPr algn="ct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1993-94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3245">
                <a:tc>
                  <a:txBody>
                    <a:bodyPr/>
                    <a:lstStyle/>
                    <a:p>
                      <a:pPr algn="ct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2011-12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25.7%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08038"/>
          </a:xfrm>
        </p:spPr>
        <p:txBody>
          <a:bodyPr>
            <a:normAutofit fontScale="90000"/>
          </a:bodyPr>
          <a:lstStyle/>
          <a:p>
            <a:pPr algn="ctr"/>
            <a:r>
              <a:rPr lang="en-US" dirty="0" smtClean="0"/>
              <a:t>“</a:t>
            </a:r>
            <a:r>
              <a:rPr lang="en-US" sz="4000" dirty="0" smtClean="0"/>
              <a:t>KNOWLEDGE MULTIPLIER HUB”-Why?</a:t>
            </a:r>
            <a:endParaRPr lang="en-US" sz="4000" dirty="0"/>
          </a:p>
        </p:txBody>
      </p:sp>
      <p:sp>
        <p:nvSpPr>
          <p:cNvPr id="3" name="Content Placeholder 2"/>
          <p:cNvSpPr>
            <a:spLocks noGrp="1"/>
          </p:cNvSpPr>
          <p:nvPr>
            <p:ph sz="quarter" idx="1"/>
          </p:nvPr>
        </p:nvSpPr>
        <p:spPr>
          <a:xfrm>
            <a:off x="381000" y="1066800"/>
            <a:ext cx="8305800" cy="5334000"/>
          </a:xfrm>
        </p:spPr>
        <p:txBody>
          <a:bodyPr>
            <a:normAutofit/>
          </a:bodyPr>
          <a:lstStyle/>
          <a:p>
            <a:r>
              <a:rPr lang="en-IN" sz="2800" dirty="0" smtClean="0"/>
              <a:t>Current gaps in productivity between average and optimum point to the lack of effective </a:t>
            </a:r>
            <a:r>
              <a:rPr lang="en-US" sz="2800" dirty="0" smtClean="0"/>
              <a:t>knowledge transfer to farmers.</a:t>
            </a:r>
          </a:p>
          <a:p>
            <a:r>
              <a:rPr lang="en-US" sz="2800" dirty="0" smtClean="0"/>
              <a:t>The challenge to sustainable development is not about lack of knowledge and research. We have all these. But we are not able to transfer this effectively to all farmers, all villages of our country. We are faced with the challenge of a growing gap in productivity between average and optimum production between one farmer and another in the same location with similar conditions. The challenge is to know the reasons for such gaps and to develop implementation strategies to reduce them. </a:t>
            </a:r>
          </a:p>
          <a:p>
            <a:endParaRPr lang="en-US" sz="2400" dirty="0" smtClean="0"/>
          </a:p>
          <a:p>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u="sng" dirty="0" smtClean="0"/>
              <a:t>Objectives of the Knowledge Multiplier Hub</a:t>
            </a:r>
            <a:endParaRPr lang="en-US" sz="3600" dirty="0"/>
          </a:p>
        </p:txBody>
      </p:sp>
      <p:sp>
        <p:nvSpPr>
          <p:cNvPr id="3" name="Content Placeholder 2"/>
          <p:cNvSpPr>
            <a:spLocks noGrp="1"/>
          </p:cNvSpPr>
          <p:nvPr>
            <p:ph sz="quarter" idx="1"/>
          </p:nvPr>
        </p:nvSpPr>
        <p:spPr/>
        <p:txBody>
          <a:bodyPr>
            <a:normAutofit fontScale="92500" lnSpcReduction="20000"/>
          </a:bodyPr>
          <a:lstStyle/>
          <a:p>
            <a:pPr lvl="0"/>
            <a:r>
              <a:rPr lang="en-IN" dirty="0" smtClean="0"/>
              <a:t>To create awareness among farmer communities about the need and the  practice of Climate </a:t>
            </a:r>
            <a:r>
              <a:rPr lang="en-IN" dirty="0"/>
              <a:t>S</a:t>
            </a:r>
            <a:r>
              <a:rPr lang="en-IN" dirty="0" smtClean="0"/>
              <a:t>mart Agriculture..</a:t>
            </a:r>
            <a:endParaRPr lang="en-US" dirty="0" smtClean="0"/>
          </a:p>
          <a:p>
            <a:pPr lvl="0"/>
            <a:r>
              <a:rPr lang="en-IN" dirty="0" smtClean="0"/>
              <a:t>To collect, compile and share knowledge and practice on green livelihoods (agriculture, </a:t>
            </a:r>
            <a:r>
              <a:rPr lang="en-IN" dirty="0"/>
              <a:t>w</a:t>
            </a:r>
            <a:r>
              <a:rPr lang="en-IN" dirty="0" smtClean="0"/>
              <a:t>ater, forestry, fisheries, and energy) and initiate advocacy movement for adaptation on a larger scale.</a:t>
            </a:r>
            <a:endParaRPr lang="en-US" dirty="0" smtClean="0"/>
          </a:p>
          <a:p>
            <a:pPr lvl="0"/>
            <a:r>
              <a:rPr lang="en-IN" dirty="0" smtClean="0"/>
              <a:t>To provide capacity building and skill enhancement training on agriculture based livelihood and climate change mitigation efforts.</a:t>
            </a:r>
            <a:endParaRPr lang="en-US" dirty="0" smtClean="0"/>
          </a:p>
          <a:p>
            <a:pPr lvl="0"/>
            <a:r>
              <a:rPr lang="en-IN" dirty="0" smtClean="0"/>
              <a:t>To generate more sustainable  livelihood opportunities for the farmers </a:t>
            </a:r>
            <a:endParaRPr lang="en-US" dirty="0" smtClean="0"/>
          </a:p>
          <a:p>
            <a:pPr lvl="0"/>
            <a:r>
              <a:rPr lang="en-IN" dirty="0" smtClean="0"/>
              <a:t>To develop best practices and case studies in sustainable livelihood and agriculture. </a:t>
            </a:r>
            <a:endParaRPr lang="en-US" dirty="0" smtClean="0"/>
          </a:p>
          <a:p>
            <a:pPr lvl="0"/>
            <a:r>
              <a:rPr lang="en-IN" dirty="0" smtClean="0"/>
              <a:t>To act as a web based platform for promoting community based locally relevant and environmentally viable technology and knowledge dissemination initiatives.</a:t>
            </a: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715962"/>
          </a:xfrm>
        </p:spPr>
        <p:txBody>
          <a:bodyPr>
            <a:normAutofit fontScale="90000"/>
          </a:bodyPr>
          <a:lstStyle/>
          <a:p>
            <a:r>
              <a:rPr lang="en-US" dirty="0" smtClean="0">
                <a:solidFill>
                  <a:schemeClr val="tx1"/>
                </a:solidFill>
              </a:rPr>
              <a:t>Current  Models and Constraints: </a:t>
            </a:r>
            <a:endParaRPr lang="en-US" dirty="0">
              <a:solidFill>
                <a:schemeClr val="tx1"/>
              </a:solidFill>
            </a:endParaRPr>
          </a:p>
        </p:txBody>
      </p:sp>
      <p:sp>
        <p:nvSpPr>
          <p:cNvPr id="3" name="Content Placeholder 2"/>
          <p:cNvSpPr>
            <a:spLocks noGrp="1"/>
          </p:cNvSpPr>
          <p:nvPr>
            <p:ph sz="quarter" idx="1"/>
          </p:nvPr>
        </p:nvSpPr>
        <p:spPr>
          <a:xfrm>
            <a:off x="685800" y="990600"/>
            <a:ext cx="8001000" cy="5029200"/>
          </a:xfrm>
        </p:spPr>
        <p:txBody>
          <a:bodyPr>
            <a:normAutofit fontScale="62500" lnSpcReduction="20000"/>
          </a:bodyPr>
          <a:lstStyle/>
          <a:p>
            <a:pPr>
              <a:buFont typeface="Wingdings" pitchFamily="2" charset="2"/>
              <a:buChar char="Ø"/>
            </a:pPr>
            <a:r>
              <a:rPr lang="en-US" sz="3200" b="1" dirty="0" smtClean="0"/>
              <a:t>Current  Models-</a:t>
            </a:r>
            <a:endParaRPr lang="en-US" sz="2900" b="1" dirty="0" smtClean="0"/>
          </a:p>
          <a:p>
            <a:r>
              <a:rPr lang="en-US" sz="2900" dirty="0" smtClean="0"/>
              <a:t>1 Web based</a:t>
            </a:r>
          </a:p>
          <a:p>
            <a:r>
              <a:rPr lang="en-US" sz="2900" dirty="0" smtClean="0"/>
              <a:t>2 Radio and TV bulletins by Government</a:t>
            </a:r>
          </a:p>
          <a:p>
            <a:r>
              <a:rPr lang="en-US" sz="2900" dirty="0" smtClean="0"/>
              <a:t>3 News notes in news papers and magazines</a:t>
            </a:r>
            <a:r>
              <a:rPr lang="en-US" dirty="0" smtClean="0"/>
              <a:t>.</a:t>
            </a:r>
          </a:p>
          <a:p>
            <a:endParaRPr lang="en-US" dirty="0" smtClean="0"/>
          </a:p>
          <a:p>
            <a:pPr>
              <a:buFont typeface="Wingdings" pitchFamily="2" charset="2"/>
              <a:buChar char="Ø"/>
            </a:pPr>
            <a:r>
              <a:rPr lang="en-US" sz="3200" b="1" dirty="0" smtClean="0"/>
              <a:t>Constraints –</a:t>
            </a:r>
          </a:p>
          <a:p>
            <a:r>
              <a:rPr lang="en-US" sz="2900" dirty="0" smtClean="0"/>
              <a:t>Web based portals are generally in English – India has officially 22 languages and not all are English </a:t>
            </a:r>
            <a:r>
              <a:rPr lang="en-US" sz="2900" dirty="0" err="1" smtClean="0"/>
              <a:t>savy</a:t>
            </a:r>
            <a:r>
              <a:rPr lang="en-US" sz="2900" dirty="0" smtClean="0"/>
              <a:t>. Even educated farmers do not understand .</a:t>
            </a:r>
          </a:p>
          <a:p>
            <a:r>
              <a:rPr lang="en-US" sz="2900" dirty="0" smtClean="0"/>
              <a:t>The internet connectivity it is limited at village level</a:t>
            </a:r>
          </a:p>
          <a:p>
            <a:r>
              <a:rPr lang="en-US" sz="2900" dirty="0" smtClean="0"/>
              <a:t>Radio and TV networks, including news papers are popular modules but most often not up to date.  By the time they broadcast weather warning the event may taken place.</a:t>
            </a:r>
          </a:p>
          <a:p>
            <a:pPr>
              <a:buNone/>
            </a:pPr>
            <a:endParaRPr lang="en-US" dirty="0" smtClean="0"/>
          </a:p>
          <a:p>
            <a:pPr>
              <a:buNone/>
            </a:pPr>
            <a:r>
              <a:rPr lang="en-US" sz="3400" b="1" dirty="0" smtClean="0"/>
              <a:t>	Hence there is need for effective  mass communication model that can provide basic information to farmers right  at their door step as well as processes that will provide the ability to  access relevant knowledge by email/toll free phone/written letter/Hub</a:t>
            </a:r>
          </a:p>
          <a:p>
            <a:pPr>
              <a:buNone/>
            </a:pPr>
            <a:r>
              <a:rPr lang="en-US" sz="3400" b="1" dirty="0" smtClean="0"/>
              <a:t>  </a:t>
            </a:r>
            <a:endParaRPr lang="en-US" sz="3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884238"/>
          </a:xfrm>
        </p:spPr>
        <p:txBody>
          <a:bodyPr>
            <a:normAutofit/>
          </a:bodyPr>
          <a:lstStyle/>
          <a:p>
            <a:r>
              <a:rPr lang="en-US" sz="3600" dirty="0" smtClean="0"/>
              <a:t>Conti……….</a:t>
            </a:r>
            <a:endParaRPr lang="en-US" sz="3600" dirty="0"/>
          </a:p>
        </p:txBody>
      </p:sp>
      <p:sp>
        <p:nvSpPr>
          <p:cNvPr id="3" name="Content Placeholder 2"/>
          <p:cNvSpPr>
            <a:spLocks noGrp="1"/>
          </p:cNvSpPr>
          <p:nvPr>
            <p:ph sz="quarter" idx="1"/>
          </p:nvPr>
        </p:nvSpPr>
        <p:spPr/>
        <p:txBody>
          <a:bodyPr>
            <a:normAutofit lnSpcReduction="10000"/>
          </a:bodyPr>
          <a:lstStyle/>
          <a:p>
            <a:r>
              <a:rPr lang="en-US" dirty="0" smtClean="0"/>
              <a:t>Management of agriculture knowledge takes place at different levels: individual, within communities, within organizations or institutions and networks. </a:t>
            </a:r>
          </a:p>
          <a:p>
            <a:r>
              <a:rPr lang="en-US" dirty="0" smtClean="0"/>
              <a:t>However the knowledge for agriculture development is more often than not created, documented or disseminated by individual sources or organizations.</a:t>
            </a:r>
          </a:p>
          <a:p>
            <a:r>
              <a:rPr lang="en-US" dirty="0" smtClean="0"/>
              <a:t>Different types of organizations produce different kinds of knowledge and the lack of coordination between public and private agriculture research and extension institutions are often cited as reason for ineffective knowledge transfer to farmers.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7239000" cy="685800"/>
          </a:xfrm>
        </p:spPr>
        <p:txBody>
          <a:bodyPr>
            <a:noAutofit/>
          </a:bodyPr>
          <a:lstStyle/>
          <a:p>
            <a:pPr algn="ctr"/>
            <a:r>
              <a:rPr lang="en-US" sz="2400" b="1" u="sng" dirty="0" smtClean="0">
                <a:solidFill>
                  <a:schemeClr val="tx1"/>
                </a:solidFill>
              </a:rPr>
              <a:t>ACTIVITIES  AT THE “Knowledge Multiplier Hub”</a:t>
            </a:r>
            <a:endParaRPr lang="en-US" sz="2400" b="1" u="sng" dirty="0">
              <a:solidFill>
                <a:schemeClr val="tx1"/>
              </a:solidFill>
            </a:endParaRPr>
          </a:p>
        </p:txBody>
      </p:sp>
      <p:sp>
        <p:nvSpPr>
          <p:cNvPr id="6" name="Text Placeholder 5"/>
          <p:cNvSpPr>
            <a:spLocks noGrp="1"/>
          </p:cNvSpPr>
          <p:nvPr>
            <p:ph type="body" idx="2"/>
          </p:nvPr>
        </p:nvSpPr>
        <p:spPr>
          <a:xfrm>
            <a:off x="228600" y="762000"/>
            <a:ext cx="8458200" cy="2209800"/>
          </a:xfrm>
        </p:spPr>
        <p:txBody>
          <a:bodyPr>
            <a:normAutofit lnSpcReduction="10000"/>
          </a:bodyPr>
          <a:lstStyle/>
          <a:p>
            <a:pPr marL="342900" indent="-342900">
              <a:buFont typeface="Arial" panose="020B0604020202020204" pitchFamily="34" charset="0"/>
              <a:buChar char="•"/>
            </a:pPr>
            <a:r>
              <a:rPr lang="en-US" sz="2100" b="1" dirty="0" smtClean="0"/>
              <a:t>Setup KMH web portal </a:t>
            </a:r>
          </a:p>
          <a:p>
            <a:pPr marL="342900" indent="-342900">
              <a:buFont typeface="Arial" panose="020B0604020202020204" pitchFamily="34" charset="0"/>
              <a:buChar char="•"/>
            </a:pPr>
            <a:r>
              <a:rPr lang="en-US" sz="2100" b="1" dirty="0" smtClean="0"/>
              <a:t>Through </a:t>
            </a:r>
            <a:r>
              <a:rPr lang="en-US" sz="2100" b="1" dirty="0"/>
              <a:t>Action </a:t>
            </a:r>
            <a:r>
              <a:rPr lang="en-US" sz="2100" b="1" dirty="0" smtClean="0"/>
              <a:t>Research  develop current, timely and relevant CSA material  specific to state</a:t>
            </a:r>
            <a:r>
              <a:rPr lang="en-US" sz="2100" b="1" dirty="0"/>
              <a:t>, national and international </a:t>
            </a:r>
            <a:r>
              <a:rPr lang="en-US" sz="2100" b="1" dirty="0" smtClean="0"/>
              <a:t>context.</a:t>
            </a:r>
          </a:p>
          <a:p>
            <a:pPr marL="342900" indent="-342900">
              <a:buFont typeface="Arial" panose="020B0604020202020204" pitchFamily="34" charset="0"/>
              <a:buChar char="•"/>
            </a:pPr>
            <a:r>
              <a:rPr lang="en-US" sz="2100" b="1" dirty="0" smtClean="0"/>
              <a:t>Through </a:t>
            </a:r>
            <a:r>
              <a:rPr lang="en-US" sz="2100" b="1" dirty="0"/>
              <a:t>A</a:t>
            </a:r>
            <a:r>
              <a:rPr lang="en-US" sz="2100" b="1" dirty="0" smtClean="0"/>
              <a:t>ction </a:t>
            </a:r>
            <a:r>
              <a:rPr lang="en-US" sz="2100" b="1" dirty="0"/>
              <a:t>R</a:t>
            </a:r>
            <a:r>
              <a:rPr lang="en-US" sz="2100" b="1" dirty="0" smtClean="0"/>
              <a:t>esearch provide marginal and small farmers skill and information on how to access finance.</a:t>
            </a:r>
            <a:endParaRPr lang="en-US" sz="2100" b="1" dirty="0"/>
          </a:p>
          <a:p>
            <a:pPr marL="342900" indent="-342900">
              <a:buFont typeface="Arial" panose="020B0604020202020204" pitchFamily="34" charset="0"/>
              <a:buChar char="•"/>
            </a:pPr>
            <a:r>
              <a:rPr lang="en-US" sz="2100" b="1" u="sng" dirty="0" smtClean="0"/>
              <a:t>Elements of CSA to be addressed:</a:t>
            </a:r>
            <a:endParaRPr lang="en-IN" sz="2300" b="1" u="sng" dirty="0" smtClean="0"/>
          </a:p>
          <a:p>
            <a:endParaRPr lang="en-US" dirty="0"/>
          </a:p>
        </p:txBody>
      </p:sp>
      <p:sp>
        <p:nvSpPr>
          <p:cNvPr id="5" name="Content Placeholder 4"/>
          <p:cNvSpPr>
            <a:spLocks noGrp="1"/>
          </p:cNvSpPr>
          <p:nvPr>
            <p:ph sz="quarter" idx="1"/>
          </p:nvPr>
        </p:nvSpPr>
        <p:spPr>
          <a:xfrm>
            <a:off x="4724400" y="2971800"/>
            <a:ext cx="4038600" cy="3581400"/>
          </a:xfrm>
        </p:spPr>
        <p:txBody>
          <a:bodyPr>
            <a:normAutofit fontScale="32500" lnSpcReduction="20000"/>
          </a:bodyPr>
          <a:lstStyle/>
          <a:p>
            <a:pPr>
              <a:buClrTx/>
            </a:pPr>
            <a:r>
              <a:rPr lang="en-IN" sz="5500" b="1" dirty="0" smtClean="0"/>
              <a:t>Climate Justice</a:t>
            </a:r>
            <a:endParaRPr lang="en-US" sz="5500" b="1" dirty="0" smtClean="0"/>
          </a:p>
          <a:p>
            <a:pPr lvl="0">
              <a:buClrTx/>
            </a:pPr>
            <a:r>
              <a:rPr lang="en-IN" sz="5500" b="1" dirty="0" smtClean="0"/>
              <a:t>Women Farmer</a:t>
            </a:r>
            <a:endParaRPr lang="en-US" sz="5500" b="1" dirty="0" smtClean="0"/>
          </a:p>
          <a:p>
            <a:pPr lvl="0">
              <a:buClrTx/>
            </a:pPr>
            <a:r>
              <a:rPr lang="en-IN" sz="5500" b="1" dirty="0" smtClean="0"/>
              <a:t>Multiple Sources of Income</a:t>
            </a:r>
            <a:endParaRPr lang="en-US" sz="5500" b="1" dirty="0" smtClean="0"/>
          </a:p>
          <a:p>
            <a:pPr lvl="0">
              <a:buClrTx/>
            </a:pPr>
            <a:r>
              <a:rPr lang="en-IN" sz="5500" b="1" dirty="0" smtClean="0"/>
              <a:t>Microenterprise</a:t>
            </a:r>
            <a:endParaRPr lang="en-US" sz="5500" b="1" dirty="0" smtClean="0"/>
          </a:p>
          <a:p>
            <a:pPr lvl="0">
              <a:buClrTx/>
            </a:pPr>
            <a:r>
              <a:rPr lang="en-IN" sz="5500" b="1" dirty="0" smtClean="0"/>
              <a:t>Value added Agriculture</a:t>
            </a:r>
            <a:endParaRPr lang="en-US" sz="5500" b="1" dirty="0" smtClean="0"/>
          </a:p>
          <a:p>
            <a:pPr lvl="0">
              <a:buClrTx/>
            </a:pPr>
            <a:r>
              <a:rPr lang="en-IN" sz="5500" b="1" dirty="0" smtClean="0"/>
              <a:t>Finance for S.T/M.T and L.T</a:t>
            </a:r>
          </a:p>
          <a:p>
            <a:pPr lvl="0">
              <a:buClrTx/>
            </a:pPr>
            <a:r>
              <a:rPr lang="en-IN" sz="5500" b="1" dirty="0" smtClean="0"/>
              <a:t>Waste Management, Biogas, </a:t>
            </a:r>
            <a:r>
              <a:rPr lang="en-IN" sz="5500" b="1" dirty="0" err="1"/>
              <a:t>V</a:t>
            </a:r>
            <a:r>
              <a:rPr lang="en-IN" sz="5500" b="1" dirty="0" err="1" smtClean="0"/>
              <a:t>ermicompost</a:t>
            </a:r>
            <a:r>
              <a:rPr lang="en-IN" sz="5500" b="1" dirty="0" smtClean="0"/>
              <a:t>, Compost Pit.</a:t>
            </a:r>
          </a:p>
          <a:p>
            <a:pPr lvl="0">
              <a:buClrTx/>
            </a:pPr>
            <a:r>
              <a:rPr lang="en-IN" sz="5500" b="1" dirty="0" smtClean="0"/>
              <a:t>Urban Agriculture</a:t>
            </a:r>
          </a:p>
          <a:p>
            <a:pPr lvl="0">
              <a:buClrTx/>
            </a:pPr>
            <a:r>
              <a:rPr lang="en-IN" sz="5500" b="1" dirty="0" smtClean="0"/>
              <a:t>Renewable Energy</a:t>
            </a:r>
          </a:p>
          <a:p>
            <a:pPr lvl="0">
              <a:buClrTx/>
            </a:pPr>
            <a:r>
              <a:rPr lang="en-IN" sz="5500" b="1" dirty="0" smtClean="0"/>
              <a:t>Water Recycling</a:t>
            </a:r>
          </a:p>
          <a:p>
            <a:pPr lvl="0" algn="ctr"/>
            <a:endParaRPr lang="en-US" dirty="0"/>
          </a:p>
        </p:txBody>
      </p:sp>
      <p:sp>
        <p:nvSpPr>
          <p:cNvPr id="8" name="TextBox 7"/>
          <p:cNvSpPr txBox="1"/>
          <p:nvPr/>
        </p:nvSpPr>
        <p:spPr>
          <a:xfrm>
            <a:off x="304800" y="2971800"/>
            <a:ext cx="4191000" cy="4524315"/>
          </a:xfrm>
          <a:prstGeom prst="rect">
            <a:avLst/>
          </a:prstGeom>
          <a:noFill/>
        </p:spPr>
        <p:txBody>
          <a:bodyPr wrap="square" rtlCol="0">
            <a:spAutoFit/>
          </a:bodyPr>
          <a:lstStyle/>
          <a:p>
            <a:pPr marL="174625" lvl="0" indent="-174625">
              <a:buFont typeface="Arial" pitchFamily="34" charset="0"/>
              <a:buChar char="•"/>
            </a:pPr>
            <a:r>
              <a:rPr lang="en-IN" b="1" dirty="0" smtClean="0"/>
              <a:t>Water Cycle</a:t>
            </a:r>
            <a:endParaRPr lang="en-US" b="1" dirty="0" smtClean="0"/>
          </a:p>
          <a:p>
            <a:pPr marL="174625" lvl="0" indent="-174625">
              <a:buFont typeface="Arial" pitchFamily="34" charset="0"/>
              <a:buChar char="•"/>
            </a:pPr>
            <a:r>
              <a:rPr lang="en-IN" b="1" dirty="0" smtClean="0"/>
              <a:t>Soil Management, Soil and Climate change and Soil Health Card.</a:t>
            </a:r>
            <a:endParaRPr lang="en-US" b="1" dirty="0" smtClean="0"/>
          </a:p>
          <a:p>
            <a:pPr marL="174625" lvl="0" indent="-174625">
              <a:buFont typeface="Arial" pitchFamily="34" charset="0"/>
              <a:buChar char="•"/>
            </a:pPr>
            <a:r>
              <a:rPr lang="en-IN" b="1" dirty="0" smtClean="0"/>
              <a:t>Energy Savings and Climate </a:t>
            </a:r>
            <a:r>
              <a:rPr lang="en-IN" b="1" dirty="0"/>
              <a:t>C</a:t>
            </a:r>
            <a:r>
              <a:rPr lang="en-IN" b="1" dirty="0" smtClean="0"/>
              <a:t>hange</a:t>
            </a:r>
            <a:endParaRPr lang="en-US" b="1" dirty="0" smtClean="0"/>
          </a:p>
          <a:p>
            <a:pPr marL="174625" lvl="0" indent="-174625">
              <a:buFont typeface="Arial" pitchFamily="34" charset="0"/>
              <a:buChar char="•"/>
            </a:pPr>
            <a:r>
              <a:rPr lang="en-IN" b="1" dirty="0" smtClean="0"/>
              <a:t>Animal Husbandry</a:t>
            </a:r>
            <a:endParaRPr lang="en-US" b="1" dirty="0" smtClean="0"/>
          </a:p>
          <a:p>
            <a:pPr marL="174625" lvl="0" indent="-174625">
              <a:buFont typeface="Arial" pitchFamily="34" charset="0"/>
              <a:buChar char="•"/>
            </a:pPr>
            <a:r>
              <a:rPr lang="en-IN" b="1" dirty="0" smtClean="0"/>
              <a:t>Poultry</a:t>
            </a:r>
            <a:endParaRPr lang="en-US" b="1" dirty="0" smtClean="0"/>
          </a:p>
          <a:p>
            <a:pPr marL="174625" lvl="0" indent="-174625">
              <a:buFont typeface="Arial" pitchFamily="34" charset="0"/>
              <a:buChar char="•"/>
            </a:pPr>
            <a:r>
              <a:rPr lang="en-IN" b="1" dirty="0" smtClean="0"/>
              <a:t>Fisheries</a:t>
            </a:r>
            <a:endParaRPr lang="en-US" b="1" dirty="0" smtClean="0"/>
          </a:p>
          <a:p>
            <a:pPr marL="174625" lvl="0" indent="-174625">
              <a:buFont typeface="Arial" pitchFamily="34" charset="0"/>
              <a:buChar char="•"/>
            </a:pPr>
            <a:r>
              <a:rPr lang="en-IN" b="1" dirty="0" smtClean="0"/>
              <a:t>Organic Farming</a:t>
            </a:r>
            <a:endParaRPr lang="en-US" b="1" dirty="0" smtClean="0"/>
          </a:p>
          <a:p>
            <a:pPr marL="174625" lvl="0" indent="-174625">
              <a:buFont typeface="Arial" pitchFamily="34" charset="0"/>
              <a:buChar char="•"/>
            </a:pPr>
            <a:r>
              <a:rPr lang="en-IN" b="1" dirty="0" smtClean="0"/>
              <a:t>Biotechnology</a:t>
            </a:r>
          </a:p>
          <a:p>
            <a:pPr marL="174625" lvl="0" indent="-174625">
              <a:buFont typeface="Arial" pitchFamily="34" charset="0"/>
              <a:buChar char="•"/>
            </a:pPr>
            <a:r>
              <a:rPr lang="en-IN" b="1" dirty="0" smtClean="0"/>
              <a:t>Weather </a:t>
            </a:r>
            <a:r>
              <a:rPr lang="en-IN" b="1" dirty="0"/>
              <a:t>F</a:t>
            </a:r>
            <a:r>
              <a:rPr lang="en-IN" b="1" dirty="0" smtClean="0"/>
              <a:t>orecast.</a:t>
            </a:r>
            <a:endParaRPr lang="en-US" b="1" dirty="0" smtClean="0"/>
          </a:p>
          <a:p>
            <a:pPr marL="174625" lvl="0" indent="-174625">
              <a:buFont typeface="Arial" pitchFamily="34" charset="0"/>
              <a:buChar char="•"/>
            </a:pPr>
            <a:r>
              <a:rPr lang="en-IN" b="1" dirty="0" err="1" smtClean="0"/>
              <a:t>Agri</a:t>
            </a:r>
            <a:r>
              <a:rPr lang="en-IN" b="1" dirty="0" smtClean="0"/>
              <a:t> Entrepreneurship</a:t>
            </a:r>
            <a:endParaRPr lang="en-US" b="1" dirty="0" smtClean="0"/>
          </a:p>
          <a:p>
            <a:pPr marL="174625" lvl="0" indent="-174625">
              <a:buFont typeface="Arial" pitchFamily="34" charset="0"/>
              <a:buChar char="•"/>
            </a:pPr>
            <a:r>
              <a:rPr lang="en-IN" b="1" dirty="0" smtClean="0"/>
              <a:t>Access to Finance</a:t>
            </a:r>
          </a:p>
          <a:p>
            <a:pPr marL="174625" lvl="0" indent="-174625">
              <a:buFont typeface="Arial" pitchFamily="34" charset="0"/>
              <a:buChar char="•"/>
            </a:pPr>
            <a:r>
              <a:rPr lang="en-IN" b="1" dirty="0" smtClean="0"/>
              <a:t>Agro and Food </a:t>
            </a:r>
            <a:r>
              <a:rPr lang="en-IN" b="1" dirty="0"/>
              <a:t>P</a:t>
            </a:r>
            <a:r>
              <a:rPr lang="en-IN" b="1" dirty="0" smtClean="0"/>
              <a:t>rocessing</a:t>
            </a:r>
          </a:p>
          <a:p>
            <a:pPr marL="174625" lvl="0" indent="-174625">
              <a:buFont typeface="Arial" pitchFamily="34" charset="0"/>
              <a:buChar char="•"/>
            </a:pPr>
            <a:endParaRPr lang="en-US" b="1" dirty="0" smtClean="0"/>
          </a:p>
          <a:p>
            <a:pPr lvl="0">
              <a:buFont typeface="Arial" pitchFamily="34" charset="0"/>
              <a:buChar char="•"/>
            </a:pPr>
            <a:endParaRPr lang="en-US" b="1"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62000" y="1600200"/>
            <a:ext cx="7391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en-US" sz="3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en-US" sz="3600" b="1" u="sng" dirty="0" smtClean="0">
              <a:solidFill>
                <a:srgbClr val="00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3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Suggested organizational framework</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3400" y="990600"/>
          <a:ext cx="7772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xmlns="" val="92519304"/>
              </p:ext>
            </p:extLst>
          </p:nvPr>
        </p:nvGraphicFramePr>
        <p:xfrm>
          <a:off x="381000" y="0"/>
          <a:ext cx="85344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685800"/>
          </a:xfrm>
        </p:spPr>
        <p:txBody>
          <a:bodyPr/>
          <a:lstStyle/>
          <a:p>
            <a:r>
              <a:rPr lang="en-US" altLang="en-US" sz="2800" b="1" dirty="0" smtClean="0">
                <a:solidFill>
                  <a:schemeClr val="tx1"/>
                </a:solidFill>
                <a:latin typeface="Candara" pitchFamily="34" charset="0"/>
              </a:rPr>
              <a:t>About NCCSD </a:t>
            </a:r>
            <a:endParaRPr lang="en-US" altLang="en-US" sz="2800" b="1" dirty="0" smtClean="0">
              <a:solidFill>
                <a:schemeClr val="tx1"/>
              </a:solidFill>
            </a:endParaRPr>
          </a:p>
        </p:txBody>
      </p:sp>
      <p:sp>
        <p:nvSpPr>
          <p:cNvPr id="30723" name="Content Placeholder 2"/>
          <p:cNvSpPr>
            <a:spLocks noGrp="1"/>
          </p:cNvSpPr>
          <p:nvPr>
            <p:ph idx="1"/>
          </p:nvPr>
        </p:nvSpPr>
        <p:spPr>
          <a:xfrm>
            <a:off x="685800" y="1066800"/>
            <a:ext cx="8229600" cy="5486400"/>
          </a:xfrm>
        </p:spPr>
        <p:txBody>
          <a:bodyPr/>
          <a:lstStyle/>
          <a:p>
            <a:pPr marL="0" indent="0" algn="just">
              <a:buFont typeface="Arial" pitchFamily="34" charset="0"/>
              <a:buNone/>
              <a:defRPr/>
            </a:pPr>
            <a:r>
              <a:rPr lang="en-US" sz="1800" dirty="0" smtClean="0"/>
              <a:t>NCCSD is the outcome of the deliberations that took place during an International Conference on “Global Warming, Agriculture, Sustainable Development &amp; Public Leadership” which was organized at the Gujarat </a:t>
            </a:r>
            <a:r>
              <a:rPr lang="en-US" sz="1800" dirty="0" err="1" smtClean="0"/>
              <a:t>Vidyapith</a:t>
            </a:r>
            <a:r>
              <a:rPr lang="en-US" sz="1800" dirty="0" smtClean="0"/>
              <a:t> – Ahmedabad in March 2010 by the International School for Public Leadership (ISPL) along with other organizations. In a Round Table Meet at New Delhi in April, 2010, presided by Prof. M S </a:t>
            </a:r>
            <a:r>
              <a:rPr lang="en-US" sz="1800" dirty="0" err="1" smtClean="0"/>
              <a:t>Swaminathan</a:t>
            </a:r>
            <a:r>
              <a:rPr lang="en-US" sz="1800" dirty="0" smtClean="0"/>
              <a:t> and Justice B P Singh, it was felt that a special organization needs to be created to follow up ideas and it was decided to setup "National Council for Climate Change, Sustainable Development and Public Leadership” (NCCSD). </a:t>
            </a:r>
          </a:p>
          <a:p>
            <a:pPr marL="0" indent="0" algn="just">
              <a:buFont typeface="Arial" pitchFamily="34" charset="0"/>
              <a:buNone/>
              <a:defRPr/>
            </a:pPr>
            <a:endParaRPr lang="en-US" sz="1800" dirty="0" smtClean="0"/>
          </a:p>
          <a:p>
            <a:pPr marL="0" indent="0" algn="just">
              <a:buFont typeface="Arial" pitchFamily="34" charset="0"/>
              <a:buNone/>
              <a:defRPr/>
            </a:pPr>
            <a:r>
              <a:rPr lang="en-US" sz="1800" dirty="0" smtClean="0"/>
              <a:t>NCCSD is promoting Sustainable and Climate Resilient Agriculture with the involvement of Public Leadership. NCCSD has become leading Environmental NGO under the leadership of our President Justice B. P. Singh, Formerly Judge, Supreme Court of India. NCCSD is a non-profit organization. The NCCSD was registered under Bombay Charitable Trust Act 1950 Rule-29-No. E/19344/Ahmedabad as Public Trust on 17th September 2010. Its mission is to promote sustainable livelihood, climate resilient &amp; sustainable agriculture in arena of global warming.</a:t>
            </a:r>
            <a:endParaRPr lang="en-US" altLang="en-US" sz="1800" dirty="0" smtClean="0"/>
          </a:p>
          <a:p>
            <a:pPr>
              <a:buFont typeface="Arial" pitchFamily="34" charset="0"/>
              <a:buNone/>
              <a:defRPr/>
            </a:pPr>
            <a:endParaRPr lang="en-US" altLang="en-US" sz="2000" dirty="0" smtClean="0"/>
          </a:p>
        </p:txBody>
      </p:sp>
      <p:sp>
        <p:nvSpPr>
          <p:cNvPr id="4" name="Slide Number Placeholder 3"/>
          <p:cNvSpPr>
            <a:spLocks noGrp="1"/>
          </p:cNvSpPr>
          <p:nvPr>
            <p:ph type="sldNum" sz="quarter" idx="12"/>
          </p:nvPr>
        </p:nvSpPr>
        <p:spPr/>
        <p:txBody>
          <a:bodyPr/>
          <a:lstStyle/>
          <a:p>
            <a:pPr>
              <a:defRPr/>
            </a:pPr>
            <a:fld id="{230A4B87-9894-49D0-BD35-743B71021781}" type="slidenum">
              <a:rPr lang="en-US" smtClean="0"/>
              <a:pPr>
                <a:defRPr/>
              </a:pPr>
              <a:t>33</a:t>
            </a:fld>
            <a:endParaRPr lang="en-US"/>
          </a:p>
        </p:txBody>
      </p:sp>
      <p:pic>
        <p:nvPicPr>
          <p:cNvPr id="68614"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320BAC4-A4B5-463E-A961-E58FE44D9605}" type="slidenum">
              <a:rPr lang="en-US" smtClean="0"/>
              <a:pPr>
                <a:defRPr/>
              </a:pPr>
              <a:t>34</a:t>
            </a:fld>
            <a:endParaRPr lang="en-US"/>
          </a:p>
        </p:txBody>
      </p:sp>
      <p:pic>
        <p:nvPicPr>
          <p:cNvPr id="65539"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65540"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65541" name="Content Placeholder 5"/>
          <p:cNvSpPr>
            <a:spLocks noGrp="1"/>
          </p:cNvSpPr>
          <p:nvPr>
            <p:ph idx="1"/>
          </p:nvPr>
        </p:nvSpPr>
        <p:spPr>
          <a:xfrm>
            <a:off x="762000" y="5410200"/>
            <a:ext cx="8153400" cy="1219200"/>
          </a:xfrm>
        </p:spPr>
        <p:txBody>
          <a:bodyPr>
            <a:normAutofit fontScale="62500" lnSpcReduction="20000"/>
          </a:bodyPr>
          <a:lstStyle/>
          <a:p>
            <a:r>
              <a:rPr lang="en-US" altLang="en-US" sz="2800" b="1" dirty="0" smtClean="0"/>
              <a:t>NCCSD has signed MOU with </a:t>
            </a:r>
            <a:r>
              <a:rPr lang="en-US" sz="2800" b="1" dirty="0" smtClean="0"/>
              <a:t>Florida Agricultural and Mechanical University </a:t>
            </a:r>
            <a:r>
              <a:rPr lang="en-US" altLang="en-US" sz="2800" b="1" dirty="0" smtClean="0"/>
              <a:t>(FAMU) for technology transfer and collaborative. Executive Director of Sustainability Institute Ms. </a:t>
            </a:r>
            <a:r>
              <a:rPr lang="en-US" sz="2800" b="1" dirty="0" err="1" smtClean="0"/>
              <a:t>Abena</a:t>
            </a:r>
            <a:r>
              <a:rPr lang="en-US" sz="2800" b="1" dirty="0" smtClean="0"/>
              <a:t> </a:t>
            </a:r>
            <a:r>
              <a:rPr lang="en-US" sz="2800" b="1" dirty="0" err="1" smtClean="0"/>
              <a:t>Ojetayo</a:t>
            </a:r>
            <a:r>
              <a:rPr lang="en-US" sz="2800" b="1" dirty="0" smtClean="0"/>
              <a:t> visited  India in November, 2014 and participated in International Conference on Climate Justice organized by NCCSD. </a:t>
            </a:r>
            <a:endParaRPr lang="en-US" altLang="en-US" sz="2800" b="1" dirty="0" smtClean="0"/>
          </a:p>
          <a:p>
            <a:pPr>
              <a:buFont typeface="Arial" pitchFamily="34" charset="0"/>
              <a:buNone/>
            </a:pPr>
            <a:endParaRPr lang="en-US" dirty="0" smtClean="0"/>
          </a:p>
        </p:txBody>
      </p:sp>
      <p:pic>
        <p:nvPicPr>
          <p:cNvPr id="65542" name="Picture 5"/>
          <p:cNvPicPr>
            <a:picLocks noChangeAspect="1" noChangeArrowheads="1"/>
          </p:cNvPicPr>
          <p:nvPr/>
        </p:nvPicPr>
        <p:blipFill>
          <a:blip r:embed="rId4"/>
          <a:srcRect/>
          <a:stretch>
            <a:fillRect/>
          </a:stretch>
        </p:blipFill>
        <p:spPr bwMode="auto">
          <a:xfrm>
            <a:off x="838200" y="457200"/>
            <a:ext cx="8001000" cy="472440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685800"/>
          </a:xfrm>
        </p:spPr>
        <p:txBody>
          <a:bodyPr/>
          <a:lstStyle/>
          <a:p>
            <a:pPr>
              <a:defRPr/>
            </a:pPr>
            <a:r>
              <a:rPr lang="en-US" sz="2800" cap="all" dirty="0" smtClean="0">
                <a:solidFill>
                  <a:schemeClr val="tx1"/>
                </a:solidFill>
              </a:rPr>
              <a:t>WHAT WE DO?</a:t>
            </a:r>
            <a:endParaRPr lang="en-US" altLang="en-US" sz="2800" dirty="0" smtClean="0">
              <a:solidFill>
                <a:schemeClr val="tx1"/>
              </a:solidFill>
            </a:endParaRPr>
          </a:p>
        </p:txBody>
      </p:sp>
      <p:sp>
        <p:nvSpPr>
          <p:cNvPr id="30723" name="Content Placeholder 2"/>
          <p:cNvSpPr>
            <a:spLocks noGrp="1"/>
          </p:cNvSpPr>
          <p:nvPr>
            <p:ph idx="1"/>
          </p:nvPr>
        </p:nvSpPr>
        <p:spPr>
          <a:xfrm>
            <a:off x="685800" y="1066800"/>
            <a:ext cx="8229600" cy="5486400"/>
          </a:xfrm>
        </p:spPr>
        <p:txBody>
          <a:bodyPr>
            <a:normAutofit lnSpcReduction="10000"/>
          </a:bodyPr>
          <a:lstStyle/>
          <a:p>
            <a:pPr algn="just">
              <a:defRPr/>
            </a:pPr>
            <a:r>
              <a:rPr lang="en-US" sz="1800" dirty="0" smtClean="0"/>
              <a:t>NCCSD is organizing Inter-action Meet and Think-Tank Meet for policy formulation and sensitization on issues related to farmers with their participation. </a:t>
            </a:r>
          </a:p>
          <a:p>
            <a:pPr algn="just">
              <a:defRPr/>
            </a:pPr>
            <a:endParaRPr lang="en-US" sz="1800" dirty="0" smtClean="0"/>
          </a:p>
          <a:p>
            <a:pPr algn="just">
              <a:defRPr/>
            </a:pPr>
            <a:r>
              <a:rPr lang="en-US" sz="1800" dirty="0" smtClean="0"/>
              <a:t>NCCSD is organizing Interactive and Capacity Building to Farmers with focus on local level leaders, young farmers and women farmers.  </a:t>
            </a:r>
          </a:p>
          <a:p>
            <a:pPr algn="just">
              <a:defRPr/>
            </a:pPr>
            <a:endParaRPr lang="en-US" sz="1800" dirty="0" smtClean="0"/>
          </a:p>
          <a:p>
            <a:pPr algn="just">
              <a:defRPr/>
            </a:pPr>
            <a:r>
              <a:rPr lang="en-US" sz="1800" dirty="0" smtClean="0"/>
              <a:t>It is train to young faculty members and students on Leadership and Climate Smart Agriculture. </a:t>
            </a:r>
          </a:p>
          <a:p>
            <a:pPr algn="just">
              <a:defRPr/>
            </a:pPr>
            <a:endParaRPr lang="en-US" sz="1800" dirty="0" smtClean="0"/>
          </a:p>
          <a:p>
            <a:pPr algn="just">
              <a:defRPr/>
            </a:pPr>
            <a:r>
              <a:rPr lang="en-US" sz="1800" dirty="0" smtClean="0"/>
              <a:t>NCCSD is conducting action research work for developing communication modules including guidebook, posters and documentary films for farmers. </a:t>
            </a:r>
          </a:p>
          <a:p>
            <a:pPr algn="just">
              <a:defRPr/>
            </a:pPr>
            <a:endParaRPr lang="en-US" sz="1800" dirty="0" smtClean="0"/>
          </a:p>
          <a:p>
            <a:pPr algn="just">
              <a:defRPr/>
            </a:pPr>
            <a:r>
              <a:rPr lang="en-US" sz="1800" dirty="0" smtClean="0"/>
              <a:t>NCCSD is sensitizing State and Central Government on important policy issues which concern farmers. It is also taking up similar issues with UNFCCC and UN at international level </a:t>
            </a:r>
          </a:p>
          <a:p>
            <a:pPr algn="just">
              <a:defRPr/>
            </a:pPr>
            <a:endParaRPr lang="en-US" sz="1800" dirty="0" smtClean="0"/>
          </a:p>
          <a:p>
            <a:pPr algn="just">
              <a:defRPr/>
            </a:pPr>
            <a:r>
              <a:rPr lang="en-US" sz="1800" dirty="0" smtClean="0"/>
              <a:t>NCCSD is publishing books on important issues related to farmers and agriculture.</a:t>
            </a:r>
          </a:p>
          <a:p>
            <a:pPr marL="0" indent="0" algn="just">
              <a:buFont typeface="Arial" pitchFamily="34" charset="0"/>
              <a:buNone/>
              <a:defRPr/>
            </a:pPr>
            <a:endParaRPr lang="en-US" altLang="en-US" sz="1800" dirty="0" smtClean="0"/>
          </a:p>
          <a:p>
            <a:pPr>
              <a:buFont typeface="Arial" pitchFamily="34" charset="0"/>
              <a:buNone/>
              <a:defRPr/>
            </a:pPr>
            <a:endParaRPr lang="en-US" altLang="en-US" sz="2000" dirty="0" smtClean="0"/>
          </a:p>
        </p:txBody>
      </p:sp>
      <p:sp>
        <p:nvSpPr>
          <p:cNvPr id="4" name="Slide Number Placeholder 3"/>
          <p:cNvSpPr>
            <a:spLocks noGrp="1"/>
          </p:cNvSpPr>
          <p:nvPr>
            <p:ph type="sldNum" sz="quarter" idx="12"/>
          </p:nvPr>
        </p:nvSpPr>
        <p:spPr/>
        <p:txBody>
          <a:bodyPr/>
          <a:lstStyle/>
          <a:p>
            <a:pPr>
              <a:defRPr/>
            </a:pPr>
            <a:fld id="{C1DFAED4-F557-40A2-A920-936D1E42CDB1}" type="slidenum">
              <a:rPr lang="en-US" smtClean="0"/>
              <a:pPr>
                <a:defRPr/>
              </a:pPr>
              <a:t>35</a:t>
            </a:fld>
            <a:endParaRPr lang="en-US"/>
          </a:p>
        </p:txBody>
      </p:sp>
      <p:pic>
        <p:nvPicPr>
          <p:cNvPr id="69638"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2"/>
          <a:srcRect/>
          <a:stretch>
            <a:fillRect/>
          </a:stretch>
        </p:blipFill>
        <p:spPr bwMode="auto">
          <a:xfrm>
            <a:off x="228600" y="3505200"/>
            <a:ext cx="2819400" cy="2819400"/>
          </a:xfrm>
          <a:prstGeom prst="rect">
            <a:avLst/>
          </a:prstGeom>
          <a:noFill/>
          <a:ln w="9525">
            <a:noFill/>
            <a:miter lim="800000"/>
            <a:headEnd/>
            <a:tailEnd/>
          </a:ln>
        </p:spPr>
      </p:pic>
      <p:pic>
        <p:nvPicPr>
          <p:cNvPr id="70662" name="Picture 7" descr="D:\Seju Hetal\COP 20 Peru\Photos - COP- 20\Sanjay (COP20 PHOTOS)\PERU\01 LIMA &amp; COP20\170.JPG"/>
          <p:cNvPicPr>
            <a:picLocks noChangeAspect="1" noChangeArrowheads="1"/>
          </p:cNvPicPr>
          <p:nvPr/>
        </p:nvPicPr>
        <p:blipFill>
          <a:blip r:embed="rId3"/>
          <a:srcRect/>
          <a:stretch>
            <a:fillRect/>
          </a:stretch>
        </p:blipFill>
        <p:spPr bwMode="auto">
          <a:xfrm>
            <a:off x="3276600" y="228600"/>
            <a:ext cx="2895600" cy="2971800"/>
          </a:xfrm>
          <a:prstGeom prst="rect">
            <a:avLst/>
          </a:prstGeom>
          <a:noFill/>
          <a:ln w="9525">
            <a:noFill/>
            <a:miter lim="800000"/>
            <a:headEnd/>
            <a:tailEnd/>
          </a:ln>
        </p:spPr>
      </p:pic>
      <p:pic>
        <p:nvPicPr>
          <p:cNvPr id="70664" name="Picture 8"/>
          <p:cNvPicPr>
            <a:picLocks noChangeAspect="1" noChangeArrowheads="1"/>
          </p:cNvPicPr>
          <p:nvPr/>
        </p:nvPicPr>
        <p:blipFill>
          <a:blip r:embed="rId4"/>
          <a:srcRect/>
          <a:stretch>
            <a:fillRect/>
          </a:stretch>
        </p:blipFill>
        <p:spPr bwMode="auto">
          <a:xfrm>
            <a:off x="6096000" y="3499338"/>
            <a:ext cx="2895600" cy="2825262"/>
          </a:xfrm>
          <a:prstGeom prst="rect">
            <a:avLst/>
          </a:prstGeom>
          <a:noFill/>
          <a:ln w="9525">
            <a:noFill/>
            <a:miter lim="800000"/>
            <a:headEnd/>
            <a:tailEnd/>
          </a:ln>
          <a:effectLst/>
        </p:spPr>
      </p:pic>
      <p:pic>
        <p:nvPicPr>
          <p:cNvPr id="70665" name="Picture 9"/>
          <p:cNvPicPr>
            <a:picLocks noChangeAspect="1" noChangeArrowheads="1"/>
          </p:cNvPicPr>
          <p:nvPr/>
        </p:nvPicPr>
        <p:blipFill>
          <a:blip r:embed="rId5"/>
          <a:srcRect/>
          <a:stretch>
            <a:fillRect/>
          </a:stretch>
        </p:blipFill>
        <p:spPr bwMode="auto">
          <a:xfrm>
            <a:off x="6172200" y="228600"/>
            <a:ext cx="2819400" cy="2971800"/>
          </a:xfrm>
          <a:prstGeom prst="rect">
            <a:avLst/>
          </a:prstGeom>
          <a:noFill/>
          <a:ln w="9525">
            <a:noFill/>
            <a:miter lim="800000"/>
            <a:headEnd/>
            <a:tailEnd/>
          </a:ln>
          <a:effectLst/>
        </p:spPr>
      </p:pic>
      <p:pic>
        <p:nvPicPr>
          <p:cNvPr id="70666" name="Picture 10"/>
          <p:cNvPicPr>
            <a:picLocks noChangeAspect="1" noChangeArrowheads="1"/>
          </p:cNvPicPr>
          <p:nvPr/>
        </p:nvPicPr>
        <p:blipFill>
          <a:blip r:embed="rId6"/>
          <a:srcRect/>
          <a:stretch>
            <a:fillRect/>
          </a:stretch>
        </p:blipFill>
        <p:spPr bwMode="auto">
          <a:xfrm>
            <a:off x="157278" y="304800"/>
            <a:ext cx="3119322" cy="2895600"/>
          </a:xfrm>
          <a:prstGeom prst="rect">
            <a:avLst/>
          </a:prstGeom>
          <a:noFill/>
          <a:ln w="9525">
            <a:noFill/>
            <a:miter lim="800000"/>
            <a:headEnd/>
            <a:tailEnd/>
          </a:ln>
          <a:effectLst/>
        </p:spPr>
      </p:pic>
      <p:pic>
        <p:nvPicPr>
          <p:cNvPr id="9" name="Picture 8" descr="D:\15th July 2014\climate justic internaiton conf\CLIMATE JUSTICE_AHMEDABAD\After follow up\photo\1st day\DSC_4377.jpg"/>
          <p:cNvPicPr/>
          <p:nvPr/>
        </p:nvPicPr>
        <p:blipFill>
          <a:blip r:embed="rId7" cstate="print"/>
          <a:srcRect/>
          <a:stretch>
            <a:fillRect/>
          </a:stretch>
        </p:blipFill>
        <p:spPr bwMode="auto">
          <a:xfrm>
            <a:off x="3048000" y="3505200"/>
            <a:ext cx="3048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bwMode="auto">
          <a:noFill/>
          <a:ln>
            <a:miter lim="800000"/>
            <a:headEnd/>
            <a:tailEnd/>
          </a:ln>
        </p:spPr>
        <p:txBody>
          <a:bodyPr/>
          <a:lstStyle/>
          <a:p>
            <a:fld id="{1761DC5F-E3C0-494E-A8D3-0DDDA182C3C1}" type="slidenum">
              <a:rPr lang="en-US" altLang="en-US" smtClean="0"/>
              <a:pPr/>
              <a:t>37</a:t>
            </a:fld>
            <a:endParaRPr lang="en-US" altLang="en-US" smtClean="0"/>
          </a:p>
        </p:txBody>
      </p:sp>
      <p:sp>
        <p:nvSpPr>
          <p:cNvPr id="72707" name="Rectangle 1"/>
          <p:cNvSpPr>
            <a:spLocks noChangeArrowheads="1"/>
          </p:cNvSpPr>
          <p:nvPr/>
        </p:nvSpPr>
        <p:spPr bwMode="auto">
          <a:xfrm>
            <a:off x="152400" y="228600"/>
            <a:ext cx="8763000" cy="6309420"/>
          </a:xfrm>
          <a:prstGeom prst="rect">
            <a:avLst/>
          </a:prstGeom>
          <a:noFill/>
          <a:ln w="9525">
            <a:noFill/>
            <a:miter lim="800000"/>
            <a:headEnd/>
            <a:tailEnd/>
          </a:ln>
        </p:spPr>
        <p:txBody>
          <a:bodyPr anchor="ctr">
            <a:spAutoFit/>
          </a:bodyPr>
          <a:lstStyle/>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endParaRPr lang="en-US" sz="1200" dirty="0">
              <a:latin typeface="Book Antiqua" pitchFamily="18" charset="0"/>
            </a:endParaRPr>
          </a:p>
          <a:p>
            <a:pPr algn="just"/>
            <a:r>
              <a:rPr lang="en-US" sz="2800" dirty="0">
                <a:latin typeface="Book Antiqua" pitchFamily="18" charset="0"/>
              </a:rPr>
              <a:t>Book on </a:t>
            </a:r>
            <a:r>
              <a:rPr lang="en-US" sz="2800" dirty="0"/>
              <a:t>“</a:t>
            </a:r>
            <a:r>
              <a:rPr lang="en-US" sz="2800" dirty="0">
                <a:latin typeface="Book Antiqua" pitchFamily="18" charset="0"/>
              </a:rPr>
              <a:t>Climate Smart Agriculture - the way forward: The Indian perspective</a:t>
            </a:r>
            <a:r>
              <a:rPr lang="en-US" sz="2800" dirty="0"/>
              <a:t>”-  by DR </a:t>
            </a:r>
            <a:r>
              <a:rPr lang="en-US" sz="2800" dirty="0" err="1"/>
              <a:t>Kirit</a:t>
            </a:r>
            <a:r>
              <a:rPr lang="en-US" sz="2800" dirty="0"/>
              <a:t> N. </a:t>
            </a:r>
            <a:r>
              <a:rPr lang="en-US" sz="2800" dirty="0" err="1"/>
              <a:t>Shelat</a:t>
            </a:r>
            <a:endParaRPr lang="en-US" sz="2800" dirty="0"/>
          </a:p>
          <a:p>
            <a:pPr algn="just"/>
            <a:endParaRPr lang="en-US" sz="2800" dirty="0">
              <a:latin typeface="Book Antiqua" pitchFamily="18" charset="0"/>
            </a:endParaRPr>
          </a:p>
          <a:p>
            <a:pPr algn="just"/>
            <a:r>
              <a:rPr lang="en-US" sz="2800" dirty="0">
                <a:latin typeface="Book Antiqua" pitchFamily="18" charset="0"/>
              </a:rPr>
              <a:t>Kindly visit the following links for this book. </a:t>
            </a:r>
            <a:endParaRPr lang="en-US" sz="2800" dirty="0" smtClean="0">
              <a:latin typeface="Book Antiqua" pitchFamily="18" charset="0"/>
            </a:endParaRPr>
          </a:p>
          <a:p>
            <a:pPr algn="just"/>
            <a:endParaRPr lang="en-US" sz="2800" dirty="0" smtClean="0">
              <a:latin typeface="Book Antiqua" pitchFamily="18" charset="0"/>
            </a:endParaRPr>
          </a:p>
          <a:p>
            <a:pPr algn="just"/>
            <a:r>
              <a:rPr lang="en-US" sz="2800" dirty="0" smtClean="0">
                <a:solidFill>
                  <a:srgbClr val="0000FF"/>
                </a:solidFill>
                <a:latin typeface="Book Antiqua" pitchFamily="18" charset="0"/>
                <a:hlinkClick r:id="rId2"/>
              </a:rPr>
              <a:t>http://www.discovery.org.in/climate_change/index.htm</a:t>
            </a:r>
            <a:endParaRPr lang="en-US" sz="2800" dirty="0" smtClean="0"/>
          </a:p>
          <a:p>
            <a:pPr algn="just"/>
            <a:r>
              <a:rPr lang="en-US" sz="2800" dirty="0" smtClean="0"/>
              <a:t> </a:t>
            </a:r>
          </a:p>
          <a:p>
            <a:pPr algn="just"/>
            <a:r>
              <a:rPr lang="en-US" sz="2800" dirty="0" smtClean="0">
                <a:solidFill>
                  <a:srgbClr val="0000FF"/>
                </a:solidFill>
                <a:latin typeface="Book Antiqua" pitchFamily="18" charset="0"/>
                <a:hlinkClick r:id="rId3"/>
              </a:rPr>
              <a:t>http://www.discovery.org.in/climate_change.htm</a:t>
            </a:r>
            <a:endParaRPr lang="en-US" sz="2800" dirty="0" smtClean="0"/>
          </a:p>
          <a:p>
            <a:pPr algn="just"/>
            <a:endParaRPr lang="en-US" sz="2800" dirty="0">
              <a:latin typeface="Book Antiqua" pitchFamily="18" charset="0"/>
            </a:endParaRPr>
          </a:p>
          <a:p>
            <a:pPr algn="just"/>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025664D-4558-4C55-8C68-42E6D05383AE}" type="slidenum">
              <a:rPr lang="en-US" smtClean="0"/>
              <a:pPr>
                <a:defRPr/>
              </a:pPr>
              <a:t>38</a:t>
            </a:fld>
            <a:endParaRPr lang="en-US" smtClean="0"/>
          </a:p>
        </p:txBody>
      </p:sp>
      <p:pic>
        <p:nvPicPr>
          <p:cNvPr id="71683" name="Picture 4" descr="3"/>
          <p:cNvPicPr>
            <a:picLocks noChangeAspect="1" noChangeArrowheads="1"/>
          </p:cNvPicPr>
          <p:nvPr/>
        </p:nvPicPr>
        <p:blipFill>
          <a:blip r:embed="rId2"/>
          <a:srcRect/>
          <a:stretch>
            <a:fillRect/>
          </a:stretch>
        </p:blipFill>
        <p:spPr bwMode="auto">
          <a:xfrm>
            <a:off x="0" y="0"/>
            <a:ext cx="9144000" cy="6096000"/>
          </a:xfrm>
          <a:prstGeom prst="rect">
            <a:avLst/>
          </a:prstGeom>
          <a:noFill/>
          <a:ln w="9525">
            <a:noFill/>
            <a:miter lim="800000"/>
            <a:headEnd/>
            <a:tailEnd/>
          </a:ln>
        </p:spPr>
      </p:pic>
      <p:sp>
        <p:nvSpPr>
          <p:cNvPr id="71684"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Indian context</a:t>
            </a:r>
            <a:endParaRPr lang="en-US" sz="3600" dirty="0"/>
          </a:p>
        </p:txBody>
      </p:sp>
      <p:sp>
        <p:nvSpPr>
          <p:cNvPr id="3" name="Content Placeholder 2"/>
          <p:cNvSpPr>
            <a:spLocks noGrp="1"/>
          </p:cNvSpPr>
          <p:nvPr>
            <p:ph sz="quarter" idx="1"/>
          </p:nvPr>
        </p:nvSpPr>
        <p:spPr>
          <a:xfrm>
            <a:off x="914400" y="1447800"/>
            <a:ext cx="3581400" cy="4572000"/>
          </a:xfrm>
        </p:spPr>
        <p:txBody>
          <a:bodyPr>
            <a:normAutofit fontScale="70000" lnSpcReduction="20000"/>
          </a:bodyPr>
          <a:lstStyle/>
          <a:p>
            <a:pPr>
              <a:buNone/>
            </a:pPr>
            <a:r>
              <a:rPr lang="en-US" dirty="0" smtClean="0"/>
              <a:t>Main agencies engaged in creating knowledge resources for agriculture can be classified into three Broad categories</a:t>
            </a:r>
          </a:p>
          <a:p>
            <a:r>
              <a:rPr lang="en-US" dirty="0" smtClean="0"/>
              <a:t>Public, private and non profit organizations (NGO’s)</a:t>
            </a:r>
          </a:p>
          <a:p>
            <a:r>
              <a:rPr lang="en-US" dirty="0" smtClean="0"/>
              <a:t> Public sector organizations include the Indian Council for Agriculture Research(ICAR) and state agriculture universities.</a:t>
            </a:r>
          </a:p>
          <a:p>
            <a:r>
              <a:rPr lang="en-US" dirty="0" smtClean="0"/>
              <a:t>In additional to these, there are non agriculture universities and research organizations working in agriculture. Private sector companies engaged in the production of seeds, fertilizers, pesticides and export and import  of agriculture products are also engaged in knowledge activities via research and development. </a:t>
            </a:r>
          </a:p>
          <a:p>
            <a:endParaRPr lang="en-US" dirty="0"/>
          </a:p>
        </p:txBody>
      </p:sp>
      <p:pic>
        <p:nvPicPr>
          <p:cNvPr id="38914" name="Picture 2" descr="http://www.all-about-india.com/images/Political-Map-of-India.gif"/>
          <p:cNvPicPr>
            <a:picLocks noChangeAspect="1" noChangeArrowheads="1"/>
          </p:cNvPicPr>
          <p:nvPr/>
        </p:nvPicPr>
        <p:blipFill>
          <a:blip r:embed="rId2"/>
          <a:srcRect/>
          <a:stretch>
            <a:fillRect/>
          </a:stretch>
        </p:blipFill>
        <p:spPr bwMode="auto">
          <a:xfrm>
            <a:off x="4876800" y="762000"/>
            <a:ext cx="4038600" cy="533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45820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Major activities of the three types of organizations</a:t>
            </a:r>
            <a:endParaRPr lang="en-US" sz="3100" dirty="0"/>
          </a:p>
        </p:txBody>
      </p:sp>
      <p:sp>
        <p:nvSpPr>
          <p:cNvPr id="3" name="Content Placeholder 2"/>
          <p:cNvSpPr>
            <a:spLocks noGrp="1"/>
          </p:cNvSpPr>
          <p:nvPr>
            <p:ph sz="quarter" idx="1"/>
          </p:nvPr>
        </p:nvSpPr>
        <p:spPr/>
        <p:txBody>
          <a:bodyPr/>
          <a:lstStyle/>
          <a:p>
            <a:r>
              <a:rPr lang="en-US" sz="2400" dirty="0" smtClean="0"/>
              <a:t>NGOs including co-operatives working in agriculture domain often have a focus on dissemination of best practices and documentation of local knowledge. List the major activities of these three types of organizations.</a:t>
            </a:r>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048314377"/>
              </p:ext>
            </p:extLst>
          </p:nvPr>
        </p:nvGraphicFramePr>
        <p:xfrm>
          <a:off x="152400" y="1219201"/>
          <a:ext cx="8763000" cy="5320482"/>
        </p:xfrm>
        <a:graphic>
          <a:graphicData uri="http://schemas.openxmlformats.org/drawingml/2006/table">
            <a:tbl>
              <a:tblPr firstRow="1" bandRow="1">
                <a:tableStyleId>{5C22544A-7EE6-4342-B048-85BDC9FD1C3A}</a:tableStyleId>
              </a:tblPr>
              <a:tblGrid>
                <a:gridCol w="1295400"/>
                <a:gridCol w="2514600"/>
                <a:gridCol w="2514600"/>
                <a:gridCol w="2438400"/>
              </a:tblGrid>
              <a:tr h="652283">
                <a:tc>
                  <a:txBody>
                    <a:bodyPr/>
                    <a:lstStyle/>
                    <a:p>
                      <a:endParaRPr lang="en-US" dirty="0"/>
                    </a:p>
                  </a:txBody>
                  <a:tcPr/>
                </a:tc>
                <a:tc>
                  <a:txBody>
                    <a:bodyPr/>
                    <a:lstStyle/>
                    <a:p>
                      <a:pPr marL="0" marR="0">
                        <a:lnSpc>
                          <a:spcPct val="115000"/>
                        </a:lnSpc>
                        <a:spcBef>
                          <a:spcPts val="0"/>
                        </a:spcBef>
                        <a:spcAft>
                          <a:spcPts val="0"/>
                        </a:spcAft>
                      </a:pPr>
                      <a:r>
                        <a:rPr lang="en-US" sz="1400" dirty="0">
                          <a:latin typeface="Palatino Linotype"/>
                          <a:ea typeface="Times New Roman"/>
                          <a:cs typeface="Times New Roman"/>
                        </a:rPr>
                        <a:t>Public Sector</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Palatino Linotype"/>
                          <a:ea typeface="Times New Roman"/>
                          <a:cs typeface="Times New Roman"/>
                        </a:rPr>
                        <a:t>Private Sector</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Palatino Linotype"/>
                          <a:ea typeface="Times New Roman"/>
                          <a:cs typeface="Times New Roman"/>
                        </a:rPr>
                        <a:t>NGO’s</a:t>
                      </a:r>
                      <a:endParaRPr lang="en-US" sz="1100" dirty="0">
                        <a:latin typeface="Calibri"/>
                        <a:ea typeface="Times New Roman"/>
                        <a:cs typeface="Times New Roman"/>
                      </a:endParaRPr>
                    </a:p>
                  </a:txBody>
                  <a:tcPr marL="68580" marR="68580" marT="0" marB="0"/>
                </a:tc>
              </a:tr>
              <a:tr h="2223901">
                <a:tc>
                  <a:txBody>
                    <a:bodyPr/>
                    <a:lstStyle/>
                    <a:p>
                      <a:pPr marL="0" marR="0">
                        <a:lnSpc>
                          <a:spcPct val="115000"/>
                        </a:lnSpc>
                        <a:spcBef>
                          <a:spcPts val="0"/>
                        </a:spcBef>
                        <a:spcAft>
                          <a:spcPts val="0"/>
                        </a:spcAft>
                      </a:pPr>
                      <a:r>
                        <a:rPr lang="en-US" sz="1400" dirty="0">
                          <a:latin typeface="Palatino Linotype"/>
                          <a:ea typeface="Times New Roman"/>
                          <a:cs typeface="Times New Roman"/>
                        </a:rPr>
                        <a:t>Focus</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Palatino Linotype"/>
                          <a:ea typeface="Times New Roman"/>
                          <a:cs typeface="Times New Roman"/>
                        </a:rPr>
                        <a:t>Increase </a:t>
                      </a:r>
                      <a:r>
                        <a:rPr lang="en-US" sz="1400" dirty="0" smtClean="0">
                          <a:latin typeface="Palatino Linotype"/>
                          <a:ea typeface="Times New Roman"/>
                          <a:cs typeface="Times New Roman"/>
                        </a:rPr>
                        <a:t>productivity </a:t>
                      </a:r>
                      <a:r>
                        <a:rPr lang="en-US" sz="1400" dirty="0">
                          <a:latin typeface="Palatino Linotype"/>
                          <a:ea typeface="Times New Roman"/>
                          <a:cs typeface="Times New Roman"/>
                        </a:rPr>
                        <a:t>of agriculture </a:t>
                      </a:r>
                      <a:r>
                        <a:rPr lang="en-US" sz="1400" dirty="0" smtClean="0">
                          <a:latin typeface="Palatino Linotype"/>
                          <a:ea typeface="Times New Roman"/>
                          <a:cs typeface="Times New Roman"/>
                        </a:rPr>
                        <a:t>crops.</a:t>
                      </a:r>
                    </a:p>
                    <a:p>
                      <a:pPr marL="0" marR="0">
                        <a:lnSpc>
                          <a:spcPct val="115000"/>
                        </a:lnSpc>
                        <a:spcBef>
                          <a:spcPts val="0"/>
                        </a:spcBef>
                        <a:spcAft>
                          <a:spcPts val="0"/>
                        </a:spcAft>
                      </a:pPr>
                      <a:endParaRPr lang="en-US" sz="1400" dirty="0" smtClean="0">
                        <a:latin typeface="Palatino Linotype"/>
                        <a:ea typeface="Times New Roman"/>
                        <a:cs typeface="Times New Roman"/>
                      </a:endParaRPr>
                    </a:p>
                    <a:p>
                      <a:pPr marL="0" marR="0">
                        <a:lnSpc>
                          <a:spcPct val="115000"/>
                        </a:lnSpc>
                        <a:spcBef>
                          <a:spcPts val="0"/>
                        </a:spcBef>
                        <a:spcAft>
                          <a:spcPts val="0"/>
                        </a:spcAft>
                      </a:pPr>
                      <a:r>
                        <a:rPr lang="en-US" sz="1400" dirty="0" smtClean="0">
                          <a:latin typeface="Palatino Linotype"/>
                          <a:ea typeface="Times New Roman"/>
                          <a:cs typeface="Times New Roman"/>
                        </a:rPr>
                        <a:t>Research </a:t>
                      </a:r>
                      <a:r>
                        <a:rPr lang="en-US" sz="1400" dirty="0">
                          <a:latin typeface="Palatino Linotype"/>
                          <a:ea typeface="Times New Roman"/>
                          <a:cs typeface="Times New Roman"/>
                        </a:rPr>
                        <a:t>and </a:t>
                      </a:r>
                      <a:r>
                        <a:rPr lang="en-US" sz="1400" dirty="0" smtClean="0">
                          <a:latin typeface="Palatino Linotype"/>
                          <a:ea typeface="Times New Roman"/>
                          <a:cs typeface="Times New Roman"/>
                        </a:rPr>
                        <a:t>Development </a:t>
                      </a:r>
                    </a:p>
                    <a:p>
                      <a:pPr marL="0" marR="0">
                        <a:lnSpc>
                          <a:spcPct val="115000"/>
                        </a:lnSpc>
                        <a:spcBef>
                          <a:spcPts val="0"/>
                        </a:spcBef>
                        <a:spcAft>
                          <a:spcPts val="0"/>
                        </a:spcAft>
                      </a:pPr>
                      <a:endParaRPr lang="en-US" sz="1400" dirty="0" smtClean="0">
                        <a:latin typeface="Palatino Linotype"/>
                        <a:ea typeface="Times New Roman"/>
                        <a:cs typeface="Times New Roman"/>
                      </a:endParaRPr>
                    </a:p>
                    <a:p>
                      <a:pPr marL="0" marR="0">
                        <a:lnSpc>
                          <a:spcPct val="115000"/>
                        </a:lnSpc>
                        <a:spcBef>
                          <a:spcPts val="0"/>
                        </a:spcBef>
                        <a:spcAft>
                          <a:spcPts val="0"/>
                        </a:spcAft>
                      </a:pPr>
                      <a:r>
                        <a:rPr lang="en-US" sz="1400" dirty="0" smtClean="0">
                          <a:latin typeface="Palatino Linotype"/>
                          <a:ea typeface="Times New Roman"/>
                          <a:cs typeface="Times New Roman"/>
                        </a:rPr>
                        <a:t>Education</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Palatino Linotype"/>
                          <a:ea typeface="Times New Roman"/>
                          <a:cs typeface="Times New Roman"/>
                        </a:rPr>
                        <a:t>Increase the productivity of seed </a:t>
                      </a:r>
                      <a:r>
                        <a:rPr lang="en-US" sz="1400" dirty="0" smtClean="0">
                          <a:latin typeface="Palatino Linotype"/>
                          <a:ea typeface="Times New Roman"/>
                          <a:cs typeface="Times New Roman"/>
                        </a:rPr>
                        <a:t>fertilizers, pesticides, </a:t>
                      </a:r>
                      <a:r>
                        <a:rPr lang="en-US" sz="1400" dirty="0">
                          <a:latin typeface="Palatino Linotype"/>
                          <a:ea typeface="Times New Roman"/>
                          <a:cs typeface="Times New Roman"/>
                        </a:rPr>
                        <a:t>food </a:t>
                      </a:r>
                      <a:r>
                        <a:rPr lang="en-US" sz="1400" dirty="0" smtClean="0">
                          <a:latin typeface="Palatino Linotype"/>
                          <a:ea typeface="Times New Roman"/>
                          <a:cs typeface="Times New Roman"/>
                        </a:rPr>
                        <a:t>processing </a:t>
                      </a:r>
                    </a:p>
                    <a:p>
                      <a:pPr marL="0" marR="0">
                        <a:lnSpc>
                          <a:spcPct val="115000"/>
                        </a:lnSpc>
                        <a:spcBef>
                          <a:spcPts val="0"/>
                        </a:spcBef>
                        <a:spcAft>
                          <a:spcPts val="0"/>
                        </a:spcAft>
                      </a:pPr>
                      <a:endParaRPr lang="en-US" sz="1400" dirty="0" smtClean="0">
                        <a:latin typeface="Palatino Linotype"/>
                        <a:ea typeface="Times New Roman"/>
                        <a:cs typeface="Times New Roman"/>
                      </a:endParaRPr>
                    </a:p>
                    <a:p>
                      <a:pPr marL="0" marR="0">
                        <a:lnSpc>
                          <a:spcPct val="115000"/>
                        </a:lnSpc>
                        <a:spcBef>
                          <a:spcPts val="0"/>
                        </a:spcBef>
                        <a:spcAft>
                          <a:spcPts val="0"/>
                        </a:spcAft>
                      </a:pPr>
                      <a:r>
                        <a:rPr lang="en-US" sz="1400" dirty="0" smtClean="0">
                          <a:latin typeface="Palatino Linotype"/>
                          <a:ea typeface="Times New Roman"/>
                          <a:cs typeface="Times New Roman"/>
                        </a:rPr>
                        <a:t>Export/import of Agriculture</a:t>
                      </a:r>
                      <a:r>
                        <a:rPr lang="en-US" sz="1400" baseline="0" dirty="0" smtClean="0">
                          <a:latin typeface="Palatino Linotype"/>
                          <a:ea typeface="Times New Roman"/>
                          <a:cs typeface="Times New Roman"/>
                        </a:rPr>
                        <a:t> </a:t>
                      </a:r>
                      <a:r>
                        <a:rPr lang="en-US" sz="1400" dirty="0" smtClean="0">
                          <a:latin typeface="Palatino Linotype"/>
                          <a:ea typeface="Times New Roman"/>
                          <a:cs typeface="Times New Roman"/>
                        </a:rPr>
                        <a:t>Products</a:t>
                      </a:r>
                      <a:endParaRPr lang="en-US" sz="1100" dirty="0">
                        <a:latin typeface="Calibri"/>
                        <a:ea typeface="Times New Roman"/>
                        <a:cs typeface="Times New Roman"/>
                      </a:endParaRPr>
                    </a:p>
                    <a:p>
                      <a:pPr marL="0" marR="0">
                        <a:lnSpc>
                          <a:spcPct val="115000"/>
                        </a:lnSpc>
                        <a:spcBef>
                          <a:spcPts val="0"/>
                        </a:spcBef>
                        <a:spcAft>
                          <a:spcPts val="0"/>
                        </a:spcAft>
                      </a:pPr>
                      <a:endParaRPr lang="en-US" sz="1400" dirty="0" smtClean="0">
                        <a:latin typeface="Palatino Linotype"/>
                        <a:ea typeface="Times New Roman"/>
                        <a:cs typeface="Times New Roman"/>
                      </a:endParaRPr>
                    </a:p>
                    <a:p>
                      <a:pPr marL="0" marR="0">
                        <a:lnSpc>
                          <a:spcPct val="115000"/>
                        </a:lnSpc>
                        <a:spcBef>
                          <a:spcPts val="0"/>
                        </a:spcBef>
                        <a:spcAft>
                          <a:spcPts val="0"/>
                        </a:spcAft>
                      </a:pPr>
                      <a:r>
                        <a:rPr lang="en-US" sz="1400" dirty="0" smtClean="0">
                          <a:latin typeface="Palatino Linotype"/>
                          <a:ea typeface="Times New Roman"/>
                          <a:cs typeface="Times New Roman"/>
                        </a:rPr>
                        <a:t>Research </a:t>
                      </a:r>
                      <a:r>
                        <a:rPr lang="en-US" sz="1400" dirty="0">
                          <a:latin typeface="Palatino Linotype"/>
                          <a:ea typeface="Times New Roman"/>
                          <a:cs typeface="Times New Roman"/>
                        </a:rPr>
                        <a:t>and Development</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Palatino Linotype"/>
                          <a:ea typeface="Times New Roman"/>
                          <a:cs typeface="Times New Roman"/>
                        </a:rPr>
                        <a:t>Involvement in community development.</a:t>
                      </a:r>
                      <a:endParaRPr lang="en-US" sz="1100" dirty="0">
                        <a:latin typeface="Calibri"/>
                        <a:ea typeface="Times New Roman"/>
                        <a:cs typeface="Times New Roman"/>
                      </a:endParaRPr>
                    </a:p>
                    <a:p>
                      <a:pPr marL="0" marR="0">
                        <a:lnSpc>
                          <a:spcPct val="115000"/>
                        </a:lnSpc>
                        <a:spcBef>
                          <a:spcPts val="0"/>
                        </a:spcBef>
                        <a:spcAft>
                          <a:spcPts val="0"/>
                        </a:spcAft>
                      </a:pPr>
                      <a:endParaRPr lang="en-US" sz="1400" dirty="0" smtClean="0">
                        <a:latin typeface="Palatino Linotype"/>
                        <a:ea typeface="Times New Roman"/>
                        <a:cs typeface="Times New Roman"/>
                      </a:endParaRPr>
                    </a:p>
                    <a:p>
                      <a:pPr marL="0" marR="0">
                        <a:lnSpc>
                          <a:spcPct val="115000"/>
                        </a:lnSpc>
                        <a:spcBef>
                          <a:spcPts val="0"/>
                        </a:spcBef>
                        <a:spcAft>
                          <a:spcPts val="0"/>
                        </a:spcAft>
                      </a:pPr>
                      <a:r>
                        <a:rPr lang="en-US" sz="1400" dirty="0" smtClean="0">
                          <a:latin typeface="Palatino Linotype"/>
                          <a:ea typeface="Times New Roman"/>
                          <a:cs typeface="Times New Roman"/>
                        </a:rPr>
                        <a:t>Holistic </a:t>
                      </a:r>
                      <a:r>
                        <a:rPr lang="en-US" sz="1400" dirty="0">
                          <a:latin typeface="Palatino Linotype"/>
                          <a:ea typeface="Times New Roman"/>
                          <a:cs typeface="Times New Roman"/>
                        </a:rPr>
                        <a:t>approach including Human </a:t>
                      </a:r>
                      <a:r>
                        <a:rPr lang="en-US" sz="1400" dirty="0" smtClean="0">
                          <a:latin typeface="Palatino Linotype"/>
                          <a:ea typeface="Times New Roman"/>
                          <a:cs typeface="Times New Roman"/>
                        </a:rPr>
                        <a:t>Resources</a:t>
                      </a:r>
                      <a:r>
                        <a:rPr lang="en-US" sz="1400" baseline="0" dirty="0" smtClean="0">
                          <a:latin typeface="Palatino Linotype"/>
                          <a:ea typeface="Times New Roman"/>
                          <a:cs typeface="Times New Roman"/>
                        </a:rPr>
                        <a:t> </a:t>
                      </a:r>
                      <a:r>
                        <a:rPr lang="en-US" sz="1400" dirty="0" smtClean="0">
                          <a:latin typeface="Palatino Linotype"/>
                          <a:ea typeface="Times New Roman"/>
                          <a:cs typeface="Times New Roman"/>
                        </a:rPr>
                        <a:t>Development </a:t>
                      </a:r>
                      <a:r>
                        <a:rPr lang="en-US" sz="1400" dirty="0">
                          <a:latin typeface="Palatino Linotype"/>
                          <a:ea typeface="Times New Roman"/>
                          <a:cs typeface="Times New Roman"/>
                        </a:rPr>
                        <a:t>and </a:t>
                      </a:r>
                      <a:r>
                        <a:rPr lang="en-US" sz="1400" dirty="0" smtClean="0">
                          <a:latin typeface="Palatino Linotype"/>
                          <a:ea typeface="Times New Roman"/>
                          <a:cs typeface="Times New Roman"/>
                        </a:rPr>
                        <a:t>Environment</a:t>
                      </a:r>
                    </a:p>
                    <a:p>
                      <a:pPr marL="0" marR="0">
                        <a:lnSpc>
                          <a:spcPct val="115000"/>
                        </a:lnSpc>
                        <a:spcBef>
                          <a:spcPts val="0"/>
                        </a:spcBef>
                        <a:spcAft>
                          <a:spcPts val="0"/>
                        </a:spcAft>
                      </a:pPr>
                      <a:endParaRPr lang="en-US" sz="1400" dirty="0" smtClean="0">
                        <a:latin typeface="Palatino Linotype"/>
                        <a:ea typeface="Times New Roman"/>
                        <a:cs typeface="Times New Roman"/>
                      </a:endParaRPr>
                    </a:p>
                    <a:p>
                      <a:pPr marL="0" marR="0">
                        <a:lnSpc>
                          <a:spcPct val="115000"/>
                        </a:lnSpc>
                        <a:spcBef>
                          <a:spcPts val="0"/>
                        </a:spcBef>
                        <a:spcAft>
                          <a:spcPts val="0"/>
                        </a:spcAft>
                      </a:pPr>
                      <a:r>
                        <a:rPr lang="en-US" sz="1400" dirty="0" smtClean="0">
                          <a:latin typeface="Palatino Linotype"/>
                          <a:ea typeface="Times New Roman"/>
                          <a:cs typeface="Times New Roman"/>
                        </a:rPr>
                        <a:t>Research </a:t>
                      </a:r>
                      <a:r>
                        <a:rPr lang="en-US" sz="1400" dirty="0">
                          <a:latin typeface="Palatino Linotype"/>
                          <a:ea typeface="Times New Roman"/>
                          <a:cs typeface="Times New Roman"/>
                        </a:rPr>
                        <a:t>and Development </a:t>
                      </a:r>
                      <a:endParaRPr lang="en-US" sz="1100" dirty="0">
                        <a:latin typeface="Calibri"/>
                        <a:ea typeface="Times New Roman"/>
                        <a:cs typeface="Times New Roman"/>
                      </a:endParaRPr>
                    </a:p>
                  </a:txBody>
                  <a:tcPr marL="68580" marR="68580" marT="0" marB="0"/>
                </a:tc>
              </a:tr>
              <a:tr h="1026145">
                <a:tc>
                  <a:txBody>
                    <a:bodyPr/>
                    <a:lstStyle/>
                    <a:p>
                      <a:pPr marL="0" marR="0">
                        <a:lnSpc>
                          <a:spcPct val="115000"/>
                        </a:lnSpc>
                        <a:spcBef>
                          <a:spcPts val="0"/>
                        </a:spcBef>
                        <a:spcAft>
                          <a:spcPts val="0"/>
                        </a:spcAft>
                      </a:pPr>
                      <a:r>
                        <a:rPr lang="en-US" sz="1400" dirty="0">
                          <a:latin typeface="Palatino Linotype"/>
                          <a:ea typeface="Times New Roman"/>
                          <a:cs typeface="Times New Roman"/>
                        </a:rPr>
                        <a:t>Activities</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Palatino Linotype"/>
                          <a:ea typeface="Times New Roman"/>
                          <a:cs typeface="Times New Roman"/>
                        </a:rPr>
                        <a:t>Training</a:t>
                      </a:r>
                    </a:p>
                    <a:p>
                      <a:pPr marL="0" marR="0">
                        <a:lnSpc>
                          <a:spcPct val="115000"/>
                        </a:lnSpc>
                        <a:spcBef>
                          <a:spcPts val="0"/>
                        </a:spcBef>
                        <a:spcAft>
                          <a:spcPts val="0"/>
                        </a:spcAft>
                      </a:pPr>
                      <a:endParaRPr lang="en-US" sz="1400" dirty="0" smtClean="0">
                        <a:latin typeface="Palatino Linotype"/>
                        <a:ea typeface="Times New Roman"/>
                        <a:cs typeface="Times New Roman"/>
                      </a:endParaRPr>
                    </a:p>
                    <a:p>
                      <a:pPr marL="0" marR="0">
                        <a:lnSpc>
                          <a:spcPct val="115000"/>
                        </a:lnSpc>
                        <a:spcBef>
                          <a:spcPts val="0"/>
                        </a:spcBef>
                        <a:spcAft>
                          <a:spcPts val="0"/>
                        </a:spcAft>
                      </a:pPr>
                      <a:r>
                        <a:rPr lang="en-US" sz="1400" dirty="0" smtClean="0">
                          <a:latin typeface="Palatino Linotype"/>
                          <a:ea typeface="Times New Roman"/>
                          <a:cs typeface="Times New Roman"/>
                        </a:rPr>
                        <a:t>Demonstration </a:t>
                      </a:r>
                      <a:r>
                        <a:rPr lang="en-US" sz="1400" dirty="0">
                          <a:latin typeface="Palatino Linotype"/>
                          <a:ea typeface="Times New Roman"/>
                          <a:cs typeface="Times New Roman"/>
                        </a:rPr>
                        <a:t>and </a:t>
                      </a:r>
                      <a:r>
                        <a:rPr lang="en-US" sz="1400" dirty="0" smtClean="0">
                          <a:latin typeface="Palatino Linotype"/>
                          <a:ea typeface="Times New Roman"/>
                          <a:cs typeface="Times New Roman"/>
                        </a:rPr>
                        <a:t>Extension </a:t>
                      </a:r>
                      <a:r>
                        <a:rPr lang="en-US" sz="1400" dirty="0">
                          <a:latin typeface="Palatino Linotype"/>
                          <a:ea typeface="Times New Roman"/>
                          <a:cs typeface="Times New Roman"/>
                        </a:rPr>
                        <a:t>S</a:t>
                      </a:r>
                      <a:r>
                        <a:rPr lang="en-US" sz="1400" dirty="0" smtClean="0">
                          <a:latin typeface="Palatino Linotype"/>
                          <a:ea typeface="Times New Roman"/>
                          <a:cs typeface="Times New Roman"/>
                        </a:rPr>
                        <a:t>ervices</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Palatino Linotype"/>
                          <a:ea typeface="Times New Roman"/>
                          <a:cs typeface="Times New Roman"/>
                        </a:rPr>
                        <a:t>Input supply and market improvement</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Palatino Linotype"/>
                          <a:ea typeface="Times New Roman"/>
                          <a:cs typeface="Times New Roman"/>
                        </a:rPr>
                        <a:t>Extension </a:t>
                      </a:r>
                      <a:r>
                        <a:rPr lang="en-US" sz="1400" dirty="0" smtClean="0">
                          <a:latin typeface="Palatino Linotype"/>
                          <a:ea typeface="Times New Roman"/>
                          <a:cs typeface="Times New Roman"/>
                        </a:rPr>
                        <a:t>Services, </a:t>
                      </a:r>
                      <a:r>
                        <a:rPr lang="en-US" sz="1400" dirty="0">
                          <a:latin typeface="Palatino Linotype"/>
                          <a:ea typeface="Times New Roman"/>
                          <a:cs typeface="Times New Roman"/>
                        </a:rPr>
                        <a:t>farmer groups, self </a:t>
                      </a:r>
                      <a:r>
                        <a:rPr lang="en-US" sz="1400" dirty="0" smtClean="0">
                          <a:latin typeface="Palatino Linotype"/>
                          <a:ea typeface="Times New Roman"/>
                          <a:cs typeface="Times New Roman"/>
                        </a:rPr>
                        <a:t>employment</a:t>
                      </a:r>
                      <a:r>
                        <a:rPr lang="en-US" sz="1400" dirty="0">
                          <a:latin typeface="Palatino Linotype"/>
                          <a:ea typeface="Times New Roman"/>
                          <a:cs typeface="Times New Roman"/>
                        </a:rPr>
                        <a:t>, self help </a:t>
                      </a:r>
                      <a:r>
                        <a:rPr lang="en-US" sz="1400" dirty="0" smtClean="0">
                          <a:latin typeface="Palatino Linotype"/>
                          <a:ea typeface="Times New Roman"/>
                          <a:cs typeface="Times New Roman"/>
                        </a:rPr>
                        <a:t>groups</a:t>
                      </a:r>
                      <a:endParaRPr lang="en-US" sz="1100" dirty="0">
                        <a:latin typeface="Calibri"/>
                        <a:ea typeface="Times New Roman"/>
                        <a:cs typeface="Times New Roman"/>
                      </a:endParaRPr>
                    </a:p>
                  </a:txBody>
                  <a:tcPr marL="68580" marR="68580" marT="0" marB="0"/>
                </a:tc>
              </a:tr>
              <a:tr h="765870">
                <a:tc>
                  <a:txBody>
                    <a:bodyPr/>
                    <a:lstStyle/>
                    <a:p>
                      <a:pPr marL="0" marR="0">
                        <a:lnSpc>
                          <a:spcPct val="115000"/>
                        </a:lnSpc>
                        <a:spcBef>
                          <a:spcPts val="0"/>
                        </a:spcBef>
                        <a:spcAft>
                          <a:spcPts val="0"/>
                        </a:spcAft>
                      </a:pPr>
                      <a:r>
                        <a:rPr lang="en-US" sz="1400" dirty="0">
                          <a:latin typeface="Palatino Linotype"/>
                          <a:ea typeface="Times New Roman"/>
                          <a:cs typeface="Times New Roman"/>
                        </a:rPr>
                        <a:t>Knowledge </a:t>
                      </a:r>
                      <a:r>
                        <a:rPr lang="en-US" sz="1400" dirty="0" smtClean="0">
                          <a:latin typeface="Palatino Linotype"/>
                          <a:ea typeface="Times New Roman"/>
                          <a:cs typeface="Times New Roman"/>
                        </a:rPr>
                        <a:t>Management</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Palatino Linotype"/>
                          <a:ea typeface="Times New Roman"/>
                          <a:cs typeface="Times New Roman"/>
                        </a:rPr>
                        <a:t>Creation and dissemination of explicit knowledge</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Palatino Linotype"/>
                          <a:ea typeface="Times New Roman"/>
                          <a:cs typeface="Times New Roman"/>
                        </a:rPr>
                        <a:t>Creation of explicit </a:t>
                      </a:r>
                      <a:r>
                        <a:rPr lang="en-US" sz="1400" dirty="0" smtClean="0">
                          <a:latin typeface="Palatino Linotype"/>
                          <a:ea typeface="Times New Roman"/>
                          <a:cs typeface="Times New Roman"/>
                        </a:rPr>
                        <a:t>knowledge</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Palatino Linotype"/>
                          <a:ea typeface="Times New Roman"/>
                          <a:cs typeface="Times New Roman"/>
                        </a:rPr>
                        <a:t>Dissemination of </a:t>
                      </a:r>
                      <a:r>
                        <a:rPr lang="en-US" sz="1400" dirty="0">
                          <a:latin typeface="Palatino Linotype"/>
                          <a:ea typeface="Times New Roman"/>
                          <a:cs typeface="Times New Roman"/>
                        </a:rPr>
                        <a:t>knowledge </a:t>
                      </a:r>
                      <a:r>
                        <a:rPr lang="en-US" sz="1400" dirty="0" smtClean="0">
                          <a:latin typeface="Palatino Linotype"/>
                          <a:ea typeface="Times New Roman"/>
                          <a:cs typeface="Times New Roman"/>
                        </a:rPr>
                        <a:t>Focus </a:t>
                      </a:r>
                      <a:r>
                        <a:rPr lang="en-US" sz="1400" dirty="0">
                          <a:latin typeface="Palatino Linotype"/>
                          <a:ea typeface="Times New Roman"/>
                          <a:cs typeface="Times New Roman"/>
                        </a:rPr>
                        <a:t>on local knowledge </a:t>
                      </a:r>
                      <a:endParaRPr lang="en-US" sz="1100" dirty="0">
                        <a:latin typeface="Calibri"/>
                        <a:ea typeface="Times New Roman"/>
                        <a:cs typeface="Times New Roman"/>
                      </a:endParaRPr>
                    </a:p>
                  </a:txBody>
                  <a:tcPr marL="68580" marR="68580" marT="0" marB="0"/>
                </a:tc>
              </a:tr>
              <a:tr h="652283">
                <a:tc>
                  <a:txBody>
                    <a:bodyPr/>
                    <a:lstStyle/>
                    <a:p>
                      <a:pPr marL="0" marR="0">
                        <a:lnSpc>
                          <a:spcPct val="115000"/>
                        </a:lnSpc>
                        <a:spcBef>
                          <a:spcPts val="0"/>
                        </a:spcBef>
                        <a:spcAft>
                          <a:spcPts val="0"/>
                        </a:spcAft>
                      </a:pPr>
                      <a:r>
                        <a:rPr lang="en-US" sz="1400" dirty="0">
                          <a:latin typeface="Palatino Linotype"/>
                          <a:ea typeface="Times New Roman"/>
                          <a:cs typeface="Times New Roman"/>
                        </a:rPr>
                        <a:t>Objective</a:t>
                      </a:r>
                      <a:endParaRPr lang="en-US" sz="11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Palatino Linotype"/>
                          <a:ea typeface="Times New Roman"/>
                          <a:cs typeface="Times New Roman"/>
                        </a:rPr>
                        <a:t>Transfer new practices through KVK,ATMA</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latin typeface="Palatino Linotype"/>
                          <a:ea typeface="Times New Roman"/>
                          <a:cs typeface="Times New Roman"/>
                        </a:rPr>
                        <a:t>Commercial and profit making</a:t>
                      </a:r>
                      <a:endParaRPr lang="en-US" sz="11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Palatino Linotype"/>
                          <a:ea typeface="Times New Roman"/>
                          <a:cs typeface="Times New Roman"/>
                        </a:rPr>
                        <a:t>Development and  empowerment</a:t>
                      </a:r>
                      <a:endParaRPr lang="en-US" sz="1100" dirty="0">
                        <a:latin typeface="Calibri"/>
                        <a:ea typeface="Times New Roman"/>
                        <a:cs typeface="Times New Roman"/>
                      </a:endParaRPr>
                    </a:p>
                  </a:txBody>
                  <a:tcPr marL="68580" marR="68580" marT="0" marB="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0"/>
            <a:ext cx="8915400" cy="1143000"/>
          </a:xfrm>
        </p:spPr>
        <p:txBody>
          <a:bodyPr>
            <a:normAutofit fontScale="90000"/>
          </a:bodyPr>
          <a:lstStyle/>
          <a:p>
            <a:r>
              <a:rPr lang="en-US" altLang="en-US" sz="1800" b="1" dirty="0" smtClean="0">
                <a:solidFill>
                  <a:srgbClr val="FFFF00"/>
                </a:solidFill>
                <a:latin typeface="Candara" pitchFamily="34" charset="0"/>
              </a:rPr>
              <a:t> </a:t>
            </a:r>
            <a:br>
              <a:rPr lang="en-US" altLang="en-US" sz="1800" b="1" dirty="0" smtClean="0">
                <a:solidFill>
                  <a:srgbClr val="FFFF00"/>
                </a:solidFill>
                <a:latin typeface="Candara" pitchFamily="34" charset="0"/>
              </a:rPr>
            </a:br>
            <a:r>
              <a:rPr lang="en-US" altLang="en-US" sz="3600" b="1" dirty="0" smtClean="0">
                <a:solidFill>
                  <a:schemeClr val="tx1"/>
                </a:solidFill>
                <a:latin typeface="Franklin Gothic Book" pitchFamily="34" charset="0"/>
              </a:rPr>
              <a:t>Food Security and Climate Change: Three intertwined Challenges </a:t>
            </a:r>
          </a:p>
        </p:txBody>
      </p:sp>
      <p:sp>
        <p:nvSpPr>
          <p:cNvPr id="5123" name="Content Placeholder 2"/>
          <p:cNvSpPr>
            <a:spLocks noGrp="1"/>
          </p:cNvSpPr>
          <p:nvPr>
            <p:ph idx="1"/>
          </p:nvPr>
        </p:nvSpPr>
        <p:spPr>
          <a:xfrm>
            <a:off x="609600" y="990600"/>
            <a:ext cx="8229600" cy="5867400"/>
          </a:xfrm>
        </p:spPr>
        <p:txBody>
          <a:bodyPr>
            <a:normAutofit/>
          </a:bodyPr>
          <a:lstStyle/>
          <a:p>
            <a:pPr marL="0" indent="0" algn="just">
              <a:buFont typeface="Arial" pitchFamily="34" charset="0"/>
              <a:buNone/>
              <a:defRPr/>
            </a:pPr>
            <a:endParaRPr lang="en-US" sz="1600" dirty="0" smtClean="0"/>
          </a:p>
          <a:p>
            <a:pPr marL="0" indent="0" algn="just">
              <a:buFont typeface="Arial" pitchFamily="34" charset="0"/>
              <a:buNone/>
              <a:defRPr/>
            </a:pPr>
            <a:r>
              <a:rPr lang="en-US" sz="1800" b="1" dirty="0" smtClean="0"/>
              <a:t>Ensuring Food Security</a:t>
            </a:r>
          </a:p>
          <a:p>
            <a:pPr marL="0" indent="0" algn="just">
              <a:buFont typeface="Arial" pitchFamily="34" charset="0"/>
              <a:buNone/>
              <a:defRPr/>
            </a:pPr>
            <a:endParaRPr lang="en-US" sz="1600" b="1" dirty="0" smtClean="0"/>
          </a:p>
          <a:p>
            <a:pPr>
              <a:defRPr/>
            </a:pPr>
            <a:r>
              <a:rPr lang="en-US" sz="2000" dirty="0" smtClean="0"/>
              <a:t>Enough food but in 2010-12 almost 870 million people were estimated to be undernourished </a:t>
            </a:r>
            <a:r>
              <a:rPr lang="en-US" sz="2000" dirty="0"/>
              <a:t>(Food and Agriculture Organization of United Nations et </a:t>
            </a:r>
            <a:r>
              <a:rPr lang="en-US" sz="2000" dirty="0" smtClean="0"/>
              <a:t>al…2012). In addition, another billion people are malnourished. </a:t>
            </a:r>
          </a:p>
          <a:p>
            <a:pPr>
              <a:defRPr/>
            </a:pPr>
            <a:r>
              <a:rPr lang="en-US" sz="2000" dirty="0" smtClean="0"/>
              <a:t> The paradox is that concomitantly a large number of people mainly in richer countries are over eating, resulting in long-term health issues.  </a:t>
            </a:r>
          </a:p>
          <a:p>
            <a:pPr>
              <a:defRPr/>
            </a:pPr>
            <a:r>
              <a:rPr lang="en-US" sz="2000" dirty="0"/>
              <a:t>For poor farmers,  food is not only a basic need but it is the single, and often fragile, support for maintaining  livelihood.</a:t>
            </a:r>
          </a:p>
          <a:p>
            <a:pPr>
              <a:defRPr/>
            </a:pPr>
            <a:r>
              <a:rPr lang="en-US" sz="2000" dirty="0" smtClean="0"/>
              <a:t>What </a:t>
            </a:r>
            <a:r>
              <a:rPr lang="en-US" sz="2000" dirty="0"/>
              <a:t>is true at the household level is also true at the macroeconomic level. There are 32 countries, 20 of them in Africa, facing food crisis and in need of international emergency support. In most of these countries,  agriculture is an important source of employment. </a:t>
            </a:r>
          </a:p>
        </p:txBody>
      </p:sp>
      <p:sp>
        <p:nvSpPr>
          <p:cNvPr id="4" name="Slide Number Placeholder 3"/>
          <p:cNvSpPr>
            <a:spLocks noGrp="1"/>
          </p:cNvSpPr>
          <p:nvPr>
            <p:ph type="sldNum" sz="quarter" idx="12"/>
          </p:nvPr>
        </p:nvSpPr>
        <p:spPr/>
        <p:txBody>
          <a:bodyPr/>
          <a:lstStyle/>
          <a:p>
            <a:pPr>
              <a:defRPr/>
            </a:pPr>
            <a:fld id="{374A77E1-8BCD-4BC0-B406-87848BDDAD3C}" type="slidenum">
              <a:rPr lang="en-US" smtClean="0"/>
              <a:pPr>
                <a:defRPr/>
              </a:pPr>
              <a:t>6</a:t>
            </a:fld>
            <a:endParaRPr lang="en-US"/>
          </a:p>
        </p:txBody>
      </p:sp>
      <p:pic>
        <p:nvPicPr>
          <p:cNvPr id="7174"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152400"/>
            <a:ext cx="8458200" cy="1066800"/>
          </a:xfrm>
        </p:spPr>
        <p:txBody>
          <a:bodyPr>
            <a:normAutofit fontScale="90000"/>
          </a:bodyPr>
          <a:lstStyle/>
          <a:p>
            <a:r>
              <a:rPr lang="en-US" altLang="en-US" sz="1800" b="1" dirty="0" smtClean="0">
                <a:solidFill>
                  <a:srgbClr val="FFFF00"/>
                </a:solidFill>
                <a:latin typeface="Candara" pitchFamily="34" charset="0"/>
              </a:rPr>
              <a:t> </a:t>
            </a:r>
            <a:r>
              <a:rPr lang="en-US" altLang="en-US" sz="3600" b="1" dirty="0" smtClean="0">
                <a:solidFill>
                  <a:schemeClr val="tx1"/>
                </a:solidFill>
                <a:latin typeface="Franklin Gothic Book" pitchFamily="34" charset="0"/>
              </a:rPr>
              <a:t>Food Security and Climate Change: Three intertwined Challenges </a:t>
            </a:r>
          </a:p>
        </p:txBody>
      </p:sp>
      <p:sp>
        <p:nvSpPr>
          <p:cNvPr id="8195" name="Content Placeholder 2"/>
          <p:cNvSpPr>
            <a:spLocks noGrp="1"/>
          </p:cNvSpPr>
          <p:nvPr>
            <p:ph idx="1"/>
          </p:nvPr>
        </p:nvSpPr>
        <p:spPr>
          <a:xfrm>
            <a:off x="609600" y="1295400"/>
            <a:ext cx="8229600" cy="5562600"/>
          </a:xfrm>
        </p:spPr>
        <p:txBody>
          <a:bodyPr/>
          <a:lstStyle/>
          <a:p>
            <a:pPr marL="0" indent="0" algn="just">
              <a:buNone/>
            </a:pPr>
            <a:endParaRPr lang="en-US" altLang="en-US" sz="2000" dirty="0"/>
          </a:p>
          <a:p>
            <a:r>
              <a:rPr lang="en-US" altLang="en-US" sz="2000" dirty="0" smtClean="0"/>
              <a:t>Objective </a:t>
            </a:r>
            <a:r>
              <a:rPr lang="en-US" altLang="en-US" sz="2000" dirty="0"/>
              <a:t>is to ensure food and nutrition security, worldwide. Need to make sure that enough food is accessible to everyone, everywhere, physically and economically.</a:t>
            </a:r>
          </a:p>
          <a:p>
            <a:r>
              <a:rPr lang="en-US" altLang="en-US" sz="2000" dirty="0"/>
              <a:t>Between now and 2050, the world’s population will increase by one-third. Most of the additional 2 billion people will live in developing countries and more people will be living in cities.  </a:t>
            </a:r>
          </a:p>
          <a:p>
            <a:r>
              <a:rPr lang="en-US" altLang="en-US" sz="2000" dirty="0"/>
              <a:t>FAO estimates that production will have to increase by 60 percent by 2050 to satisfy the expected demands for food and feed.</a:t>
            </a:r>
          </a:p>
          <a:p>
            <a:r>
              <a:rPr lang="en-US" altLang="en-US" sz="2000" dirty="0"/>
              <a:t>Achievable provided the entire Agriculture  sector is moved to adapt climate smart agriculture practices.</a:t>
            </a:r>
          </a:p>
          <a:p>
            <a:endParaRPr lang="en-US" altLang="en-US" sz="2000" dirty="0" smtClean="0"/>
          </a:p>
        </p:txBody>
      </p:sp>
      <p:sp>
        <p:nvSpPr>
          <p:cNvPr id="4" name="Slide Number Placeholder 3"/>
          <p:cNvSpPr>
            <a:spLocks noGrp="1"/>
          </p:cNvSpPr>
          <p:nvPr>
            <p:ph type="sldNum" sz="quarter" idx="12"/>
          </p:nvPr>
        </p:nvSpPr>
        <p:spPr/>
        <p:txBody>
          <a:bodyPr/>
          <a:lstStyle/>
          <a:p>
            <a:pPr>
              <a:defRPr/>
            </a:pPr>
            <a:fld id="{6FB77AEB-EBBB-43B6-BB57-D6AA2BA8F60F}" type="slidenum">
              <a:rPr lang="en-US" smtClean="0"/>
              <a:pPr>
                <a:defRPr/>
              </a:pPr>
              <a:t>7</a:t>
            </a:fld>
            <a:endParaRPr lang="en-US"/>
          </a:p>
        </p:txBody>
      </p:sp>
      <p:pic>
        <p:nvPicPr>
          <p:cNvPr id="8198"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304800"/>
            <a:ext cx="8763000" cy="533400"/>
          </a:xfrm>
        </p:spPr>
        <p:txBody>
          <a:bodyPr>
            <a:noAutofit/>
          </a:bodyPr>
          <a:lstStyle/>
          <a:p>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r>
              <a:rPr lang="en-US" altLang="en-US" sz="2800" b="1" dirty="0" smtClean="0">
                <a:solidFill>
                  <a:srgbClr val="FFFF00"/>
                </a:solidFill>
                <a:latin typeface="Candara" pitchFamily="34" charset="0"/>
              </a:rPr>
              <a:t/>
            </a:r>
            <a:br>
              <a:rPr lang="en-US" altLang="en-US" sz="2800" b="1" dirty="0" smtClean="0">
                <a:solidFill>
                  <a:srgbClr val="FFFF00"/>
                </a:solidFill>
                <a:latin typeface="Candara" pitchFamily="34" charset="0"/>
              </a:rPr>
            </a:br>
            <a:endParaRPr lang="en-US" altLang="en-US" sz="2800" b="1" dirty="0" smtClean="0">
              <a:solidFill>
                <a:schemeClr val="tx1"/>
              </a:solidFill>
            </a:endParaRPr>
          </a:p>
        </p:txBody>
      </p:sp>
      <p:sp>
        <p:nvSpPr>
          <p:cNvPr id="9219" name="Content Placeholder 2"/>
          <p:cNvSpPr>
            <a:spLocks noGrp="1"/>
          </p:cNvSpPr>
          <p:nvPr>
            <p:ph idx="1"/>
          </p:nvPr>
        </p:nvSpPr>
        <p:spPr>
          <a:xfrm>
            <a:off x="457200" y="1143000"/>
            <a:ext cx="8229600" cy="5715000"/>
          </a:xfrm>
        </p:spPr>
        <p:txBody>
          <a:bodyPr>
            <a:normAutofit/>
          </a:bodyPr>
          <a:lstStyle/>
          <a:p>
            <a:pPr>
              <a:buFont typeface="Arial" pitchFamily="34" charset="0"/>
              <a:buNone/>
            </a:pPr>
            <a:r>
              <a:rPr lang="en-US" altLang="en-US" sz="2000" dirty="0" smtClean="0"/>
              <a:t> </a:t>
            </a:r>
          </a:p>
          <a:p>
            <a:pPr>
              <a:buFont typeface="Arial" pitchFamily="34" charset="0"/>
              <a:buNone/>
            </a:pPr>
            <a:r>
              <a:rPr lang="en-US" altLang="en-US" sz="2000" dirty="0"/>
              <a:t>What CSA means:</a:t>
            </a:r>
          </a:p>
          <a:p>
            <a:r>
              <a:rPr lang="en-US" altLang="en-US" sz="2000" dirty="0"/>
              <a:t>Helps achieve sustainable development </a:t>
            </a:r>
            <a:r>
              <a:rPr lang="en-US" altLang="en-US" sz="2000" dirty="0" smtClean="0"/>
              <a:t>goals. </a:t>
            </a:r>
          </a:p>
          <a:p>
            <a:r>
              <a:rPr lang="en-US" altLang="en-US" sz="2000" dirty="0" smtClean="0"/>
              <a:t>Integrates </a:t>
            </a:r>
            <a:r>
              <a:rPr lang="en-US" altLang="en-US" sz="2000" dirty="0"/>
              <a:t>and coordinates– social, economical and environmental development to meet the challenge of providing sustainable (a) livelihood to farmers (b)  food security to hungry millions,  and  ( c) eradication of poverty.  </a:t>
            </a:r>
          </a:p>
          <a:p>
            <a:pPr>
              <a:buFont typeface="Arial" pitchFamily="34" charset="0"/>
              <a:buNone/>
            </a:pPr>
            <a:r>
              <a:rPr lang="en-US" altLang="en-US" sz="2000" dirty="0" smtClean="0"/>
              <a:t>It </a:t>
            </a:r>
            <a:r>
              <a:rPr lang="en-US" altLang="en-US" sz="2000" dirty="0"/>
              <a:t>is composed of four  pillars:  </a:t>
            </a:r>
          </a:p>
          <a:p>
            <a:r>
              <a:rPr lang="en-US" altLang="en-US" sz="2000" dirty="0"/>
              <a:t>Increase agriculture productivity and </a:t>
            </a:r>
            <a:r>
              <a:rPr lang="en-US" altLang="en-US" sz="2000" dirty="0" smtClean="0"/>
              <a:t>income. </a:t>
            </a:r>
          </a:p>
          <a:p>
            <a:r>
              <a:rPr lang="en-US" altLang="en-US" sz="2000" dirty="0" smtClean="0"/>
              <a:t>Adapt </a:t>
            </a:r>
            <a:r>
              <a:rPr lang="en-US" altLang="en-US" sz="2000" dirty="0"/>
              <a:t>and build resilience to climate </a:t>
            </a:r>
            <a:r>
              <a:rPr lang="en-US" altLang="en-US" sz="2000" dirty="0" smtClean="0"/>
              <a:t>change. </a:t>
            </a:r>
          </a:p>
          <a:p>
            <a:r>
              <a:rPr lang="en-US" altLang="en-US" sz="2000" dirty="0" smtClean="0"/>
              <a:t>Reduce </a:t>
            </a:r>
            <a:r>
              <a:rPr lang="en-US" altLang="en-US" sz="2000" dirty="0"/>
              <a:t>GHG emissions without harming farmer’s </a:t>
            </a:r>
            <a:r>
              <a:rPr lang="en-US" altLang="en-US" sz="2000" dirty="0" smtClean="0"/>
              <a:t>interest.</a:t>
            </a:r>
          </a:p>
          <a:p>
            <a:r>
              <a:rPr lang="en-US" altLang="en-US" sz="2000" dirty="0" smtClean="0"/>
              <a:t>Use </a:t>
            </a:r>
            <a:r>
              <a:rPr lang="en-US" altLang="en-US" sz="2000" dirty="0"/>
              <a:t>agriculture as a major tool for mitigation of CO2 -  absorb CO2 and release Oxygen through photosynthesis process. It envisages to achieve this through (a) increased cropping by reducing rain fed areas through integrated water and river basin management (b) expansion of agriculture on wasteland, wetland, degraded fallow areas and urban </a:t>
            </a:r>
            <a:r>
              <a:rPr lang="en-US" altLang="en-US" sz="2000" dirty="0" smtClean="0"/>
              <a:t>agriculture.</a:t>
            </a:r>
          </a:p>
        </p:txBody>
      </p:sp>
      <p:sp>
        <p:nvSpPr>
          <p:cNvPr id="4" name="Slide Number Placeholder 3"/>
          <p:cNvSpPr>
            <a:spLocks noGrp="1"/>
          </p:cNvSpPr>
          <p:nvPr>
            <p:ph type="sldNum" sz="quarter" idx="12"/>
          </p:nvPr>
        </p:nvSpPr>
        <p:spPr>
          <a:xfrm>
            <a:off x="146304" y="6210300"/>
            <a:ext cx="310896" cy="457200"/>
          </a:xfrm>
        </p:spPr>
        <p:txBody>
          <a:bodyPr/>
          <a:lstStyle/>
          <a:p>
            <a:pPr>
              <a:defRPr/>
            </a:pPr>
            <a:fld id="{6C32FECA-7550-4C99-9219-B0BBD3513B44}" type="slidenum">
              <a:rPr lang="en-US" smtClean="0"/>
              <a:pPr>
                <a:defRPr/>
              </a:pPr>
              <a:t>8</a:t>
            </a:fld>
            <a:endParaRPr lang="en-US" dirty="0"/>
          </a:p>
        </p:txBody>
      </p:sp>
      <p:pic>
        <p:nvPicPr>
          <p:cNvPr id="9222" name="Picture 7" descr="nccsindia"/>
          <p:cNvPicPr>
            <a:picLocks noChangeAspect="1" noChangeArrowheads="1"/>
          </p:cNvPicPr>
          <p:nvPr/>
        </p:nvPicPr>
        <p:blipFill>
          <a:blip r:embed="rId2"/>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p:nvPr/>
        </p:nvSpPr>
        <p:spPr>
          <a:xfrm>
            <a:off x="685800" y="457201"/>
            <a:ext cx="7315200" cy="830997"/>
          </a:xfrm>
          <a:prstGeom prst="rect">
            <a:avLst/>
          </a:prstGeom>
        </p:spPr>
        <p:txBody>
          <a:bodyPr wrap="square">
            <a:spAutoFit/>
          </a:bodyPr>
          <a:lstStyle/>
          <a:p>
            <a:r>
              <a:rPr lang="en-US" altLang="en-US" sz="2400" b="1" dirty="0" smtClean="0">
                <a:latin typeface="Candara" pitchFamily="34" charset="0"/>
              </a:rPr>
              <a:t>Why is Climate Smart  Agriculture (CSA)  need of time?</a:t>
            </a:r>
            <a:r>
              <a:rPr lang="en-US" altLang="en-US" sz="2800" b="1" dirty="0" smtClean="0">
                <a:latin typeface="Candara" pitchFamily="34" charset="0"/>
              </a:rPr>
              <a:t/>
            </a:r>
            <a:br>
              <a:rPr lang="en-US" altLang="en-US" sz="2800" b="1" dirty="0" smtClean="0">
                <a:latin typeface="Candara" pitchFamily="34" charset="0"/>
              </a:rPr>
            </a:b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228600"/>
            <a:ext cx="7315200" cy="1219200"/>
          </a:xfrm>
        </p:spPr>
        <p:txBody>
          <a:bodyPr>
            <a:normAutofit fontScale="90000"/>
          </a:bodyPr>
          <a:lstStyle/>
          <a:p>
            <a:r>
              <a:rPr lang="en-US" altLang="en-US" sz="2800" dirty="0" smtClean="0">
                <a:latin typeface="Candara" pitchFamily="34" charset="0"/>
              </a:rPr>
              <a:t/>
            </a:r>
            <a:br>
              <a:rPr lang="en-US" altLang="en-US" sz="2800" dirty="0" smtClean="0">
                <a:latin typeface="Candara" pitchFamily="34" charset="0"/>
              </a:rPr>
            </a:br>
            <a:r>
              <a:rPr lang="en-US" altLang="en-US" sz="2800" dirty="0" smtClean="0">
                <a:latin typeface="Candara" pitchFamily="34" charset="0"/>
              </a:rPr>
              <a:t>                                     </a:t>
            </a:r>
            <a:br>
              <a:rPr lang="en-US" altLang="en-US" sz="2800" dirty="0" smtClean="0">
                <a:latin typeface="Candara" pitchFamily="34" charset="0"/>
              </a:rPr>
            </a:br>
            <a:r>
              <a:rPr lang="en-US" altLang="en-US" sz="2800" dirty="0" smtClean="0">
                <a:latin typeface="Candara" pitchFamily="34" charset="0"/>
              </a:rPr>
              <a:t/>
            </a:r>
            <a:br>
              <a:rPr lang="en-US" altLang="en-US" sz="2800" dirty="0" smtClean="0">
                <a:latin typeface="Candara" pitchFamily="34" charset="0"/>
              </a:rPr>
            </a:br>
            <a:r>
              <a:rPr lang="en-US" altLang="en-US" sz="2800" dirty="0" smtClean="0">
                <a:latin typeface="Candara" pitchFamily="34" charset="0"/>
              </a:rPr>
              <a:t>  </a:t>
            </a:r>
            <a:br>
              <a:rPr lang="en-US" altLang="en-US" sz="2800" dirty="0" smtClean="0">
                <a:latin typeface="Candara" pitchFamily="34" charset="0"/>
              </a:rPr>
            </a:br>
            <a:r>
              <a:rPr lang="en-US" altLang="en-US" sz="2800" dirty="0" smtClean="0">
                <a:latin typeface="Candara" pitchFamily="34" charset="0"/>
              </a:rPr>
              <a:t>                                   </a:t>
            </a:r>
            <a:br>
              <a:rPr lang="en-US" altLang="en-US" sz="2800" dirty="0" smtClean="0">
                <a:latin typeface="Candara" pitchFamily="34" charset="0"/>
              </a:rPr>
            </a:br>
            <a:r>
              <a:rPr lang="en-US" altLang="en-US" sz="2800" dirty="0" smtClean="0">
                <a:latin typeface="Candara" pitchFamily="34" charset="0"/>
              </a:rPr>
              <a:t/>
            </a:r>
            <a:br>
              <a:rPr lang="en-US" altLang="en-US" sz="2800" dirty="0" smtClean="0">
                <a:latin typeface="Candara" pitchFamily="34" charset="0"/>
              </a:rPr>
            </a:br>
            <a:r>
              <a:rPr lang="en-US" altLang="en-US" b="1" dirty="0" smtClean="0">
                <a:solidFill>
                  <a:schemeClr val="tx1"/>
                </a:solidFill>
                <a:latin typeface="Candara" pitchFamily="34" charset="0"/>
              </a:rPr>
              <a:t>Climate Smart Agriculture (CSA) </a:t>
            </a:r>
            <a:br>
              <a:rPr lang="en-US" altLang="en-US" b="1" dirty="0" smtClean="0">
                <a:solidFill>
                  <a:schemeClr val="tx1"/>
                </a:solidFill>
                <a:latin typeface="Candara" pitchFamily="34" charset="0"/>
              </a:rPr>
            </a:br>
            <a:endParaRPr lang="en-US" altLang="en-US" b="1" dirty="0" smtClean="0">
              <a:solidFill>
                <a:schemeClr val="tx1"/>
              </a:solidFill>
            </a:endParaRPr>
          </a:p>
        </p:txBody>
      </p:sp>
      <p:sp>
        <p:nvSpPr>
          <p:cNvPr id="10243" name="Content Placeholder 2"/>
          <p:cNvSpPr>
            <a:spLocks noGrp="1"/>
          </p:cNvSpPr>
          <p:nvPr>
            <p:ph idx="1"/>
          </p:nvPr>
        </p:nvSpPr>
        <p:spPr>
          <a:xfrm>
            <a:off x="609600" y="1371600"/>
            <a:ext cx="8229600" cy="5486400"/>
          </a:xfrm>
        </p:spPr>
        <p:txBody>
          <a:bodyPr>
            <a:normAutofit/>
          </a:bodyPr>
          <a:lstStyle/>
          <a:p>
            <a:endParaRPr lang="en-US" altLang="en-US" sz="2000" dirty="0" smtClean="0"/>
          </a:p>
          <a:p>
            <a:r>
              <a:rPr lang="en-US" altLang="en-US" sz="2000" dirty="0"/>
              <a:t>It  prepares farmers to be agriculture smart on a regular permanent basis rather than </a:t>
            </a:r>
            <a:r>
              <a:rPr lang="en-US" altLang="en-US" sz="2000" dirty="0" smtClean="0"/>
              <a:t>ad hoc </a:t>
            </a:r>
            <a:r>
              <a:rPr lang="en-US" altLang="en-US" sz="2000" dirty="0"/>
              <a:t>or transitory to  survive the onslaught impact of climate change. </a:t>
            </a:r>
          </a:p>
          <a:p>
            <a:endParaRPr lang="en-US" altLang="en-US" sz="2000" dirty="0"/>
          </a:p>
          <a:p>
            <a:r>
              <a:rPr lang="en-US" altLang="en-US" sz="2000" dirty="0"/>
              <a:t>The challenge before Agriculture </a:t>
            </a:r>
            <a:r>
              <a:rPr lang="en-US" altLang="en-US" sz="2000" dirty="0" smtClean="0"/>
              <a:t>Administration, Agriculture </a:t>
            </a:r>
            <a:r>
              <a:rPr lang="en-US" altLang="en-US" sz="2000" dirty="0"/>
              <a:t>Scientists, Extension </a:t>
            </a:r>
            <a:r>
              <a:rPr lang="en-US" altLang="en-US" sz="2000" dirty="0" smtClean="0"/>
              <a:t>Services, Public and Private Agricultural Organizations, and </a:t>
            </a:r>
            <a:r>
              <a:rPr lang="en-US" altLang="en-US" sz="2000" dirty="0"/>
              <a:t>Public leadership is to make this happen. </a:t>
            </a:r>
          </a:p>
          <a:p>
            <a:endParaRPr lang="en-US" altLang="en-US" sz="2000" dirty="0"/>
          </a:p>
          <a:p>
            <a:r>
              <a:rPr lang="en-US" altLang="en-US" sz="2000" dirty="0"/>
              <a:t>It is an approach for addressing the development efforts towards </a:t>
            </a:r>
            <a:r>
              <a:rPr lang="en-US" altLang="en-US" sz="2000" dirty="0" smtClean="0"/>
              <a:t>technical </a:t>
            </a:r>
            <a:r>
              <a:rPr lang="en-US" altLang="en-US" sz="2000" dirty="0"/>
              <a:t>policy and investment condition by mainstreaming agriculture in overall development strategy at local level -  village level. </a:t>
            </a:r>
          </a:p>
          <a:p>
            <a:pPr>
              <a:buFont typeface="Arial" pitchFamily="34" charset="0"/>
              <a:buNone/>
            </a:pPr>
            <a:r>
              <a:rPr lang="en-US" altLang="en-US" sz="2000" dirty="0" smtClean="0"/>
              <a:t> </a:t>
            </a:r>
          </a:p>
          <a:p>
            <a:pPr>
              <a:buFont typeface="Arial" pitchFamily="34" charset="0"/>
              <a:buNone/>
            </a:pPr>
            <a:endParaRPr lang="en-US" altLang="en-US" sz="2000" dirty="0" smtClean="0"/>
          </a:p>
        </p:txBody>
      </p:sp>
      <p:sp>
        <p:nvSpPr>
          <p:cNvPr id="4" name="Slide Number Placeholder 3"/>
          <p:cNvSpPr>
            <a:spLocks noGrp="1"/>
          </p:cNvSpPr>
          <p:nvPr>
            <p:ph type="sldNum" sz="quarter" idx="12"/>
          </p:nvPr>
        </p:nvSpPr>
        <p:spPr/>
        <p:txBody>
          <a:bodyPr/>
          <a:lstStyle/>
          <a:p>
            <a:pPr>
              <a:defRPr/>
            </a:pPr>
            <a:fld id="{FD5752B2-6B9E-4AF9-A315-56AF625BA60C}" type="slidenum">
              <a:rPr lang="en-US" smtClean="0"/>
              <a:pPr>
                <a:defRPr/>
              </a:pPr>
              <a:t>9</a:t>
            </a:fld>
            <a:endParaRPr lang="en-US"/>
          </a:p>
        </p:txBody>
      </p:sp>
      <p:pic>
        <p:nvPicPr>
          <p:cNvPr id="10246" name="Picture 7" descr="nccsindia"/>
          <p:cNvPicPr>
            <a:picLocks noChangeAspect="1" noChangeArrowheads="1"/>
          </p:cNvPicPr>
          <p:nvPr/>
        </p:nvPicPr>
        <p:blipFill>
          <a:blip r:embed="rId2"/>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TotalTime>
  <Words>3771</Words>
  <Application>Microsoft Office PowerPoint</Application>
  <PresentationFormat>On-screen Show (4:3)</PresentationFormat>
  <Paragraphs>1240</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Equity</vt:lpstr>
      <vt:lpstr>Slide 1</vt:lpstr>
      <vt:lpstr>Introduction</vt:lpstr>
      <vt:lpstr>Conti……….</vt:lpstr>
      <vt:lpstr>The Indian context</vt:lpstr>
      <vt:lpstr>     Major activities of the three types of organizations</vt:lpstr>
      <vt:lpstr>  Food Security and Climate Change: Three intertwined Challenges </vt:lpstr>
      <vt:lpstr> Food Security and Climate Change: Three intertwined Challenges </vt:lpstr>
      <vt:lpstr>          </vt:lpstr>
      <vt:lpstr>                                                                                Climate Smart Agriculture (CSA)  </vt:lpstr>
      <vt:lpstr>Slide 10</vt:lpstr>
      <vt:lpstr>Slide 11</vt:lpstr>
      <vt:lpstr>  There are three kinds of impact of change in climate </vt:lpstr>
      <vt:lpstr>Slide 13</vt:lpstr>
      <vt:lpstr> Indian Situation</vt:lpstr>
      <vt:lpstr>“Knowledge Gap”-NCCSD analysis-</vt:lpstr>
      <vt:lpstr>Slide 16</vt:lpstr>
      <vt:lpstr>Slide 17</vt:lpstr>
      <vt:lpstr>Slide 18</vt:lpstr>
      <vt:lpstr>Conti….</vt:lpstr>
      <vt:lpstr>“Productivity Gap”-NCCSD analysis-</vt:lpstr>
      <vt:lpstr>Slide 21</vt:lpstr>
      <vt:lpstr>Slide 22</vt:lpstr>
      <vt:lpstr>Slide 23</vt:lpstr>
      <vt:lpstr>Slide 24</vt:lpstr>
      <vt:lpstr>Slide 25</vt:lpstr>
      <vt:lpstr>Slide 26</vt:lpstr>
      <vt:lpstr>“KNOWLEDGE MULTIPLIER HUB”-Why?</vt:lpstr>
      <vt:lpstr>Objectives of the Knowledge Multiplier Hub</vt:lpstr>
      <vt:lpstr>Current  Models and Constraints: </vt:lpstr>
      <vt:lpstr>ACTIVITIES  AT THE “Knowledge Multiplier Hub”</vt:lpstr>
      <vt:lpstr>Slide 31</vt:lpstr>
      <vt:lpstr>Slide 32</vt:lpstr>
      <vt:lpstr>About NCCSD </vt:lpstr>
      <vt:lpstr>Slide 34</vt:lpstr>
      <vt:lpstr>WHAT WE DO?</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NCCSD</dc:title>
  <dc:creator>Bharat Patel</dc:creator>
  <cp:lastModifiedBy>LISHA</cp:lastModifiedBy>
  <cp:revision>181</cp:revision>
  <dcterms:created xsi:type="dcterms:W3CDTF">2006-08-16T00:00:00Z</dcterms:created>
  <dcterms:modified xsi:type="dcterms:W3CDTF">2015-07-03T08:59:31Z</dcterms:modified>
</cp:coreProperties>
</file>