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6"/>
  </p:notesMasterIdLst>
  <p:handoutMasterIdLst>
    <p:handoutMasterId r:id="rId47"/>
  </p:handoutMasterIdLst>
  <p:sldIdLst>
    <p:sldId id="445" r:id="rId2"/>
    <p:sldId id="446" r:id="rId3"/>
    <p:sldId id="269" r:id="rId4"/>
    <p:sldId id="270" r:id="rId5"/>
    <p:sldId id="271" r:id="rId6"/>
    <p:sldId id="260" r:id="rId7"/>
    <p:sldId id="261" r:id="rId8"/>
    <p:sldId id="262" r:id="rId9"/>
    <p:sldId id="387" r:id="rId10"/>
    <p:sldId id="388" r:id="rId11"/>
    <p:sldId id="389" r:id="rId12"/>
    <p:sldId id="390" r:id="rId13"/>
    <p:sldId id="391" r:id="rId14"/>
    <p:sldId id="392" r:id="rId15"/>
    <p:sldId id="393" r:id="rId16"/>
    <p:sldId id="407" r:id="rId17"/>
    <p:sldId id="411" r:id="rId18"/>
    <p:sldId id="415" r:id="rId19"/>
    <p:sldId id="263" r:id="rId20"/>
    <p:sldId id="264" r:id="rId21"/>
    <p:sldId id="265" r:id="rId22"/>
    <p:sldId id="266" r:id="rId23"/>
    <p:sldId id="267" r:id="rId24"/>
    <p:sldId id="268" r:id="rId25"/>
    <p:sldId id="441" r:id="rId26"/>
    <p:sldId id="286" r:id="rId27"/>
    <p:sldId id="287" r:id="rId28"/>
    <p:sldId id="288" r:id="rId29"/>
    <p:sldId id="289" r:id="rId30"/>
    <p:sldId id="290" r:id="rId31"/>
    <p:sldId id="291" r:id="rId32"/>
    <p:sldId id="442" r:id="rId33"/>
    <p:sldId id="428" r:id="rId34"/>
    <p:sldId id="443" r:id="rId35"/>
    <p:sldId id="431" r:id="rId36"/>
    <p:sldId id="432" r:id="rId37"/>
    <p:sldId id="434" r:id="rId38"/>
    <p:sldId id="435" r:id="rId39"/>
    <p:sldId id="436" r:id="rId40"/>
    <p:sldId id="437" r:id="rId41"/>
    <p:sldId id="438" r:id="rId42"/>
    <p:sldId id="439" r:id="rId43"/>
    <p:sldId id="440" r:id="rId44"/>
    <p:sldId id="444" r:id="rId4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298" autoAdjust="0"/>
  </p:normalViewPr>
  <p:slideViewPr>
    <p:cSldViewPr>
      <p:cViewPr varScale="1">
        <p:scale>
          <a:sx n="65" d="100"/>
          <a:sy n="65" d="100"/>
        </p:scale>
        <p:origin x="-145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DF491CBE-A564-4AC1-8151-7F5F7E0521CE}" type="datetimeFigureOut">
              <a:rPr lang="en-US" smtClean="0"/>
              <a:pPr/>
              <a:t>03/08/2015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746A3DF-758B-4402-AD80-6B47CECD372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B6518F0-A02C-4A8B-B82C-787D62A64D45}" type="datetimeFigureOut">
              <a:rPr lang="en-US" smtClean="0"/>
              <a:pPr/>
              <a:t>03/08/2015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94C5987-9D1D-4A6A-9E2F-080F96E04B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6C635A-57BD-4D5F-9BD7-6DBA677ABBA4}" type="slidenum">
              <a:rPr lang="en-US" smtClean="0">
                <a:cs typeface="Arial" pitchFamily="34" charset="0"/>
              </a:rPr>
              <a:pPr/>
              <a:t>8</a:t>
            </a:fld>
            <a:endParaRPr lang="en-US" smtClean="0">
              <a:cs typeface="Arial" pitchFamily="34" charset="0"/>
            </a:endParaRPr>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4A29E8F-1C68-4580-9F0D-558D9C06AF46}" type="slidenum">
              <a:rPr lang="en-US" smtClean="0"/>
              <a:pPr/>
              <a:t>31</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4A29E8F-1C68-4580-9F0D-558D9C06AF46}" type="slidenum">
              <a:rPr lang="en-US" smtClean="0"/>
              <a:pPr/>
              <a:t>32</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B967FDE-89FC-4CEF-B791-6E7DF7CAE09D}" type="slidenum">
              <a:rPr lang="en-US" smtClean="0"/>
              <a:pPr/>
              <a:t>9</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8ECF1E4-7224-4FEF-AFBC-B85A8F8FCDFF}" type="slidenum">
              <a:rPr lang="en-US" smtClean="0">
                <a:cs typeface="Arial" pitchFamily="34" charset="0"/>
              </a:rPr>
              <a:pPr/>
              <a:t>12</a:t>
            </a:fld>
            <a:endParaRPr lang="en-US" smtClean="0">
              <a:cs typeface="Arial" pitchFamily="34" charset="0"/>
            </a:endParaRPr>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6BBCAA-0446-46C0-9B2B-FE74BD4DDF96}" type="slidenum">
              <a:rPr lang="en-US" smtClean="0"/>
              <a:pPr/>
              <a:t>13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B967FDE-89FC-4CEF-B791-6E7DF7CAE09D}" type="slidenum">
              <a:rPr lang="en-US" smtClean="0"/>
              <a:pPr/>
              <a:t>14</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7874EF-5816-48E6-830F-BB745EBBB3D0}" type="slidenum">
              <a:rPr lang="en-US" smtClean="0"/>
              <a:pPr/>
              <a:t>15</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B967FDE-89FC-4CEF-B791-6E7DF7CAE09D}" type="slidenum">
              <a:rPr lang="en-US" smtClean="0"/>
              <a:pPr/>
              <a:t>25</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B967FDE-89FC-4CEF-B791-6E7DF7CAE09D}" type="slidenum">
              <a:rPr lang="en-US" smtClean="0"/>
              <a:pPr/>
              <a:t>26</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92B4185-46D6-434B-AD1F-38660BB57181}" type="slidenum">
              <a:rPr lang="en-IN" smtClean="0"/>
              <a:pPr/>
              <a:t>27</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33600" y="228600"/>
            <a:ext cx="5367358" cy="1371600"/>
          </a:xfrm>
          <a:prstGeom prst="roundRect">
            <a:avLst>
              <a:gd name="adj" fmla="val 16667"/>
            </a:avLst>
          </a:prstGeom>
          <a:solidFill>
            <a:schemeClr val="accent6">
              <a:lumMod val="75000"/>
            </a:schemeClr>
          </a:solidFill>
          <a:ln w="28575">
            <a:solidFill>
              <a:srgbClr val="00B050"/>
            </a:solidFill>
            <a:round/>
          </a:ln>
        </p:spPr>
        <p:txBody>
          <a:bodyPr>
            <a:normAutofit fontScale="90000"/>
          </a:bodyPr>
          <a:lstStyle/>
          <a:p>
            <a:r>
              <a:rPr lang="en-US" sz="2400" b="1" dirty="0" smtClean="0">
                <a:solidFill>
                  <a:srgbClr val="0D970D"/>
                </a:solidFill>
              </a:rPr>
              <a:t/>
            </a:r>
            <a:br>
              <a:rPr lang="en-US" sz="2400" b="1" dirty="0" smtClean="0">
                <a:solidFill>
                  <a:srgbClr val="0D970D"/>
                </a:solidFill>
              </a:rPr>
            </a:br>
            <a:r>
              <a:rPr lang="en-US" sz="2400" b="1" dirty="0" smtClean="0">
                <a:solidFill>
                  <a:srgbClr val="0D970D"/>
                </a:solidFill>
              </a:rPr>
              <a:t/>
            </a:r>
            <a:br>
              <a:rPr lang="en-US" sz="2400" b="1" dirty="0" smtClean="0">
                <a:solidFill>
                  <a:srgbClr val="0D970D"/>
                </a:solidFill>
              </a:rPr>
            </a:br>
            <a:r>
              <a:rPr lang="en-US" sz="2400" b="1" dirty="0" smtClean="0">
                <a:solidFill>
                  <a:srgbClr val="0D970D"/>
                </a:solidFill>
              </a:rPr>
              <a:t/>
            </a:r>
            <a:br>
              <a:rPr lang="en-US" sz="2400" b="1" dirty="0" smtClean="0">
                <a:solidFill>
                  <a:srgbClr val="0D970D"/>
                </a:solidFill>
              </a:rPr>
            </a:br>
            <a:r>
              <a:rPr lang="en-US" sz="2400" b="1" dirty="0" smtClean="0">
                <a:solidFill>
                  <a:srgbClr val="0D970D"/>
                </a:solidFill>
              </a:rPr>
              <a:t/>
            </a:r>
            <a:br>
              <a:rPr lang="en-US" sz="2400" b="1" dirty="0" smtClean="0">
                <a:solidFill>
                  <a:srgbClr val="0D970D"/>
                </a:solidFill>
              </a:rPr>
            </a:br>
            <a:r>
              <a:rPr lang="en-US" sz="2400" b="1" dirty="0" smtClean="0">
                <a:solidFill>
                  <a:srgbClr val="0D970D"/>
                </a:solidFill>
              </a:rPr>
              <a:t/>
            </a:r>
            <a:br>
              <a:rPr lang="en-US" sz="2400" b="1" dirty="0" smtClean="0">
                <a:solidFill>
                  <a:srgbClr val="0D970D"/>
                </a:solidFill>
              </a:rPr>
            </a:br>
            <a:r>
              <a:rPr lang="en-US" sz="2400" b="1" dirty="0" smtClean="0"/>
              <a:t>“</a:t>
            </a:r>
            <a:r>
              <a:rPr lang="en-US" sz="4000" b="1" dirty="0" smtClean="0">
                <a:latin typeface="+mn-lt"/>
              </a:rPr>
              <a:t>GUJARAT AGRICULTURE”</a:t>
            </a:r>
            <a:br>
              <a:rPr lang="en-US" sz="4000" b="1" dirty="0" smtClean="0">
                <a:latin typeface="+mn-lt"/>
              </a:rPr>
            </a:br>
            <a:r>
              <a:rPr lang="en-GB" sz="3100" b="1" i="1" dirty="0" smtClean="0">
                <a:latin typeface="+mn-lt"/>
                <a:cs typeface="Times New Roman" pitchFamily="18" charset="0"/>
              </a:rPr>
              <a:t/>
            </a:r>
            <a:br>
              <a:rPr lang="en-GB" sz="3100" b="1" i="1" dirty="0" smtClean="0">
                <a:latin typeface="+mn-lt"/>
                <a:cs typeface="Times New Roman" pitchFamily="18" charset="0"/>
              </a:rPr>
            </a:br>
            <a:r>
              <a:rPr lang="en-US" sz="3100" b="1" dirty="0" smtClean="0">
                <a:latin typeface="+mn-lt"/>
              </a:rPr>
              <a:t>THE CURRENT SITUATION </a:t>
            </a:r>
            <a:br>
              <a:rPr lang="en-US" sz="3100" b="1" dirty="0" smtClean="0">
                <a:latin typeface="+mn-lt"/>
              </a:rPr>
            </a:br>
            <a:r>
              <a:rPr lang="en-GB" sz="3100" b="1" i="1" dirty="0" smtClean="0">
                <a:latin typeface="+mn-lt"/>
                <a:cs typeface="Times New Roman" pitchFamily="18" charset="0"/>
              </a:rPr>
              <a:t> </a:t>
            </a:r>
            <a:r>
              <a:rPr lang="en-US" sz="3100" b="1" dirty="0" smtClean="0">
                <a:latin typeface="+mn-lt"/>
              </a:rPr>
              <a:t/>
            </a:r>
            <a:br>
              <a:rPr lang="en-US" sz="3100" b="1" dirty="0" smtClean="0">
                <a:latin typeface="+mn-lt"/>
              </a:rPr>
            </a:br>
            <a:r>
              <a:rPr lang="en-US" sz="3100" b="1" dirty="0" smtClean="0">
                <a:solidFill>
                  <a:srgbClr val="0D970D"/>
                </a:solidFill>
                <a:latin typeface="+mn-lt"/>
              </a:rPr>
              <a:t/>
            </a:r>
            <a:br>
              <a:rPr lang="en-US" sz="3100" b="1" dirty="0" smtClean="0">
                <a:solidFill>
                  <a:srgbClr val="0D970D"/>
                </a:solidFill>
                <a:latin typeface="+mn-lt"/>
              </a:rPr>
            </a:br>
            <a:r>
              <a:rPr lang="en-US" sz="3100" b="1" dirty="0" smtClean="0">
                <a:solidFill>
                  <a:srgbClr val="0D970D"/>
                </a:solidFill>
                <a:latin typeface="+mn-lt"/>
              </a:rPr>
              <a:t/>
            </a:r>
            <a:br>
              <a:rPr lang="en-US" sz="3100" b="1" dirty="0" smtClean="0">
                <a:solidFill>
                  <a:srgbClr val="0D970D"/>
                </a:solidFill>
                <a:latin typeface="+mn-lt"/>
              </a:rPr>
            </a:br>
            <a:endParaRPr lang="en-US" sz="3100" dirty="0" smtClean="0">
              <a:latin typeface="+mn-lt"/>
            </a:endParaRPr>
          </a:p>
        </p:txBody>
      </p:sp>
      <p:sp>
        <p:nvSpPr>
          <p:cNvPr id="3078" name="Content Placeholder 7"/>
          <p:cNvSpPr>
            <a:spLocks noGrp="1"/>
          </p:cNvSpPr>
          <p:nvPr>
            <p:ph idx="1"/>
          </p:nvPr>
        </p:nvSpPr>
        <p:spPr>
          <a:xfrm>
            <a:off x="1828800" y="4800600"/>
            <a:ext cx="6629400" cy="1295400"/>
          </a:xfrm>
          <a:solidFill>
            <a:srgbClr val="00B050"/>
          </a:solidFill>
          <a:ln>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noAutofit/>
          </a:bodyPr>
          <a:lstStyle/>
          <a:p>
            <a:pPr algn="ctr">
              <a:buFont typeface="Wingdings" pitchFamily="2" charset="2"/>
              <a:buNone/>
            </a:pPr>
            <a:r>
              <a:rPr lang="en-US" sz="1800" b="1" dirty="0" smtClean="0"/>
              <a:t>Presented by</a:t>
            </a:r>
          </a:p>
          <a:p>
            <a:pPr algn="ctr">
              <a:buFont typeface="Wingdings" pitchFamily="2" charset="2"/>
              <a:buNone/>
            </a:pPr>
            <a:r>
              <a:rPr lang="en-US" sz="1800" b="1" dirty="0" smtClean="0"/>
              <a:t>DR. KIRIT N SHELAT, I.A.S. (</a:t>
            </a:r>
            <a:r>
              <a:rPr lang="en-US" sz="1800" b="1" dirty="0" err="1" smtClean="0"/>
              <a:t>Rtd</a:t>
            </a:r>
            <a:r>
              <a:rPr lang="en-US" sz="1800" b="1" dirty="0" smtClean="0"/>
              <a:t>)</a:t>
            </a:r>
          </a:p>
          <a:p>
            <a:pPr algn="ctr">
              <a:buFont typeface="Wingdings" pitchFamily="2" charset="2"/>
              <a:buNone/>
            </a:pPr>
            <a:r>
              <a:rPr lang="en-US" sz="1800" b="1" dirty="0" smtClean="0"/>
              <a:t>NCCSD</a:t>
            </a:r>
          </a:p>
        </p:txBody>
      </p:sp>
      <p:sp>
        <p:nvSpPr>
          <p:cNvPr id="3075" name="Slide Number Placeholder 5"/>
          <p:cNvSpPr>
            <a:spLocks noGrp="1"/>
          </p:cNvSpPr>
          <p:nvPr>
            <p:ph type="sldNum" sz="quarter" idx="12"/>
          </p:nvPr>
        </p:nvSpPr>
        <p:spPr>
          <a:noFill/>
        </p:spPr>
        <p:txBody>
          <a:bodyPr/>
          <a:lstStyle/>
          <a:p>
            <a:fld id="{A090BF2E-E01D-49F2-8CB7-FBF411CBF40D}" type="slidenum">
              <a:rPr lang="en-US" smtClean="0"/>
              <a:pPr/>
              <a:t>1</a:t>
            </a:fld>
            <a:endParaRPr lang="en-US" sz="1400" dirty="0" smtClean="0"/>
          </a:p>
        </p:txBody>
      </p:sp>
      <p:sp>
        <p:nvSpPr>
          <p:cNvPr id="1026" name="AutoShape 2"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
          <p:cNvPicPr>
            <a:picLocks noChangeAspect="1" noChangeArrowheads="1"/>
          </p:cNvPicPr>
          <p:nvPr/>
        </p:nvPicPr>
        <p:blipFill rotWithShape="1">
          <a:blip r:embed="rId2" cstate="print">
            <a:extLst>
              <a:ext uri="{BEBA8EAE-BF5A-486C-A8C5-ECC9F3942E4B}">
                <a14:imgProps xmlns="" xmlns:a14="http://schemas.microsoft.com/office/drawing/2010/main">
                  <a14:imgLayer r:embed="">
                    <a14:imgEffect>
                      <a14:sharpenSoften amount="-26000"/>
                    </a14:imgEffect>
                    <a14:imgEffect>
                      <a14:brightnessContrast bright="4000"/>
                    </a14:imgEffect>
                  </a14:imgLayer>
                </a14:imgProps>
              </a:ext>
            </a:extLst>
          </a:blip>
          <a:srcRect r="48333" b="47778"/>
          <a:stretch/>
        </p:blipFill>
        <p:spPr bwMode="auto">
          <a:xfrm>
            <a:off x="1" y="0"/>
            <a:ext cx="1905000" cy="2232253"/>
          </a:xfrm>
          <a:prstGeom prst="rect">
            <a:avLst/>
          </a:prstGeom>
          <a:noFill/>
          <a:ln w="9525">
            <a:noFill/>
            <a:miter lim="800000"/>
            <a:headEnd/>
            <a:tailEnd/>
          </a:ln>
        </p:spPr>
      </p:pic>
      <p:pic>
        <p:nvPicPr>
          <p:cNvPr id="13" name="Picture 12" descr="https://encrypted-tbn3.gstatic.com/images?q=tbn:ANd9GcSNMh6Rji0eztXv77_14_w4SwaHJ56XFGHRCHA6UahykaDZCVuXHQ"/>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0546" r="17877" b="25510"/>
          <a:stretch/>
        </p:blipFill>
        <p:spPr bwMode="auto">
          <a:xfrm>
            <a:off x="7543800" y="304800"/>
            <a:ext cx="1415143" cy="1033054"/>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ounded Rectangle 9"/>
          <p:cNvSpPr/>
          <p:nvPr/>
        </p:nvSpPr>
        <p:spPr>
          <a:xfrm>
            <a:off x="1676400" y="2057400"/>
            <a:ext cx="6858000" cy="23622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Presentation made to </a:t>
            </a:r>
          </a:p>
          <a:p>
            <a:pPr algn="ctr"/>
            <a:r>
              <a:rPr lang="en-US" sz="2400" b="1" dirty="0" err="1" smtClean="0">
                <a:solidFill>
                  <a:schemeClr val="tx1"/>
                </a:solidFill>
              </a:rPr>
              <a:t>Shri</a:t>
            </a:r>
            <a:r>
              <a:rPr lang="en-US" sz="2400" b="1" dirty="0" smtClean="0">
                <a:solidFill>
                  <a:schemeClr val="tx1"/>
                </a:solidFill>
              </a:rPr>
              <a:t> </a:t>
            </a:r>
            <a:r>
              <a:rPr lang="en-US" sz="2400" b="1" dirty="0" err="1" smtClean="0">
                <a:solidFill>
                  <a:schemeClr val="tx1"/>
                </a:solidFill>
              </a:rPr>
              <a:t>Babubhai</a:t>
            </a:r>
            <a:r>
              <a:rPr lang="en-US" sz="2400" b="1" dirty="0" smtClean="0">
                <a:solidFill>
                  <a:schemeClr val="tx1"/>
                </a:solidFill>
              </a:rPr>
              <a:t> B. </a:t>
            </a:r>
            <a:r>
              <a:rPr lang="en-US" sz="2400" b="1" dirty="0" err="1" smtClean="0">
                <a:solidFill>
                  <a:schemeClr val="tx1"/>
                </a:solidFill>
              </a:rPr>
              <a:t>Bokhiriya</a:t>
            </a:r>
            <a:endParaRPr lang="en-US" sz="2400" b="1" dirty="0" smtClean="0">
              <a:solidFill>
                <a:schemeClr val="tx1"/>
              </a:solidFill>
            </a:endParaRPr>
          </a:p>
          <a:p>
            <a:pPr algn="ctr"/>
            <a:r>
              <a:rPr lang="en-US" sz="2400" b="1" dirty="0" err="1" smtClean="0">
                <a:solidFill>
                  <a:schemeClr val="tx1"/>
                </a:solidFill>
              </a:rPr>
              <a:t>Hon’ble</a:t>
            </a:r>
            <a:r>
              <a:rPr lang="en-US" sz="2400" b="1" dirty="0" smtClean="0">
                <a:solidFill>
                  <a:schemeClr val="tx1"/>
                </a:solidFill>
              </a:rPr>
              <a:t> Minister Agriculture and Water Resource</a:t>
            </a:r>
          </a:p>
          <a:p>
            <a:pPr algn="ctr"/>
            <a:r>
              <a:rPr lang="en-US" sz="2400" b="1" dirty="0" smtClean="0">
                <a:solidFill>
                  <a:schemeClr val="tx1"/>
                </a:solidFill>
              </a:rPr>
              <a:t>Government of Gujarat</a:t>
            </a:r>
          </a:p>
          <a:p>
            <a:pPr algn="ctr"/>
            <a:r>
              <a:rPr lang="en-US" sz="2400" b="1" dirty="0" smtClean="0">
                <a:solidFill>
                  <a:schemeClr val="tx1"/>
                </a:solidFill>
              </a:rPr>
              <a:t>On 5</a:t>
            </a:r>
            <a:r>
              <a:rPr lang="en-US" sz="2400" b="1" baseline="30000" dirty="0" smtClean="0">
                <a:solidFill>
                  <a:schemeClr val="tx1"/>
                </a:solidFill>
              </a:rPr>
              <a:t>th</a:t>
            </a:r>
            <a:r>
              <a:rPr lang="en-US" sz="2400" b="1" dirty="0" smtClean="0">
                <a:solidFill>
                  <a:schemeClr val="tx1"/>
                </a:solidFill>
              </a:rPr>
              <a:t> August 2015</a:t>
            </a:r>
          </a:p>
          <a:p>
            <a:r>
              <a:rPr lang="en-US" sz="2400" b="1" dirty="0" smtClean="0"/>
              <a:t> </a:t>
            </a:r>
          </a:p>
          <a:p>
            <a:pPr algn="ct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0"/>
            <a:ext cx="7772400" cy="762000"/>
          </a:xfrm>
        </p:spPr>
        <p:txBody>
          <a:bodyPr/>
          <a:lstStyle/>
          <a:p>
            <a:pPr eaLnBrk="1" hangingPunct="1"/>
            <a:r>
              <a:rPr lang="en-GB" sz="2400" b="1" i="1" dirty="0" smtClean="0">
                <a:latin typeface="Arial" charset="0"/>
                <a:cs typeface="Arial" charset="0"/>
              </a:rPr>
              <a:t>THE LEFT OUT OF </a:t>
            </a:r>
            <a:r>
              <a:rPr lang="en-GB" sz="2400" b="1" i="1" dirty="0" smtClean="0">
                <a:cs typeface="Arial" charset="0"/>
              </a:rPr>
              <a:t>DEVELOPMENT</a:t>
            </a:r>
            <a:r>
              <a:rPr lang="en-GB" sz="2400" b="1" i="1" dirty="0" smtClean="0">
                <a:latin typeface="Arial" charset="0"/>
                <a:cs typeface="Arial" charset="0"/>
              </a:rPr>
              <a:t> PROCESS</a:t>
            </a:r>
            <a:endParaRPr lang="en-US" sz="2400" b="1" i="1" dirty="0" smtClean="0">
              <a:latin typeface="Arial" charset="0"/>
              <a:cs typeface="Arial" charset="0"/>
            </a:endParaRPr>
          </a:p>
        </p:txBody>
      </p:sp>
      <p:sp>
        <p:nvSpPr>
          <p:cNvPr id="12291" name="Rectangle 3"/>
          <p:cNvSpPr>
            <a:spLocks noGrp="1" noChangeArrowheads="1"/>
          </p:cNvSpPr>
          <p:nvPr>
            <p:ph idx="1"/>
          </p:nvPr>
        </p:nvSpPr>
        <p:spPr>
          <a:xfrm>
            <a:off x="914400" y="762000"/>
            <a:ext cx="7772400" cy="5638800"/>
          </a:xfrm>
        </p:spPr>
        <p:txBody>
          <a:bodyPr>
            <a:normAutofit fontScale="92500" lnSpcReduction="10000"/>
          </a:bodyPr>
          <a:lstStyle/>
          <a:p>
            <a:pPr eaLnBrk="1" hangingPunct="1"/>
            <a:r>
              <a:rPr lang="en-GB" sz="1800" i="1" dirty="0" smtClean="0">
                <a:latin typeface="Arial" charset="0"/>
                <a:cs typeface="Arial" charset="0"/>
              </a:rPr>
              <a:t>In  90s,  focus of  IRDP programme shifted- indebtedness </a:t>
            </a:r>
            <a:endParaRPr lang="en-US" sz="1800" dirty="0" smtClean="0"/>
          </a:p>
          <a:p>
            <a:pPr algn="just" eaLnBrk="1" hangingPunct="1">
              <a:buFont typeface="Wingdings" pitchFamily="2" charset="2"/>
              <a:buChar char="§"/>
            </a:pPr>
            <a:r>
              <a:rPr lang="en-GB" sz="1800" i="1" dirty="0" smtClean="0">
                <a:latin typeface="Arial" charset="0"/>
                <a:cs typeface="Arial" charset="0"/>
              </a:rPr>
              <a:t>Focus  changed to  non-farm activities</a:t>
            </a:r>
            <a:endParaRPr lang="en-US" sz="1800" dirty="0" smtClean="0"/>
          </a:p>
          <a:p>
            <a:pPr algn="just" eaLnBrk="1" hangingPunct="1">
              <a:buFont typeface="Wingdings" pitchFamily="2" charset="2"/>
              <a:buChar char="§"/>
            </a:pPr>
            <a:r>
              <a:rPr lang="en-GB" sz="1800" i="1" dirty="0" smtClean="0">
                <a:latin typeface="Arial" charset="0"/>
                <a:cs typeface="Arial" charset="0"/>
              </a:rPr>
              <a:t>It obtained new banner of </a:t>
            </a:r>
            <a:r>
              <a:rPr lang="en-GB" sz="1800" i="1" dirty="0" err="1" smtClean="0">
                <a:latin typeface="Arial" charset="0"/>
                <a:cs typeface="Arial" charset="0"/>
              </a:rPr>
              <a:t>SgSy</a:t>
            </a:r>
            <a:r>
              <a:rPr lang="en-GB" sz="1800" i="1" dirty="0" smtClean="0">
                <a:latin typeface="Arial" charset="0"/>
                <a:cs typeface="Arial" charset="0"/>
              </a:rPr>
              <a:t> &amp; </a:t>
            </a:r>
            <a:r>
              <a:rPr lang="en-GB" sz="1800" i="1" dirty="0" err="1" smtClean="0">
                <a:latin typeface="Arial" charset="0"/>
                <a:cs typeface="Arial" charset="0"/>
              </a:rPr>
              <a:t>SgRy</a:t>
            </a:r>
            <a:endParaRPr lang="en-US" sz="1800" dirty="0" smtClean="0"/>
          </a:p>
          <a:p>
            <a:pPr algn="just" eaLnBrk="1" hangingPunct="1">
              <a:buFont typeface="Wingdings" pitchFamily="2" charset="2"/>
              <a:buChar char="§"/>
            </a:pPr>
            <a:r>
              <a:rPr lang="en-GB" sz="1800" i="1" dirty="0" smtClean="0">
                <a:latin typeface="Arial" charset="0"/>
                <a:cs typeface="Arial" charset="0"/>
              </a:rPr>
              <a:t>Poor farmers no longer received special individual attention. </a:t>
            </a:r>
            <a:endParaRPr lang="en-US" sz="1800" dirty="0" smtClean="0"/>
          </a:p>
          <a:p>
            <a:pPr algn="just" eaLnBrk="1" hangingPunct="1">
              <a:buFont typeface="Wingdings" pitchFamily="2" charset="2"/>
              <a:buChar char="§"/>
            </a:pPr>
            <a:r>
              <a:rPr lang="en-GB" sz="1800" i="1" dirty="0" smtClean="0">
                <a:latin typeface="Arial" charset="0"/>
                <a:cs typeface="Arial" charset="0"/>
              </a:rPr>
              <a:t>Programme moved to non farm activities, Self Help Groups</a:t>
            </a:r>
            <a:endParaRPr lang="en-US" sz="1800" dirty="0" smtClean="0"/>
          </a:p>
          <a:p>
            <a:pPr algn="just" eaLnBrk="1" hangingPunct="1">
              <a:buFont typeface="Wingdings" pitchFamily="2" charset="2"/>
              <a:buChar char="§"/>
            </a:pPr>
            <a:r>
              <a:rPr lang="en-GB" sz="1800" i="1" dirty="0" smtClean="0">
                <a:latin typeface="Arial" charset="0"/>
                <a:cs typeface="Arial" charset="0"/>
              </a:rPr>
              <a:t>The farmers left out of development process, not paid attention and continued to remain poor. These families were hard core portion of original programme</a:t>
            </a:r>
            <a:endParaRPr lang="en-US" sz="1800" dirty="0" smtClean="0"/>
          </a:p>
          <a:p>
            <a:pPr algn="just" eaLnBrk="1" hangingPunct="1">
              <a:buFont typeface="Wingdings" pitchFamily="2" charset="2"/>
              <a:buChar char="§"/>
            </a:pPr>
            <a:r>
              <a:rPr lang="en-GB" sz="1800" i="1" dirty="0" smtClean="0">
                <a:latin typeface="Arial" charset="0"/>
                <a:cs typeface="Arial" charset="0"/>
              </a:rPr>
              <a:t>A very large segment </a:t>
            </a:r>
            <a:endParaRPr lang="en-US" sz="1800" dirty="0" smtClean="0"/>
          </a:p>
          <a:p>
            <a:pPr algn="just" eaLnBrk="1" hangingPunct="1">
              <a:buFont typeface="Wingdings" pitchFamily="2" charset="2"/>
              <a:buChar char="§"/>
            </a:pPr>
            <a:r>
              <a:rPr lang="en-GB" sz="1800" i="1" dirty="0" smtClean="0">
                <a:latin typeface="Arial" charset="0"/>
                <a:cs typeface="Arial" charset="0"/>
              </a:rPr>
              <a:t>NSSO report 2005 on farmers  indicated high debt ratio</a:t>
            </a:r>
          </a:p>
          <a:p>
            <a:pPr algn="just">
              <a:buNone/>
            </a:pPr>
            <a:r>
              <a:rPr lang="en-GB" sz="1800" i="1" dirty="0" smtClean="0">
                <a:latin typeface="Arial" charset="0"/>
                <a:cs typeface="Arial" charset="0"/>
              </a:rPr>
              <a:t>						 </a:t>
            </a:r>
            <a:r>
              <a:rPr lang="en-GB" sz="1800" b="1" i="1" dirty="0" smtClean="0">
                <a:latin typeface="Arial" charset="0"/>
                <a:cs typeface="Arial" charset="0"/>
              </a:rPr>
              <a:t>NSSO REPORT 2013</a:t>
            </a:r>
          </a:p>
          <a:p>
            <a:pPr algn="just" eaLnBrk="1" hangingPunct="1">
              <a:buFont typeface="Wingdings" pitchFamily="2" charset="2"/>
              <a:buChar char="§"/>
            </a:pPr>
            <a:r>
              <a:rPr lang="en-GB" sz="1800" i="1" dirty="0" smtClean="0">
                <a:latin typeface="Arial" charset="0"/>
                <a:cs typeface="Arial" charset="0"/>
              </a:rPr>
              <a:t>Andhra Pradesh		- 82%		92%	</a:t>
            </a:r>
            <a:endParaRPr lang="en-US" sz="1800" dirty="0" smtClean="0"/>
          </a:p>
          <a:p>
            <a:pPr algn="just" eaLnBrk="1" hangingPunct="1">
              <a:buFont typeface="Wingdings" pitchFamily="2" charset="2"/>
              <a:buChar char="§"/>
            </a:pPr>
            <a:r>
              <a:rPr lang="en-GB" sz="1800" i="1" dirty="0" smtClean="0">
                <a:latin typeface="Arial" charset="0"/>
                <a:cs typeface="Arial" charset="0"/>
              </a:rPr>
              <a:t>Tamil Nadu			- 72%		82%</a:t>
            </a:r>
            <a:endParaRPr lang="en-US" sz="1800" dirty="0" smtClean="0"/>
          </a:p>
          <a:p>
            <a:pPr algn="just" eaLnBrk="1" hangingPunct="1">
              <a:buFont typeface="Wingdings" pitchFamily="2" charset="2"/>
              <a:buChar char="§"/>
            </a:pPr>
            <a:r>
              <a:rPr lang="en-GB" sz="1800" i="1" dirty="0" smtClean="0">
                <a:latin typeface="Arial" charset="0"/>
                <a:cs typeface="Arial" charset="0"/>
              </a:rPr>
              <a:t>Punjab			- 65%</a:t>
            </a:r>
            <a:endParaRPr lang="en-US" sz="1800" dirty="0" smtClean="0"/>
          </a:p>
          <a:p>
            <a:pPr algn="just" eaLnBrk="1" hangingPunct="1">
              <a:buFont typeface="Wingdings" pitchFamily="2" charset="2"/>
              <a:buChar char="§"/>
            </a:pPr>
            <a:r>
              <a:rPr lang="en-GB" sz="1800" i="1" dirty="0" smtClean="0">
                <a:latin typeface="Arial" charset="0"/>
                <a:cs typeface="Arial" charset="0"/>
              </a:rPr>
              <a:t>Kerala			- 64%</a:t>
            </a:r>
            <a:endParaRPr lang="en-US" sz="1800" dirty="0" smtClean="0"/>
          </a:p>
          <a:p>
            <a:pPr algn="just" eaLnBrk="1" hangingPunct="1">
              <a:buFont typeface="Wingdings" pitchFamily="2" charset="2"/>
              <a:buChar char="§"/>
            </a:pPr>
            <a:r>
              <a:rPr lang="en-GB" sz="1800" i="1" dirty="0" smtClean="0">
                <a:latin typeface="Arial" charset="0"/>
                <a:cs typeface="Arial" charset="0"/>
              </a:rPr>
              <a:t>Karnataka			-61% </a:t>
            </a:r>
          </a:p>
          <a:p>
            <a:pPr algn="just" eaLnBrk="1" hangingPunct="1">
              <a:buFont typeface="Wingdings" pitchFamily="2" charset="2"/>
              <a:buChar char="§"/>
            </a:pPr>
            <a:r>
              <a:rPr lang="en-GB" sz="1800" i="1" dirty="0" smtClean="0">
                <a:latin typeface="Arial" charset="0"/>
                <a:cs typeface="Arial" charset="0"/>
              </a:rPr>
              <a:t>Gujarat			- 51%		42%</a:t>
            </a:r>
          </a:p>
          <a:p>
            <a:pPr algn="just" eaLnBrk="1" hangingPunct="1">
              <a:buNone/>
            </a:pPr>
            <a:endParaRPr lang="en-GB" sz="1800" i="1" dirty="0" smtClean="0">
              <a:latin typeface="Arial" charset="0"/>
              <a:cs typeface="Arial" charset="0"/>
            </a:endParaRPr>
          </a:p>
          <a:p>
            <a:pPr marL="0" indent="0" algn="just">
              <a:buNone/>
            </a:pPr>
            <a:r>
              <a:rPr lang="en-GB" sz="1800" i="1" dirty="0" smtClean="0">
                <a:latin typeface="Arial" charset="0"/>
                <a:cs typeface="Arial" charset="0"/>
              </a:rPr>
              <a:t>Despite Government of India decided to right off debts but problem of indebtedness continue and has enhanced. </a:t>
            </a:r>
            <a:endParaRPr lang="en-US" sz="1800" dirty="0" smtClean="0"/>
          </a:p>
          <a:p>
            <a:pPr algn="just" eaLnBrk="1" hangingPunct="1">
              <a:buFont typeface="Wingdings" pitchFamily="2" charset="2"/>
              <a:buChar char="§"/>
            </a:pPr>
            <a:endParaRPr lang="en-US" sz="1800" dirty="0" smtClean="0"/>
          </a:p>
          <a:p>
            <a:pPr eaLnBrk="1" hangingPunct="1"/>
            <a:endParaRPr lang="en-US" sz="1600" dirty="0" smtClean="0"/>
          </a:p>
        </p:txBody>
      </p:sp>
      <p:sp>
        <p:nvSpPr>
          <p:cNvPr id="12292" name="Slide Number Placeholder 5"/>
          <p:cNvSpPr>
            <a:spLocks noGrp="1"/>
          </p:cNvSpPr>
          <p:nvPr>
            <p:ph type="sldNum" sz="quarter" idx="12"/>
          </p:nvPr>
        </p:nvSpPr>
        <p:spPr>
          <a:noFill/>
        </p:spPr>
        <p:txBody>
          <a:bodyPr/>
          <a:lstStyle/>
          <a:p>
            <a:fld id="{D744836D-393A-40DF-A1A1-0107291F04ED}" type="slidenum">
              <a:rPr lang="en-US" smtClean="0"/>
              <a:pPr/>
              <a:t>10</a:t>
            </a:fld>
            <a:endParaRPr lang="en-US" sz="1400" dirty="0" smtClean="0"/>
          </a:p>
        </p:txBody>
      </p:sp>
      <p:pic>
        <p:nvPicPr>
          <p:cNvPr id="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0" y="-173038"/>
            <a:ext cx="1447800" cy="12398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0"/>
            <a:ext cx="7772400" cy="1143000"/>
          </a:xfrm>
        </p:spPr>
        <p:txBody>
          <a:bodyPr>
            <a:normAutofit fontScale="90000"/>
          </a:bodyPr>
          <a:lstStyle/>
          <a:p>
            <a:pPr algn="ctr" eaLnBrk="1" hangingPunct="1"/>
            <a:r>
              <a:rPr lang="en-GB" sz="2400" b="1" i="1" dirty="0" smtClean="0">
                <a:latin typeface="Arial" charset="0"/>
                <a:cs typeface="Arial" charset="0"/>
              </a:rPr>
              <a:t>THE LEFT OUT </a:t>
            </a:r>
            <a:r>
              <a:rPr lang="en-GB" sz="2400" b="1" i="1" dirty="0" smtClean="0">
                <a:cs typeface="Arial" charset="0"/>
              </a:rPr>
              <a:t>OF</a:t>
            </a:r>
            <a:r>
              <a:rPr lang="en-GB" sz="2400" b="1" i="1" dirty="0" smtClean="0">
                <a:latin typeface="Arial" charset="0"/>
                <a:cs typeface="Arial" charset="0"/>
              </a:rPr>
              <a:t> DEVELOPMENT PROCESS</a:t>
            </a:r>
            <a:br>
              <a:rPr lang="en-GB" sz="2400" b="1" i="1" dirty="0" smtClean="0">
                <a:latin typeface="Arial" charset="0"/>
                <a:cs typeface="Arial" charset="0"/>
              </a:rPr>
            </a:br>
            <a:r>
              <a:rPr lang="en-GB" sz="2400" b="1" i="1" dirty="0" smtClean="0">
                <a:latin typeface="Arial" charset="0"/>
                <a:cs typeface="Arial" charset="0"/>
              </a:rPr>
              <a:t>Lack of inputs </a:t>
            </a:r>
            <a:br>
              <a:rPr lang="en-GB" sz="2400" b="1" i="1" dirty="0" smtClean="0">
                <a:latin typeface="Arial" charset="0"/>
                <a:cs typeface="Arial" charset="0"/>
              </a:rPr>
            </a:br>
            <a:r>
              <a:rPr lang="en-GB" sz="2400" b="1" i="1" dirty="0" smtClean="0">
                <a:latin typeface="Arial" charset="0"/>
                <a:cs typeface="Arial" charset="0"/>
              </a:rPr>
              <a:t>					</a:t>
            </a:r>
            <a:endParaRPr lang="en-US" sz="1400" b="1" i="1" u="sng" dirty="0" smtClean="0">
              <a:latin typeface="Arial" charset="0"/>
              <a:cs typeface="Arial" charset="0"/>
            </a:endParaRPr>
          </a:p>
        </p:txBody>
      </p:sp>
      <p:sp>
        <p:nvSpPr>
          <p:cNvPr id="13315" name="Rectangle 3"/>
          <p:cNvSpPr>
            <a:spLocks noGrp="1" noChangeArrowheads="1"/>
          </p:cNvSpPr>
          <p:nvPr>
            <p:ph idx="1"/>
          </p:nvPr>
        </p:nvSpPr>
        <p:spPr>
          <a:xfrm>
            <a:off x="457200" y="1676400"/>
            <a:ext cx="8229600" cy="4449763"/>
          </a:xfrm>
        </p:spPr>
        <p:txBody>
          <a:bodyPr>
            <a:normAutofit fontScale="55000" lnSpcReduction="20000"/>
          </a:bodyPr>
          <a:lstStyle/>
          <a:p>
            <a:pPr algn="just" eaLnBrk="1" hangingPunct="1">
              <a:buFont typeface="Wingdings" pitchFamily="2" charset="2"/>
              <a:buChar char="§"/>
            </a:pPr>
            <a:r>
              <a:rPr lang="en-GB" sz="3600" i="1" dirty="0" smtClean="0">
                <a:cs typeface="Arial" charset="0"/>
              </a:rPr>
              <a:t>Left out poor farmers don’t have access to new technology tools – equipments, high price  seeds and information</a:t>
            </a:r>
            <a:endParaRPr lang="en-US" sz="3600" dirty="0" smtClean="0"/>
          </a:p>
          <a:p>
            <a:pPr algn="just" eaLnBrk="1" hangingPunct="1">
              <a:buFont typeface="Wingdings" pitchFamily="2" charset="2"/>
              <a:buChar char="§"/>
            </a:pPr>
            <a:r>
              <a:rPr lang="en-GB" sz="3600" i="1" dirty="0" smtClean="0">
                <a:cs typeface="Arial" charset="0"/>
              </a:rPr>
              <a:t>Extension Administration did not bother about poor farmers</a:t>
            </a:r>
            <a:endParaRPr lang="en-US" sz="3600" dirty="0" smtClean="0"/>
          </a:p>
          <a:p>
            <a:pPr algn="just" eaLnBrk="1" hangingPunct="1">
              <a:buFont typeface="Wingdings" pitchFamily="2" charset="2"/>
              <a:buChar char="§"/>
            </a:pPr>
            <a:r>
              <a:rPr lang="en-GB" sz="3600" i="1" dirty="0" smtClean="0">
                <a:cs typeface="Arial" charset="0"/>
              </a:rPr>
              <a:t>Lack of control on quality seeds and inputs and basic guidance for selection  of crop to be grown in rainfed areas based on soil health. </a:t>
            </a:r>
            <a:endParaRPr lang="en-US" sz="3600" dirty="0" smtClean="0"/>
          </a:p>
          <a:p>
            <a:pPr algn="just" eaLnBrk="1" hangingPunct="1">
              <a:buFont typeface="Wingdings" pitchFamily="2" charset="2"/>
              <a:buChar char="§"/>
            </a:pPr>
            <a:r>
              <a:rPr lang="en-GB" sz="3600" i="1" dirty="0" smtClean="0">
                <a:cs typeface="Arial" charset="0"/>
              </a:rPr>
              <a:t>There can be many other reasons like mortgage of land by farmers to private money lenders/local dealers and so on and so forth.</a:t>
            </a:r>
            <a:endParaRPr lang="en-US" sz="3600" dirty="0" smtClean="0"/>
          </a:p>
          <a:p>
            <a:pPr algn="just" eaLnBrk="1" hangingPunct="1">
              <a:buFont typeface="Wingdings" pitchFamily="2" charset="2"/>
              <a:buChar char="§"/>
            </a:pPr>
            <a:r>
              <a:rPr lang="en-GB" sz="3600" i="1" dirty="0" smtClean="0">
                <a:cs typeface="Arial" charset="0"/>
              </a:rPr>
              <a:t>Poor farmers started copying the wealthy  farmers who had water resource and new technology, and failed. </a:t>
            </a:r>
          </a:p>
          <a:p>
            <a:pPr algn="just" eaLnBrk="1" hangingPunct="1">
              <a:buFont typeface="Wingdings" pitchFamily="2" charset="2"/>
              <a:buChar char="§"/>
            </a:pPr>
            <a:r>
              <a:rPr lang="en-GB" sz="3600" i="1" dirty="0" smtClean="0">
                <a:cs typeface="Arial" charset="0"/>
              </a:rPr>
              <a:t>This was also true for Gujarat. </a:t>
            </a:r>
            <a:endParaRPr lang="en-US" sz="3600" dirty="0" smtClean="0"/>
          </a:p>
          <a:p>
            <a:pPr algn="just" eaLnBrk="1" hangingPunct="1">
              <a:buFont typeface="Wingdings" pitchFamily="2" charset="2"/>
              <a:buNone/>
            </a:pPr>
            <a:r>
              <a:rPr lang="en-GB" sz="2000" dirty="0" smtClean="0">
                <a:latin typeface="Arial" charset="0"/>
                <a:cs typeface="Arial" charset="0"/>
              </a:rPr>
              <a:t> </a:t>
            </a:r>
            <a:endParaRPr lang="en-GB" sz="2000" dirty="0" smtClean="0">
              <a:cs typeface="Times New Roman" pitchFamily="18" charset="0"/>
            </a:endParaRPr>
          </a:p>
          <a:p>
            <a:pPr eaLnBrk="1" hangingPunct="1">
              <a:buFont typeface="Wingdings" pitchFamily="2" charset="2"/>
              <a:buNone/>
            </a:pPr>
            <a:endParaRPr lang="en-US" sz="3600" dirty="0" smtClean="0"/>
          </a:p>
          <a:p>
            <a:pPr>
              <a:buNone/>
            </a:pPr>
            <a:r>
              <a:rPr lang="en-GB" sz="1200" b="1" i="1" dirty="0" smtClean="0">
                <a:latin typeface="Arial" charset="0"/>
                <a:cs typeface="Arial" charset="0"/>
              </a:rPr>
              <a:t>																(</a:t>
            </a:r>
            <a:r>
              <a:rPr lang="en-GB" sz="1200" b="1" i="1" dirty="0" err="1" smtClean="0">
                <a:latin typeface="Arial" charset="0"/>
                <a:cs typeface="Arial" charset="0"/>
              </a:rPr>
              <a:t>Contd</a:t>
            </a:r>
            <a:r>
              <a:rPr lang="en-GB" sz="1200" b="1" i="1" dirty="0" smtClean="0">
                <a:latin typeface="Arial" charset="0"/>
                <a:cs typeface="Arial" charset="0"/>
              </a:rPr>
              <a:t>….2)</a:t>
            </a:r>
            <a:endParaRPr lang="en-US" sz="1200" dirty="0" smtClean="0"/>
          </a:p>
        </p:txBody>
      </p:sp>
      <p:sp>
        <p:nvSpPr>
          <p:cNvPr id="13316" name="Slide Number Placeholder 5"/>
          <p:cNvSpPr>
            <a:spLocks noGrp="1"/>
          </p:cNvSpPr>
          <p:nvPr>
            <p:ph type="sldNum" sz="quarter" idx="12"/>
          </p:nvPr>
        </p:nvSpPr>
        <p:spPr>
          <a:noFill/>
        </p:spPr>
        <p:txBody>
          <a:bodyPr/>
          <a:lstStyle/>
          <a:p>
            <a:fld id="{F165D974-ABB7-4876-BC05-54DE3C66153E}" type="slidenum">
              <a:rPr lang="en-US" smtClean="0"/>
              <a:pPr/>
              <a:t>11</a:t>
            </a:fld>
            <a:endParaRPr lang="en-US" sz="1400" smtClean="0"/>
          </a:p>
        </p:txBody>
      </p:sp>
      <p:pic>
        <p:nvPicPr>
          <p:cNvPr id="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0" y="-173038"/>
            <a:ext cx="1447800" cy="13922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84A06720-523F-4CC7-97D6-AADE0AD92E55}" type="slidenum">
              <a:rPr lang="en-US"/>
              <a:pPr>
                <a:defRPr/>
              </a:pPr>
              <a:t>12</a:t>
            </a:fld>
            <a:endParaRPr lang="en-US"/>
          </a:p>
        </p:txBody>
      </p:sp>
      <p:sp>
        <p:nvSpPr>
          <p:cNvPr id="103428" name="Rectangle 3"/>
          <p:cNvSpPr>
            <a:spLocks noGrp="1"/>
          </p:cNvSpPr>
          <p:nvPr>
            <p:ph type="subTitle" idx="4294967295"/>
          </p:nvPr>
        </p:nvSpPr>
        <p:spPr>
          <a:xfrm>
            <a:off x="990600" y="457200"/>
            <a:ext cx="7620000" cy="5791200"/>
          </a:xfrm>
        </p:spPr>
        <p:txBody>
          <a:bodyPr>
            <a:normAutofit fontScale="92500"/>
          </a:bodyPr>
          <a:lstStyle/>
          <a:p>
            <a:pPr marL="0" indent="0" algn="ctr">
              <a:buNone/>
            </a:pPr>
            <a:r>
              <a:rPr lang="en-US" sz="2400" b="1" dirty="0" smtClean="0">
                <a:latin typeface="+mj-lt"/>
              </a:rPr>
              <a:t>The Constraints </a:t>
            </a:r>
          </a:p>
          <a:p>
            <a:pPr marL="0" indent="0" algn="just">
              <a:buNone/>
            </a:pPr>
            <a:endParaRPr lang="en-US" sz="2200" dirty="0" smtClean="0"/>
          </a:p>
          <a:p>
            <a:pPr marL="0" indent="0" algn="just">
              <a:buNone/>
            </a:pPr>
            <a:r>
              <a:rPr lang="en-US" sz="2200" dirty="0" smtClean="0"/>
              <a:t>As per the 12</a:t>
            </a:r>
            <a:r>
              <a:rPr lang="en-US" sz="2200" baseline="30000" dirty="0" smtClean="0"/>
              <a:t>th</a:t>
            </a:r>
            <a:r>
              <a:rPr lang="en-US" sz="2200" dirty="0" smtClean="0"/>
              <a:t> Plan working group disadvantaged farmers - </a:t>
            </a:r>
            <a:r>
              <a:rPr lang="en-US" sz="2200" dirty="0" err="1" smtClean="0"/>
              <a:t>Bina</a:t>
            </a:r>
            <a:r>
              <a:rPr lang="en-US" sz="2200" dirty="0" smtClean="0"/>
              <a:t> </a:t>
            </a:r>
            <a:r>
              <a:rPr lang="en-US" sz="2200" dirty="0" err="1" smtClean="0"/>
              <a:t>Agrawal</a:t>
            </a:r>
            <a:r>
              <a:rPr lang="en-US" sz="2200" dirty="0" smtClean="0"/>
              <a:t> – 9/11/2011 – Planning Commission of India. </a:t>
            </a:r>
          </a:p>
          <a:p>
            <a:pPr marL="0" indent="0" algn="just">
              <a:buNone/>
            </a:pPr>
            <a:r>
              <a:rPr lang="en-US" sz="2200" dirty="0" smtClean="0"/>
              <a:t>Constraints to small holders are as under:</a:t>
            </a:r>
          </a:p>
          <a:p>
            <a:pPr marL="0" indent="0">
              <a:buNone/>
            </a:pPr>
            <a:endParaRPr lang="en-US" sz="2200" dirty="0" smtClean="0"/>
          </a:p>
          <a:p>
            <a:pPr lvl="0"/>
            <a:r>
              <a:rPr lang="en-US" sz="2200" dirty="0" smtClean="0"/>
              <a:t>Poor land access</a:t>
            </a:r>
          </a:p>
          <a:p>
            <a:pPr lvl="0"/>
            <a:r>
              <a:rPr lang="en-US" sz="2200" dirty="0" smtClean="0"/>
              <a:t>Poor credit access</a:t>
            </a:r>
          </a:p>
          <a:p>
            <a:pPr lvl="0"/>
            <a:r>
              <a:rPr lang="en-US" sz="2200" dirty="0" smtClean="0"/>
              <a:t>Poor access to critical inputs – water, energy, seeds, fertilizer and farm equipments</a:t>
            </a:r>
          </a:p>
          <a:p>
            <a:pPr lvl="0"/>
            <a:r>
              <a:rPr lang="en-US" sz="2200" dirty="0" smtClean="0"/>
              <a:t>Neglect by Extension team</a:t>
            </a:r>
          </a:p>
          <a:p>
            <a:pPr lvl="0"/>
            <a:r>
              <a:rPr lang="en-US" sz="2200" dirty="0" smtClean="0"/>
              <a:t>Agriculture – increasingly  risky</a:t>
            </a:r>
          </a:p>
          <a:p>
            <a:pPr lvl="0"/>
            <a:r>
              <a:rPr lang="en-US" sz="2200" dirty="0" smtClean="0"/>
              <a:t>Limited market access.</a:t>
            </a:r>
          </a:p>
          <a:p>
            <a:pPr lvl="0"/>
            <a:r>
              <a:rPr lang="en-US" sz="2200" dirty="0" smtClean="0"/>
              <a:t>Impact of climate change</a:t>
            </a:r>
          </a:p>
          <a:p>
            <a:pPr lvl="0"/>
            <a:r>
              <a:rPr lang="en-US" sz="2200" dirty="0" smtClean="0"/>
              <a:t>Indebtedness </a:t>
            </a:r>
          </a:p>
          <a:p>
            <a:pPr lvl="0">
              <a:buNone/>
            </a:pPr>
            <a:r>
              <a:rPr lang="en-US" sz="2200" dirty="0" smtClean="0"/>
              <a:t>These are true for all small holders across the country including Gujarat</a:t>
            </a:r>
          </a:p>
          <a:p>
            <a:pPr algn="just">
              <a:lnSpc>
                <a:spcPct val="80000"/>
              </a:lnSpc>
              <a:buFontTx/>
              <a:buNone/>
            </a:pPr>
            <a:endParaRPr lang="en-US" sz="1600" dirty="0" smtClean="0">
              <a:latin typeface="Book Antiqua" pitchFamily="18" charset="0"/>
            </a:endParaRPr>
          </a:p>
        </p:txBody>
      </p:sp>
      <p:pic>
        <p:nvPicPr>
          <p:cNvPr id="103429"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219200" y="228600"/>
            <a:ext cx="7696200" cy="685800"/>
          </a:xfrm>
        </p:spPr>
        <p:txBody>
          <a:bodyPr>
            <a:normAutofit fontScale="90000"/>
          </a:bodyPr>
          <a:lstStyle/>
          <a:p>
            <a:pPr algn="ctr" eaLnBrk="1" hangingPunct="1">
              <a:defRPr/>
            </a:pPr>
            <a:r>
              <a:rPr lang="en-US" sz="1800" dirty="0" smtClean="0">
                <a:solidFill>
                  <a:srgbClr val="FF0000"/>
                </a:solidFill>
              </a:rPr>
              <a:t/>
            </a:r>
            <a:br>
              <a:rPr lang="en-US" sz="1800" dirty="0" smtClean="0">
                <a:solidFill>
                  <a:srgbClr val="FF0000"/>
                </a:solidFill>
              </a:rPr>
            </a:br>
            <a:r>
              <a:rPr lang="en-US" sz="1800" dirty="0" smtClean="0">
                <a:solidFill>
                  <a:srgbClr val="FF0000"/>
                </a:solidFill>
              </a:rPr>
              <a:t/>
            </a:r>
            <a:br>
              <a:rPr lang="en-US" sz="1800" dirty="0" smtClean="0">
                <a:solidFill>
                  <a:srgbClr val="FF0000"/>
                </a:solidFill>
              </a:rPr>
            </a:br>
            <a:r>
              <a:rPr lang="en-US" sz="3100" b="1" dirty="0" smtClean="0">
                <a:latin typeface="+mn-lt"/>
              </a:rPr>
              <a:t>Push &amp; Pull on SMALL FARMERS </a:t>
            </a:r>
            <a:r>
              <a:rPr lang="en-US" sz="2700" b="1" dirty="0" smtClean="0"/>
              <a:t>Preparedness</a:t>
            </a:r>
            <a:r>
              <a:rPr lang="en-US" sz="3100" b="1" dirty="0" smtClean="0">
                <a:latin typeface="+mn-lt"/>
              </a:rPr>
              <a:t> to Act </a:t>
            </a:r>
            <a:r>
              <a:rPr lang="en-US" sz="3100" b="1" dirty="0" smtClean="0">
                <a:solidFill>
                  <a:srgbClr val="FF0000"/>
                </a:solidFill>
                <a:latin typeface="+mn-lt"/>
              </a:rPr>
              <a:t/>
            </a:r>
            <a:br>
              <a:rPr lang="en-US" sz="3100" b="1" dirty="0" smtClean="0">
                <a:solidFill>
                  <a:srgbClr val="FF0000"/>
                </a:solidFill>
                <a:latin typeface="+mn-lt"/>
              </a:rPr>
            </a:br>
            <a:r>
              <a:rPr lang="en-US" sz="1800" dirty="0" smtClean="0">
                <a:solidFill>
                  <a:srgbClr val="FF0000"/>
                </a:solidFill>
              </a:rPr>
              <a:t/>
            </a:r>
            <a:br>
              <a:rPr lang="en-US" sz="1800" dirty="0" smtClean="0">
                <a:solidFill>
                  <a:srgbClr val="FF0000"/>
                </a:solidFill>
              </a:rPr>
            </a:br>
            <a:endParaRPr lang="en-US" sz="1800" dirty="0" smtClean="0">
              <a:solidFill>
                <a:srgbClr val="FF0000"/>
              </a:solidFill>
            </a:endParaRPr>
          </a:p>
        </p:txBody>
      </p:sp>
      <p:sp>
        <p:nvSpPr>
          <p:cNvPr id="14340" name="Content Placeholder 6"/>
          <p:cNvSpPr>
            <a:spLocks noGrp="1"/>
          </p:cNvSpPr>
          <p:nvPr>
            <p:ph sz="half" idx="1"/>
          </p:nvPr>
        </p:nvSpPr>
        <p:spPr>
          <a:xfrm>
            <a:off x="457200" y="914400"/>
            <a:ext cx="4038600" cy="5562600"/>
          </a:xfrm>
          <a:solidFill>
            <a:schemeClr val="bg1"/>
          </a:solidFill>
        </p:spPr>
        <p:txBody>
          <a:bodyPr/>
          <a:lstStyle/>
          <a:p>
            <a:pPr algn="ctr" eaLnBrk="1" hangingPunct="1">
              <a:buFontTx/>
              <a:buNone/>
            </a:pPr>
            <a:r>
              <a:rPr lang="en-US" sz="2000" dirty="0" smtClean="0">
                <a:latin typeface="Calibri" pitchFamily="34" charset="0"/>
              </a:rPr>
              <a:t>FINDINGS Of the </a:t>
            </a:r>
          </a:p>
          <a:p>
            <a:pPr algn="ctr" eaLnBrk="1" hangingPunct="1">
              <a:buFontTx/>
              <a:buNone/>
            </a:pPr>
            <a:r>
              <a:rPr lang="en-US" sz="2000" dirty="0" smtClean="0">
                <a:latin typeface="Calibri" pitchFamily="34" charset="0"/>
              </a:rPr>
              <a:t>NSS-59</a:t>
            </a:r>
            <a:r>
              <a:rPr lang="en-US" sz="2000" baseline="30000" dirty="0" smtClean="0">
                <a:latin typeface="Calibri" pitchFamily="34" charset="0"/>
              </a:rPr>
              <a:t>TH</a:t>
            </a:r>
            <a:r>
              <a:rPr lang="en-US" sz="2000" dirty="0" smtClean="0">
                <a:latin typeface="Calibri" pitchFamily="34" charset="0"/>
              </a:rPr>
              <a:t> ROUND </a:t>
            </a:r>
          </a:p>
          <a:p>
            <a:pPr algn="ctr" eaLnBrk="1" hangingPunct="1">
              <a:buFontTx/>
              <a:buNone/>
            </a:pPr>
            <a:r>
              <a:rPr lang="en-US" sz="2000" dirty="0" smtClean="0">
                <a:latin typeface="Calibri" pitchFamily="34" charset="0"/>
              </a:rPr>
              <a:t>(PUBLISHED IN JULY 2005) </a:t>
            </a:r>
          </a:p>
          <a:p>
            <a:pPr algn="ctr" eaLnBrk="1" hangingPunct="1">
              <a:buFontTx/>
              <a:buNone/>
            </a:pPr>
            <a:r>
              <a:rPr lang="en-US" sz="2000" dirty="0" smtClean="0">
                <a:latin typeface="Calibri" pitchFamily="34" charset="0"/>
              </a:rPr>
              <a:t>Huge gaps </a:t>
            </a:r>
          </a:p>
          <a:p>
            <a:pPr eaLnBrk="1" hangingPunct="1">
              <a:buFont typeface="Wingdings" pitchFamily="2" charset="2"/>
              <a:buChar char="Ø"/>
            </a:pPr>
            <a:r>
              <a:rPr lang="en-GB" sz="2000" dirty="0" smtClean="0">
                <a:latin typeface="Calibri" pitchFamily="34" charset="0"/>
                <a:cs typeface="Arial" charset="0"/>
              </a:rPr>
              <a:t>Awareness  on technical and institutional development 18%</a:t>
            </a:r>
          </a:p>
          <a:p>
            <a:pPr eaLnBrk="1" hangingPunct="1">
              <a:buFont typeface="Wingdings" pitchFamily="2" charset="2"/>
              <a:buChar char="Ø"/>
            </a:pPr>
            <a:r>
              <a:rPr lang="en-GB" sz="2000" dirty="0" smtClean="0">
                <a:latin typeface="Calibri" pitchFamily="34" charset="0"/>
                <a:cs typeface="Arial" charset="0"/>
              </a:rPr>
              <a:t>Farmers liking farming 60%</a:t>
            </a:r>
            <a:endParaRPr lang="en-GB" sz="2000" dirty="0" smtClean="0">
              <a:latin typeface="Calibri" pitchFamily="34" charset="0"/>
              <a:ea typeface="Arial Unicode MS" pitchFamily="34" charset="-128"/>
              <a:cs typeface="Arial Unicode MS" pitchFamily="34" charset="-128"/>
            </a:endParaRPr>
          </a:p>
          <a:p>
            <a:pPr eaLnBrk="1" hangingPunct="1">
              <a:buFont typeface="Wingdings" pitchFamily="2" charset="2"/>
              <a:buChar char="Ø"/>
            </a:pPr>
            <a:r>
              <a:rPr lang="en-GB" sz="2000" dirty="0" smtClean="0">
                <a:latin typeface="Calibri" pitchFamily="34" charset="0"/>
                <a:cs typeface="Arial" charset="0"/>
              </a:rPr>
              <a:t>Seed replacement 30%</a:t>
            </a:r>
            <a:endParaRPr lang="en-GB" sz="2000" dirty="0" smtClean="0">
              <a:latin typeface="Calibri" pitchFamily="34" charset="0"/>
              <a:ea typeface="Arial Unicode MS" pitchFamily="34" charset="-128"/>
              <a:cs typeface="Arial Unicode MS" pitchFamily="34" charset="-128"/>
            </a:endParaRPr>
          </a:p>
          <a:p>
            <a:pPr eaLnBrk="1" hangingPunct="1">
              <a:buFont typeface="Wingdings" pitchFamily="2" charset="2"/>
              <a:buChar char="Ø"/>
            </a:pPr>
            <a:r>
              <a:rPr lang="en-GB" sz="2000" dirty="0" smtClean="0">
                <a:latin typeface="Calibri" pitchFamily="34" charset="0"/>
                <a:cs typeface="Arial" charset="0"/>
              </a:rPr>
              <a:t>Using of testing Labs for seeds, fertilizer etc 2%</a:t>
            </a:r>
            <a:endParaRPr lang="en-GB" sz="2000" dirty="0" smtClean="0">
              <a:latin typeface="Calibri" pitchFamily="34" charset="0"/>
              <a:ea typeface="Arial Unicode MS" pitchFamily="34" charset="-128"/>
              <a:cs typeface="Arial Unicode MS" pitchFamily="34" charset="-128"/>
            </a:endParaRPr>
          </a:p>
          <a:p>
            <a:pPr eaLnBrk="1" hangingPunct="1">
              <a:buFont typeface="Wingdings" pitchFamily="2" charset="2"/>
              <a:buChar char="Ø"/>
            </a:pPr>
            <a:r>
              <a:rPr lang="en-GB" sz="2000" dirty="0" smtClean="0">
                <a:latin typeface="Calibri" pitchFamily="34" charset="0"/>
                <a:cs typeface="Arial" charset="0"/>
              </a:rPr>
              <a:t>Accessing knowledge about technology 40%</a:t>
            </a:r>
            <a:endParaRPr lang="en-GB" sz="2000" dirty="0" smtClean="0">
              <a:latin typeface="Calibri" pitchFamily="34" charset="0"/>
              <a:ea typeface="Arial Unicode MS" pitchFamily="34" charset="-128"/>
              <a:cs typeface="Arial Unicode MS" pitchFamily="34" charset="-128"/>
            </a:endParaRPr>
          </a:p>
          <a:p>
            <a:pPr lvl="1" eaLnBrk="1" hangingPunct="1"/>
            <a:r>
              <a:rPr lang="en-GB" sz="2000" dirty="0" smtClean="0">
                <a:latin typeface="Calibri" pitchFamily="34" charset="0"/>
                <a:cs typeface="Arial" charset="0"/>
              </a:rPr>
              <a:t>From Extension Administration 21%</a:t>
            </a:r>
            <a:endParaRPr lang="en-GB" sz="2000" dirty="0" smtClean="0">
              <a:latin typeface="Calibri" pitchFamily="34" charset="0"/>
              <a:ea typeface="Arial Unicode MS" pitchFamily="34" charset="-128"/>
              <a:cs typeface="Arial Unicode MS" pitchFamily="34" charset="-128"/>
            </a:endParaRPr>
          </a:p>
          <a:p>
            <a:pPr lvl="1" eaLnBrk="1" hangingPunct="1"/>
            <a:r>
              <a:rPr lang="en-GB" sz="2000" dirty="0" smtClean="0">
                <a:latin typeface="Calibri" pitchFamily="34" charset="0"/>
                <a:cs typeface="Arial" charset="0"/>
              </a:rPr>
              <a:t>Input dealers 23%</a:t>
            </a:r>
            <a:endParaRPr lang="en-GB" sz="2000" dirty="0" smtClean="0">
              <a:latin typeface="Calibri" pitchFamily="34" charset="0"/>
              <a:ea typeface="Arial Unicode MS" pitchFamily="34" charset="-128"/>
              <a:cs typeface="Arial Unicode MS" pitchFamily="34" charset="-128"/>
            </a:endParaRPr>
          </a:p>
          <a:p>
            <a:pPr eaLnBrk="1" hangingPunct="1"/>
            <a:endParaRPr lang="en-US" dirty="0" smtClean="0"/>
          </a:p>
        </p:txBody>
      </p:sp>
      <p:sp>
        <p:nvSpPr>
          <p:cNvPr id="14341" name="Content Placeholder 7"/>
          <p:cNvSpPr>
            <a:spLocks noGrp="1"/>
          </p:cNvSpPr>
          <p:nvPr>
            <p:ph sz="half" idx="2"/>
          </p:nvPr>
        </p:nvSpPr>
        <p:spPr>
          <a:xfrm>
            <a:off x="4648200" y="914400"/>
            <a:ext cx="4038600" cy="5562600"/>
          </a:xfrm>
          <a:solidFill>
            <a:schemeClr val="bg1"/>
          </a:solidFill>
        </p:spPr>
        <p:txBody>
          <a:bodyPr/>
          <a:lstStyle/>
          <a:p>
            <a:pPr eaLnBrk="1" hangingPunct="1"/>
            <a:r>
              <a:rPr lang="en-US" sz="2000" dirty="0" smtClean="0">
                <a:latin typeface="Calibri" pitchFamily="34" charset="0"/>
              </a:rPr>
              <a:t>Related shortage of trained professionals</a:t>
            </a:r>
          </a:p>
          <a:p>
            <a:pPr eaLnBrk="1" hangingPunct="1">
              <a:buFontTx/>
              <a:buNone/>
            </a:pPr>
            <a:endParaRPr lang="en-US" sz="2000" dirty="0" smtClean="0">
              <a:latin typeface="Calibri" pitchFamily="34" charset="0"/>
            </a:endParaRPr>
          </a:p>
          <a:p>
            <a:pPr eaLnBrk="1" hangingPunct="1">
              <a:buFont typeface="Wingdings" pitchFamily="2" charset="2"/>
              <a:buChar char="Ø"/>
            </a:pPr>
            <a:r>
              <a:rPr lang="en-GB" sz="2000" dirty="0" smtClean="0">
                <a:latin typeface="Calibri" pitchFamily="34" charset="0"/>
                <a:cs typeface="Arial" charset="0"/>
              </a:rPr>
              <a:t>Only 207 colleges in the country</a:t>
            </a:r>
            <a:endParaRPr lang="en-GB" sz="2000" dirty="0" smtClean="0">
              <a:latin typeface="Calibri" pitchFamily="34" charset="0"/>
              <a:ea typeface="Arial Unicode MS" pitchFamily="34" charset="-128"/>
              <a:cs typeface="Arial Unicode MS" pitchFamily="34" charset="-128"/>
            </a:endParaRPr>
          </a:p>
          <a:p>
            <a:pPr eaLnBrk="1" hangingPunct="1">
              <a:buFont typeface="Wingdings" pitchFamily="2" charset="2"/>
              <a:buChar char="Ø"/>
            </a:pPr>
            <a:r>
              <a:rPr lang="en-GB" sz="2000" dirty="0" smtClean="0">
                <a:latin typeface="Calibri" pitchFamily="34" charset="0"/>
                <a:cs typeface="Arial" charset="0"/>
              </a:rPr>
              <a:t>Yearly intake: Agriculture</a:t>
            </a:r>
            <a:endParaRPr lang="en-GB" sz="2000" dirty="0" smtClean="0">
              <a:latin typeface="Calibri" pitchFamily="34" charset="0"/>
              <a:ea typeface="Arial Unicode MS" pitchFamily="34" charset="-128"/>
              <a:cs typeface="Arial Unicode MS" pitchFamily="34" charset="-128"/>
            </a:endParaRPr>
          </a:p>
          <a:p>
            <a:pPr eaLnBrk="1" hangingPunct="1"/>
            <a:r>
              <a:rPr lang="en-GB" sz="2000" u="sng" dirty="0" smtClean="0">
                <a:latin typeface="Calibri" pitchFamily="34" charset="0"/>
                <a:cs typeface="Arial" charset="0"/>
              </a:rPr>
              <a:t>Undergraduate </a:t>
            </a:r>
            <a:r>
              <a:rPr lang="en-GB" sz="2000" dirty="0" smtClean="0">
                <a:latin typeface="Calibri" pitchFamily="34" charset="0"/>
                <a:cs typeface="Arial" charset="0"/>
              </a:rPr>
              <a:t>10,049</a:t>
            </a:r>
          </a:p>
          <a:p>
            <a:pPr eaLnBrk="1" hangingPunct="1"/>
            <a:r>
              <a:rPr lang="en-GB" sz="2000" u="sng" dirty="0" smtClean="0">
                <a:latin typeface="Calibri" pitchFamily="34" charset="0"/>
                <a:cs typeface="Arial" charset="0"/>
              </a:rPr>
              <a:t>Postgraduate</a:t>
            </a:r>
            <a:r>
              <a:rPr lang="en-GB" sz="2000" dirty="0" smtClean="0">
                <a:latin typeface="Calibri" pitchFamily="34" charset="0"/>
                <a:cs typeface="Arial" charset="0"/>
              </a:rPr>
              <a:t> 1,544	</a:t>
            </a:r>
          </a:p>
          <a:p>
            <a:pPr eaLnBrk="1" hangingPunct="1"/>
            <a:r>
              <a:rPr lang="en-GB" sz="2000" u="sng" dirty="0" smtClean="0">
                <a:latin typeface="Calibri" pitchFamily="34" charset="0"/>
                <a:cs typeface="Arial" charset="0"/>
              </a:rPr>
              <a:t>PhD</a:t>
            </a:r>
            <a:r>
              <a:rPr lang="en-GB" sz="2000" dirty="0" smtClean="0">
                <a:latin typeface="Calibri" pitchFamily="34" charset="0"/>
                <a:cs typeface="Arial" charset="0"/>
              </a:rPr>
              <a:t> 570</a:t>
            </a:r>
          </a:p>
          <a:p>
            <a:pPr eaLnBrk="1" hangingPunct="1">
              <a:buFontTx/>
              <a:buNone/>
            </a:pPr>
            <a:endParaRPr lang="en-GB" sz="2000" dirty="0" smtClean="0">
              <a:latin typeface="Calibri" pitchFamily="34" charset="0"/>
              <a:ea typeface="Arial Unicode MS" pitchFamily="34" charset="-128"/>
              <a:cs typeface="Arial Unicode MS" pitchFamily="34" charset="-128"/>
            </a:endParaRPr>
          </a:p>
          <a:p>
            <a:pPr eaLnBrk="1" hangingPunct="1">
              <a:buFont typeface="Wingdings" pitchFamily="2" charset="2"/>
              <a:buChar char="Ø"/>
            </a:pPr>
            <a:r>
              <a:rPr lang="en-GB" sz="2000" dirty="0" smtClean="0">
                <a:latin typeface="Calibri" pitchFamily="34" charset="0"/>
                <a:cs typeface="Arial" charset="0"/>
              </a:rPr>
              <a:t>While in other disciplines </a:t>
            </a:r>
          </a:p>
          <a:p>
            <a:pPr lvl="1" eaLnBrk="1" hangingPunct="1">
              <a:buFont typeface="Wingdings" pitchFamily="2" charset="2"/>
              <a:buChar char="Ø"/>
            </a:pPr>
            <a:r>
              <a:rPr lang="en-GB" sz="2000" dirty="0" smtClean="0">
                <a:latin typeface="Calibri" pitchFamily="34" charset="0"/>
                <a:cs typeface="Arial" charset="0"/>
              </a:rPr>
              <a:t>Science  20,31,100 </a:t>
            </a:r>
            <a:endParaRPr lang="en-GB" sz="2000" dirty="0" smtClean="0">
              <a:latin typeface="Calibri" pitchFamily="34" charset="0"/>
              <a:ea typeface="Arial Unicode MS" pitchFamily="34" charset="-128"/>
              <a:cs typeface="Arial Unicode MS" pitchFamily="34" charset="-128"/>
            </a:endParaRPr>
          </a:p>
          <a:p>
            <a:pPr lvl="1" eaLnBrk="1" hangingPunct="1">
              <a:buFont typeface="Wingdings" pitchFamily="2" charset="2"/>
              <a:buChar char="Ø"/>
            </a:pPr>
            <a:r>
              <a:rPr lang="en-GB" sz="2000" dirty="0" err="1" smtClean="0">
                <a:latin typeface="Calibri" pitchFamily="34" charset="0"/>
                <a:cs typeface="Arial" charset="0"/>
              </a:rPr>
              <a:t>Engng</a:t>
            </a:r>
            <a:r>
              <a:rPr lang="en-GB" sz="2000" dirty="0" smtClean="0">
                <a:latin typeface="Calibri" pitchFamily="34" charset="0"/>
                <a:cs typeface="Arial" charset="0"/>
              </a:rPr>
              <a:t>’ &amp; Tech 16,700</a:t>
            </a:r>
            <a:endParaRPr lang="en-GB" sz="2000" dirty="0" smtClean="0">
              <a:latin typeface="Calibri" pitchFamily="34" charset="0"/>
              <a:ea typeface="Arial Unicode MS" pitchFamily="34" charset="-128"/>
              <a:cs typeface="Arial Unicode MS" pitchFamily="34" charset="-128"/>
            </a:endParaRPr>
          </a:p>
          <a:p>
            <a:pPr lvl="1" eaLnBrk="1" hangingPunct="1">
              <a:buFont typeface="Wingdings" pitchFamily="2" charset="2"/>
              <a:buChar char="Ø"/>
            </a:pPr>
            <a:r>
              <a:rPr lang="en-GB" sz="2000" dirty="0" smtClean="0">
                <a:latin typeface="Calibri" pitchFamily="34" charset="0"/>
                <a:cs typeface="Arial" charset="0"/>
              </a:rPr>
              <a:t>Medicine 3,13,500</a:t>
            </a:r>
            <a:endParaRPr lang="en-US" sz="2000" dirty="0" smtClean="0">
              <a:latin typeface="Calibri" pitchFamily="34" charset="0"/>
            </a:endParaRPr>
          </a:p>
        </p:txBody>
      </p:sp>
      <p:sp>
        <p:nvSpPr>
          <p:cNvPr id="14343" name="Date Placeholder 6"/>
          <p:cNvSpPr>
            <a:spLocks noGrp="1"/>
          </p:cNvSpPr>
          <p:nvPr>
            <p:ph type="dt" sz="half" idx="10"/>
          </p:nvPr>
        </p:nvSpPr>
        <p:spPr>
          <a:noFill/>
        </p:spPr>
        <p:txBody>
          <a:bodyPr/>
          <a:lstStyle/>
          <a:p>
            <a:fld id="{1BB91579-F174-43B7-89A2-456AF58447B7}" type="datetime1">
              <a:rPr lang="en-US" smtClean="0"/>
              <a:pPr/>
              <a:t>03/08/2015</a:t>
            </a:fld>
            <a:endParaRPr lang="en-US" smtClean="0"/>
          </a:p>
        </p:txBody>
      </p:sp>
      <p:sp>
        <p:nvSpPr>
          <p:cNvPr id="14338" name="Rectangle 6"/>
          <p:cNvSpPr>
            <a:spLocks noGrp="1" noChangeArrowheads="1"/>
          </p:cNvSpPr>
          <p:nvPr>
            <p:ph type="sldNum" sz="quarter" idx="12"/>
          </p:nvPr>
        </p:nvSpPr>
        <p:spPr>
          <a:noFill/>
        </p:spPr>
        <p:txBody>
          <a:bodyPr/>
          <a:lstStyle/>
          <a:p>
            <a:fld id="{FCC98221-3390-452F-B46A-6C65140B119A}" type="slidenum">
              <a:rPr lang="en-US" smtClean="0"/>
              <a:pPr/>
              <a:t>13</a:t>
            </a:fld>
            <a:endParaRPr lang="en-US" smtClean="0"/>
          </a:p>
        </p:txBody>
      </p:sp>
      <p:sp>
        <p:nvSpPr>
          <p:cNvPr id="14342"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p>
        </p:txBody>
      </p:sp>
      <p:pic>
        <p:nvPicPr>
          <p:cNvPr id="8"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a:xfrm>
            <a:off x="0" y="-173038"/>
            <a:ext cx="1447800" cy="123983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Date Placeholder 9"/>
          <p:cNvSpPr>
            <a:spLocks noGrp="1"/>
          </p:cNvSpPr>
          <p:nvPr>
            <p:ph type="dt" sz="half" idx="10"/>
          </p:nvPr>
        </p:nvSpPr>
        <p:spPr>
          <a:noFill/>
        </p:spPr>
        <p:txBody>
          <a:bodyPr/>
          <a:lstStyle/>
          <a:p>
            <a:fld id="{D652A1BD-3774-49B2-9B62-F54CAA8D3853}" type="datetime1">
              <a:rPr lang="en-US" smtClean="0"/>
              <a:pPr/>
              <a:t>03/08/2015</a:t>
            </a:fld>
            <a:endParaRPr lang="en-US" smtClean="0"/>
          </a:p>
        </p:txBody>
      </p:sp>
      <p:sp>
        <p:nvSpPr>
          <p:cNvPr id="15362" name="Rectangle 6"/>
          <p:cNvSpPr>
            <a:spLocks noGrp="1" noChangeArrowheads="1"/>
          </p:cNvSpPr>
          <p:nvPr>
            <p:ph type="sldNum" sz="quarter" idx="12"/>
          </p:nvPr>
        </p:nvSpPr>
        <p:spPr>
          <a:noFill/>
        </p:spPr>
        <p:txBody>
          <a:bodyPr/>
          <a:lstStyle/>
          <a:p>
            <a:fld id="{1B4C085C-C8C2-49FD-AF9E-162BA791334C}" type="slidenum">
              <a:rPr lang="en-US" smtClean="0"/>
              <a:pPr/>
              <a:t>14</a:t>
            </a:fld>
            <a:endParaRPr lang="en-US" smtClean="0"/>
          </a:p>
        </p:txBody>
      </p:sp>
      <p:sp>
        <p:nvSpPr>
          <p:cNvPr id="14340" name="Rectangle 2"/>
          <p:cNvSpPr>
            <a:spLocks noGrp="1"/>
          </p:cNvSpPr>
          <p:nvPr>
            <p:ph type="title" idx="4294967295"/>
          </p:nvPr>
        </p:nvSpPr>
        <p:spPr>
          <a:xfrm>
            <a:off x="2271713" y="381000"/>
            <a:ext cx="6872287" cy="381000"/>
          </a:xfrm>
        </p:spPr>
        <p:txBody>
          <a:bodyPr lIns="0" rIns="0" bIns="0">
            <a:noAutofit/>
          </a:bodyPr>
          <a:lstStyle/>
          <a:p>
            <a:pPr eaLnBrk="1" hangingPunct="1">
              <a:defRPr/>
            </a:pPr>
            <a:r>
              <a:rPr lang="en-US" sz="2400" b="1" dirty="0" smtClean="0">
                <a:latin typeface="+mn-lt"/>
                <a:cs typeface="Arial" charset="0"/>
              </a:rPr>
              <a:t>Related Systemic Problems </a:t>
            </a:r>
          </a:p>
        </p:txBody>
      </p:sp>
      <p:sp>
        <p:nvSpPr>
          <p:cNvPr id="2" name="Rectangle 3"/>
          <p:cNvSpPr>
            <a:spLocks noGrp="1"/>
          </p:cNvSpPr>
          <p:nvPr>
            <p:ph type="body" sz="half" idx="4294967295"/>
          </p:nvPr>
        </p:nvSpPr>
        <p:spPr>
          <a:xfrm>
            <a:off x="990600" y="990600"/>
            <a:ext cx="8153400" cy="5334000"/>
          </a:xfrm>
          <a:solidFill>
            <a:schemeClr val="bg1"/>
          </a:solidFill>
        </p:spPr>
        <p:txBody>
          <a:bodyPr>
            <a:normAutofit fontScale="85000" lnSpcReduction="20000"/>
          </a:bodyPr>
          <a:lstStyle/>
          <a:p>
            <a:pPr algn="just" eaLnBrk="1" hangingPunct="1">
              <a:buFontTx/>
              <a:buNone/>
              <a:defRPr/>
            </a:pPr>
            <a:r>
              <a:rPr lang="en-US" sz="2000" dirty="0" smtClean="0">
                <a:latin typeface="Arial Unicode MS" pitchFamily="34" charset="-128"/>
              </a:rPr>
              <a:t>Productivity reduction aggravated by  climate change. </a:t>
            </a:r>
          </a:p>
          <a:p>
            <a:pPr algn="just" eaLnBrk="1" hangingPunct="1">
              <a:buFontTx/>
              <a:buNone/>
              <a:defRPr/>
            </a:pPr>
            <a:endParaRPr lang="en-US" sz="2000" dirty="0" smtClean="0">
              <a:latin typeface="Arial Unicode MS" pitchFamily="34" charset="-128"/>
            </a:endParaRPr>
          </a:p>
          <a:p>
            <a:pPr algn="just" eaLnBrk="1" hangingPunct="1">
              <a:defRPr/>
            </a:pPr>
            <a:r>
              <a:rPr lang="en-US" sz="2000" dirty="0" smtClean="0">
                <a:latin typeface="Arial Unicode MS" pitchFamily="34" charset="-128"/>
              </a:rPr>
              <a:t>Heavy rain episodes with fewer rainy days, un-timely or delayed rains, variation in temperature or frost  and recurring deficit on average rainfall. </a:t>
            </a:r>
          </a:p>
          <a:p>
            <a:pPr algn="just" eaLnBrk="1" hangingPunct="1">
              <a:defRPr/>
            </a:pPr>
            <a:r>
              <a:rPr lang="en-US" sz="2000" dirty="0" smtClean="0">
                <a:latin typeface="Arial Unicode MS" pitchFamily="34" charset="-128"/>
              </a:rPr>
              <a:t>Un-predictable phenomena also affect productivity of  </a:t>
            </a:r>
            <a:r>
              <a:rPr lang="en-US" sz="2000" dirty="0" err="1" smtClean="0">
                <a:latin typeface="Arial Unicode MS" pitchFamily="34" charset="-128"/>
              </a:rPr>
              <a:t>milch</a:t>
            </a:r>
            <a:r>
              <a:rPr lang="en-US" sz="2000" dirty="0" smtClean="0">
                <a:latin typeface="Arial Unicode MS" pitchFamily="34" charset="-128"/>
              </a:rPr>
              <a:t> cattle and fish catch. </a:t>
            </a:r>
          </a:p>
          <a:p>
            <a:pPr algn="just" eaLnBrk="1" hangingPunct="1">
              <a:defRPr/>
            </a:pPr>
            <a:r>
              <a:rPr lang="en-US" sz="2000" dirty="0" smtClean="0">
                <a:latin typeface="Arial Unicode MS" pitchFamily="34" charset="-128"/>
              </a:rPr>
              <a:t>Worst affected due to crop failure or low yield continue to be small and marginal farmers. </a:t>
            </a:r>
          </a:p>
          <a:p>
            <a:pPr algn="just" eaLnBrk="1" hangingPunct="1">
              <a:defRPr/>
            </a:pPr>
            <a:r>
              <a:rPr lang="en-US" sz="2000" dirty="0" smtClean="0">
                <a:latin typeface="Arial Unicode MS" pitchFamily="34" charset="-128"/>
              </a:rPr>
              <a:t>In Gujarat since last few years horticulture especially Mangoes and </a:t>
            </a:r>
            <a:r>
              <a:rPr lang="en-US" sz="2000" dirty="0" err="1" smtClean="0">
                <a:latin typeface="Arial Unicode MS" pitchFamily="34" charset="-128"/>
              </a:rPr>
              <a:t>Sapato</a:t>
            </a:r>
            <a:r>
              <a:rPr lang="en-US" sz="2000" dirty="0" smtClean="0">
                <a:latin typeface="Arial Unicode MS" pitchFamily="34" charset="-128"/>
              </a:rPr>
              <a:t> are affected due to un-seasonal rain and frost. </a:t>
            </a:r>
          </a:p>
          <a:p>
            <a:pPr algn="just" eaLnBrk="1" hangingPunct="1">
              <a:lnSpc>
                <a:spcPct val="90000"/>
              </a:lnSpc>
              <a:buFontTx/>
              <a:buNone/>
              <a:defRPr/>
            </a:pPr>
            <a:endParaRPr lang="en-US" sz="2000" dirty="0" smtClean="0">
              <a:latin typeface="Arial Unicode MS" pitchFamily="34" charset="-128"/>
            </a:endParaRPr>
          </a:p>
          <a:p>
            <a:pPr algn="just" eaLnBrk="1" hangingPunct="1">
              <a:lnSpc>
                <a:spcPct val="90000"/>
              </a:lnSpc>
              <a:buFontTx/>
              <a:buNone/>
              <a:defRPr/>
            </a:pPr>
            <a:r>
              <a:rPr lang="en-US" sz="2000" dirty="0" smtClean="0">
                <a:latin typeface="Arial Unicode MS" pitchFamily="34" charset="-128"/>
              </a:rPr>
              <a:t>Significant reduction in land area under Agriculture</a:t>
            </a:r>
          </a:p>
          <a:p>
            <a:pPr algn="just" eaLnBrk="1" hangingPunct="1">
              <a:lnSpc>
                <a:spcPct val="90000"/>
              </a:lnSpc>
              <a:defRPr/>
            </a:pPr>
            <a:endParaRPr lang="en-US" sz="2000" dirty="0" smtClean="0">
              <a:latin typeface="Arial Unicode MS" pitchFamily="34" charset="-128"/>
            </a:endParaRPr>
          </a:p>
          <a:p>
            <a:pPr algn="just" eaLnBrk="1" hangingPunct="1">
              <a:lnSpc>
                <a:spcPct val="90000"/>
              </a:lnSpc>
              <a:defRPr/>
            </a:pPr>
            <a:r>
              <a:rPr lang="en-US" sz="2000" dirty="0" smtClean="0">
                <a:latin typeface="Arial Unicode MS" pitchFamily="34" charset="-128"/>
              </a:rPr>
              <a:t>Rapid urbanization</a:t>
            </a:r>
          </a:p>
          <a:p>
            <a:pPr algn="just" eaLnBrk="1" hangingPunct="1">
              <a:lnSpc>
                <a:spcPct val="90000"/>
              </a:lnSpc>
              <a:defRPr/>
            </a:pPr>
            <a:r>
              <a:rPr lang="en-US" sz="2000" dirty="0" smtClean="0">
                <a:latin typeface="Arial Unicode MS" pitchFamily="34" charset="-128"/>
              </a:rPr>
              <a:t>Growth of industrial townships, mining including illegal mining, infrastructure projects-roads-highways, railways, ports so on so forth.  </a:t>
            </a:r>
          </a:p>
          <a:p>
            <a:pPr algn="just" eaLnBrk="1" hangingPunct="1">
              <a:lnSpc>
                <a:spcPct val="90000"/>
              </a:lnSpc>
              <a:defRPr/>
            </a:pPr>
            <a:r>
              <a:rPr lang="en-US" sz="2000" dirty="0" smtClean="0">
                <a:latin typeface="Arial Unicode MS" pitchFamily="34" charset="-128"/>
              </a:rPr>
              <a:t>Farmers sell land; get money, waste on luxury goods, become poor and landless and turn into  laborers.</a:t>
            </a:r>
          </a:p>
          <a:p>
            <a:pPr algn="just" eaLnBrk="1" hangingPunct="1">
              <a:lnSpc>
                <a:spcPct val="90000"/>
              </a:lnSpc>
              <a:defRPr/>
            </a:pPr>
            <a:r>
              <a:rPr lang="en-US" sz="2000" dirty="0" smtClean="0">
                <a:latin typeface="Arial Unicode MS" pitchFamily="34" charset="-128"/>
              </a:rPr>
              <a:t>Rich farmers buy land in interior areas and create new share croppers who can not avail bank loan as land is not on their name.   </a:t>
            </a:r>
          </a:p>
          <a:p>
            <a:pPr algn="just" eaLnBrk="1" hangingPunct="1">
              <a:lnSpc>
                <a:spcPct val="90000"/>
              </a:lnSpc>
              <a:buFontTx/>
              <a:buNone/>
              <a:defRPr/>
            </a:pPr>
            <a:r>
              <a:rPr lang="en-US" sz="2800" dirty="0" smtClean="0">
                <a:latin typeface="Arial Unicode MS" pitchFamily="34" charset="-128"/>
              </a:rPr>
              <a:t> </a:t>
            </a:r>
          </a:p>
          <a:p>
            <a:pPr algn="just" eaLnBrk="1" hangingPunct="1">
              <a:lnSpc>
                <a:spcPct val="90000"/>
              </a:lnSpc>
              <a:buClr>
                <a:srgbClr val="996633"/>
              </a:buClr>
              <a:buSzPct val="95000"/>
              <a:buFont typeface="Wingdings" pitchFamily="2" charset="2"/>
              <a:buChar char="v"/>
              <a:defRPr/>
            </a:pPr>
            <a:endParaRPr lang="en-US" sz="2800" dirty="0" smtClean="0">
              <a:latin typeface="Arial Unicode MS" pitchFamily="34" charset="-128"/>
              <a:cs typeface="Arial" charset="0"/>
            </a:endParaRPr>
          </a:p>
        </p:txBody>
      </p:sp>
      <p:sp>
        <p:nvSpPr>
          <p:cNvPr id="1536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p>
        </p:txBody>
      </p:sp>
      <p:pic>
        <p:nvPicPr>
          <p:cNvPr id="15366"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Date Placeholder 9"/>
          <p:cNvSpPr>
            <a:spLocks noGrp="1"/>
          </p:cNvSpPr>
          <p:nvPr>
            <p:ph type="dt" sz="half" idx="10"/>
          </p:nvPr>
        </p:nvSpPr>
        <p:spPr>
          <a:noFill/>
        </p:spPr>
        <p:txBody>
          <a:bodyPr/>
          <a:lstStyle/>
          <a:p>
            <a:fld id="{BF3F21A3-2BC1-4F36-B2DA-261766297668}" type="datetime1">
              <a:rPr lang="en-US" smtClean="0"/>
              <a:pPr/>
              <a:t>03/08/2015</a:t>
            </a:fld>
            <a:endParaRPr lang="en-US" smtClean="0"/>
          </a:p>
        </p:txBody>
      </p:sp>
      <p:sp>
        <p:nvSpPr>
          <p:cNvPr id="16386" name="Rectangle 6"/>
          <p:cNvSpPr>
            <a:spLocks noGrp="1" noChangeArrowheads="1"/>
          </p:cNvSpPr>
          <p:nvPr>
            <p:ph type="sldNum" sz="quarter" idx="12"/>
          </p:nvPr>
        </p:nvSpPr>
        <p:spPr>
          <a:noFill/>
        </p:spPr>
        <p:txBody>
          <a:bodyPr/>
          <a:lstStyle/>
          <a:p>
            <a:endParaRPr lang="en-US" dirty="0" smtClean="0"/>
          </a:p>
        </p:txBody>
      </p:sp>
      <p:sp>
        <p:nvSpPr>
          <p:cNvPr id="15364" name="Rectangle 2"/>
          <p:cNvSpPr>
            <a:spLocks noGrp="1"/>
          </p:cNvSpPr>
          <p:nvPr>
            <p:ph type="title" idx="4294967295"/>
          </p:nvPr>
        </p:nvSpPr>
        <p:spPr>
          <a:xfrm>
            <a:off x="2271713" y="381000"/>
            <a:ext cx="6872287" cy="381000"/>
          </a:xfrm>
        </p:spPr>
        <p:txBody>
          <a:bodyPr lIns="0" rIns="0" bIns="0">
            <a:noAutofit/>
          </a:bodyPr>
          <a:lstStyle/>
          <a:p>
            <a:pPr eaLnBrk="1" hangingPunct="1">
              <a:defRPr/>
            </a:pPr>
            <a:r>
              <a:rPr lang="en-US" sz="2400" b="1" dirty="0" smtClean="0">
                <a:cs typeface="Arial" charset="0"/>
              </a:rPr>
              <a:t>Cross sector &amp; Cumulative Impact  </a:t>
            </a:r>
          </a:p>
        </p:txBody>
      </p:sp>
      <p:sp>
        <p:nvSpPr>
          <p:cNvPr id="2" name="Rectangle 3"/>
          <p:cNvSpPr>
            <a:spLocks noGrp="1"/>
          </p:cNvSpPr>
          <p:nvPr>
            <p:ph type="body" sz="half" idx="4294967295"/>
          </p:nvPr>
        </p:nvSpPr>
        <p:spPr>
          <a:xfrm>
            <a:off x="990600" y="914400"/>
            <a:ext cx="8153400" cy="5562600"/>
          </a:xfrm>
          <a:solidFill>
            <a:schemeClr val="bg1"/>
          </a:solidFill>
        </p:spPr>
        <p:txBody>
          <a:bodyPr/>
          <a:lstStyle/>
          <a:p>
            <a:pPr algn="just" eaLnBrk="1" hangingPunct="1">
              <a:lnSpc>
                <a:spcPct val="90000"/>
              </a:lnSpc>
              <a:buFontTx/>
              <a:buNone/>
              <a:defRPr/>
            </a:pPr>
            <a:endParaRPr lang="en-US" sz="2000" dirty="0" smtClean="0">
              <a:solidFill>
                <a:schemeClr val="bg1"/>
              </a:solidFill>
              <a:latin typeface="Calibri" pitchFamily="34" charset="0"/>
            </a:endParaRPr>
          </a:p>
          <a:p>
            <a:pPr algn="just" eaLnBrk="1" hangingPunct="1">
              <a:lnSpc>
                <a:spcPct val="90000"/>
              </a:lnSpc>
              <a:buFontTx/>
              <a:buNone/>
              <a:defRPr/>
            </a:pPr>
            <a:r>
              <a:rPr lang="en-US" sz="2000" dirty="0" smtClean="0"/>
              <a:t>Disastrous consequences if proper care is not taken:  </a:t>
            </a:r>
          </a:p>
          <a:p>
            <a:pPr algn="just" eaLnBrk="1" hangingPunct="1">
              <a:lnSpc>
                <a:spcPct val="90000"/>
              </a:lnSpc>
              <a:defRPr/>
            </a:pPr>
            <a:endParaRPr lang="en-US" sz="2000" dirty="0" smtClean="0"/>
          </a:p>
          <a:p>
            <a:pPr algn="just" eaLnBrk="1" hangingPunct="1">
              <a:lnSpc>
                <a:spcPct val="90000"/>
              </a:lnSpc>
              <a:defRPr/>
            </a:pPr>
            <a:r>
              <a:rPr lang="en-US" sz="2000" dirty="0" smtClean="0"/>
              <a:t>Current growth rate of  Agriculture -2% to 3% may reduce further</a:t>
            </a:r>
          </a:p>
          <a:p>
            <a:pPr algn="just" eaLnBrk="1" hangingPunct="1">
              <a:lnSpc>
                <a:spcPct val="90000"/>
              </a:lnSpc>
              <a:defRPr/>
            </a:pPr>
            <a:r>
              <a:rPr lang="en-US" sz="2000" dirty="0" smtClean="0"/>
              <a:t>Create problems of food security for the country  </a:t>
            </a:r>
          </a:p>
          <a:p>
            <a:pPr algn="just" eaLnBrk="1" hangingPunct="1">
              <a:lnSpc>
                <a:spcPct val="90000"/>
              </a:lnSpc>
              <a:defRPr/>
            </a:pPr>
            <a:r>
              <a:rPr lang="en-US" sz="2000" dirty="0" smtClean="0"/>
              <a:t>Enhance inflation &amp; </a:t>
            </a:r>
          </a:p>
          <a:p>
            <a:pPr algn="just" eaLnBrk="1" hangingPunct="1">
              <a:lnSpc>
                <a:spcPct val="90000"/>
              </a:lnSpc>
              <a:defRPr/>
            </a:pPr>
            <a:r>
              <a:rPr lang="en-US" sz="2000" dirty="0" smtClean="0"/>
              <a:t>Create greater dissatisfaction / disharmony.  </a:t>
            </a:r>
          </a:p>
          <a:p>
            <a:pPr algn="just" eaLnBrk="1" hangingPunct="1">
              <a:lnSpc>
                <a:spcPct val="90000"/>
              </a:lnSpc>
              <a:buFontTx/>
              <a:buNone/>
              <a:defRPr/>
            </a:pPr>
            <a:endParaRPr lang="en-US" sz="2000" b="1" dirty="0" smtClean="0"/>
          </a:p>
          <a:p>
            <a:pPr lvl="1" algn="just" eaLnBrk="1" hangingPunct="1">
              <a:lnSpc>
                <a:spcPct val="90000"/>
              </a:lnSpc>
              <a:defRPr/>
            </a:pPr>
            <a:r>
              <a:rPr lang="en-US" sz="1600" dirty="0" smtClean="0"/>
              <a:t>Many small farmers will slide again below the poverty line. </a:t>
            </a:r>
          </a:p>
          <a:p>
            <a:pPr lvl="1" algn="just" eaLnBrk="1" hangingPunct="1">
              <a:lnSpc>
                <a:spcPct val="90000"/>
              </a:lnSpc>
              <a:defRPr/>
            </a:pPr>
            <a:r>
              <a:rPr lang="en-US" sz="1600" dirty="0" smtClean="0"/>
              <a:t>Educated rural youth will be more frustrated as their urban counter parts  may enjoy higher income  &amp; prosperity.  </a:t>
            </a:r>
          </a:p>
          <a:p>
            <a:pPr lvl="1" algn="just" eaLnBrk="1" hangingPunct="1">
              <a:lnSpc>
                <a:spcPct val="90000"/>
              </a:lnSpc>
              <a:defRPr/>
            </a:pPr>
            <a:r>
              <a:rPr lang="en-US" sz="1600" dirty="0" smtClean="0"/>
              <a:t>Perhaps enhance Naxalism / Social turmoil.  </a:t>
            </a:r>
          </a:p>
          <a:p>
            <a:pPr lvl="1" algn="just" eaLnBrk="1" hangingPunct="1">
              <a:lnSpc>
                <a:spcPct val="90000"/>
              </a:lnSpc>
              <a:defRPr/>
            </a:pPr>
            <a:r>
              <a:rPr lang="en-US" sz="1600" dirty="0" smtClean="0">
                <a:ea typeface="Arial Unicode MS" pitchFamily="34" charset="-128"/>
                <a:cs typeface="Arial" charset="0"/>
              </a:rPr>
              <a:t>Loss of livelihood </a:t>
            </a:r>
          </a:p>
          <a:p>
            <a:pPr lvl="1" algn="just" eaLnBrk="1" hangingPunct="1">
              <a:lnSpc>
                <a:spcPct val="90000"/>
              </a:lnSpc>
              <a:defRPr/>
            </a:pPr>
            <a:r>
              <a:rPr lang="en-US" sz="1600" dirty="0" smtClean="0">
                <a:ea typeface="Arial Unicode MS" pitchFamily="34" charset="-128"/>
                <a:cs typeface="Arial" charset="0"/>
              </a:rPr>
              <a:t>Setbacks to social and economic development. </a:t>
            </a:r>
          </a:p>
          <a:p>
            <a:pPr lvl="1" algn="just" eaLnBrk="1" hangingPunct="1">
              <a:lnSpc>
                <a:spcPct val="90000"/>
              </a:lnSpc>
              <a:defRPr/>
            </a:pPr>
            <a:r>
              <a:rPr lang="en-US" sz="1600" dirty="0" smtClean="0">
                <a:ea typeface="Arial Unicode MS" pitchFamily="34" charset="-128"/>
                <a:cs typeface="Arial" charset="0"/>
              </a:rPr>
              <a:t>Could endanger political stability. </a:t>
            </a:r>
          </a:p>
          <a:p>
            <a:pPr lvl="1" algn="just" eaLnBrk="1" hangingPunct="1">
              <a:lnSpc>
                <a:spcPct val="90000"/>
              </a:lnSpc>
              <a:defRPr/>
            </a:pPr>
            <a:r>
              <a:rPr lang="en-US" sz="1600" dirty="0" smtClean="0">
                <a:ea typeface="Arial Unicode MS" pitchFamily="34" charset="-128"/>
                <a:cs typeface="Arial" charset="0"/>
              </a:rPr>
              <a:t>Overall setback to entire economy.</a:t>
            </a:r>
          </a:p>
          <a:p>
            <a:pPr lvl="1" algn="just" eaLnBrk="1" hangingPunct="1">
              <a:lnSpc>
                <a:spcPct val="90000"/>
              </a:lnSpc>
              <a:defRPr/>
            </a:pPr>
            <a:r>
              <a:rPr lang="en-US" sz="1600" dirty="0" smtClean="0">
                <a:ea typeface="Arial Unicode MS" pitchFamily="34" charset="-128"/>
                <a:cs typeface="Arial" charset="0"/>
              </a:rPr>
              <a:t>This has already enhanced social un-rest in very many parts of our country. </a:t>
            </a:r>
          </a:p>
          <a:p>
            <a:pPr lvl="1" algn="just" eaLnBrk="1" hangingPunct="1">
              <a:lnSpc>
                <a:spcPct val="90000"/>
              </a:lnSpc>
              <a:buFontTx/>
              <a:buNone/>
              <a:defRPr/>
            </a:pPr>
            <a:endParaRPr lang="en-US" sz="2000" dirty="0" smtClean="0">
              <a:solidFill>
                <a:schemeClr val="bg1"/>
              </a:solidFill>
              <a:latin typeface="Calibri" pitchFamily="34" charset="0"/>
            </a:endParaRPr>
          </a:p>
        </p:txBody>
      </p:sp>
      <p:sp>
        <p:nvSpPr>
          <p:cNvPr id="16387"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5B968BC-76FA-42C4-AA02-F880175C2F3F}" type="slidenum">
              <a:rPr lang="en-US" sz="1400"/>
              <a:pPr algn="r"/>
              <a:t>15</a:t>
            </a:fld>
            <a:endParaRPr lang="en-US" sz="1400" dirty="0"/>
          </a:p>
        </p:txBody>
      </p:sp>
      <p:pic>
        <p:nvPicPr>
          <p:cNvPr id="16390"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0"/>
            <a:ext cx="7543800" cy="838200"/>
          </a:xfrm>
        </p:spPr>
        <p:style>
          <a:lnRef idx="3">
            <a:schemeClr val="lt1"/>
          </a:lnRef>
          <a:fillRef idx="1">
            <a:schemeClr val="accent3"/>
          </a:fillRef>
          <a:effectRef idx="1">
            <a:schemeClr val="accent3"/>
          </a:effectRef>
          <a:fontRef idx="minor">
            <a:schemeClr val="lt1"/>
          </a:fontRef>
        </p:style>
        <p:txBody>
          <a:bodyPr>
            <a:normAutofit/>
          </a:bodyPr>
          <a:lstStyle/>
          <a:p>
            <a:r>
              <a:rPr lang="en-US" sz="3200" b="1" dirty="0" smtClean="0"/>
              <a:t>GUJARAT </a:t>
            </a:r>
            <a:endParaRPr lang="en-US" sz="3200" b="1" dirty="0"/>
          </a:p>
        </p:txBody>
      </p:sp>
      <p:sp>
        <p:nvSpPr>
          <p:cNvPr id="6" name="Content Placeholder 5"/>
          <p:cNvSpPr>
            <a:spLocks noGrp="1"/>
          </p:cNvSpPr>
          <p:nvPr>
            <p:ph idx="1"/>
          </p:nvPr>
        </p:nvSpPr>
        <p:spPr>
          <a:xfrm>
            <a:off x="457200" y="914400"/>
            <a:ext cx="8458200" cy="5211763"/>
          </a:xfrm>
        </p:spPr>
        <p:txBody>
          <a:bodyPr/>
          <a:lstStyle/>
          <a:p>
            <a:pPr>
              <a:buNone/>
            </a:pPr>
            <a:r>
              <a:rPr lang="en-US" b="1" dirty="0" smtClean="0"/>
              <a:t>Agriculture and allied sectors </a:t>
            </a:r>
            <a:endParaRPr lang="en-US" dirty="0" smtClean="0"/>
          </a:p>
          <a:p>
            <a:pPr algn="just"/>
            <a:r>
              <a:rPr lang="en-US" sz="2400" dirty="0" smtClean="0"/>
              <a:t>The growth of agriculture and allied sectors is still a critical factor in the overall performance of the state economy. During the period 2004-05 to 2013-14(Q), the GSDP for agriculture sector including animal husbandry sector had increased from Rs. 26746 </a:t>
            </a:r>
            <a:r>
              <a:rPr lang="en-US" sz="2400" dirty="0" err="1" smtClean="0"/>
              <a:t>crore</a:t>
            </a:r>
            <a:r>
              <a:rPr lang="en-US" sz="2400" dirty="0" smtClean="0"/>
              <a:t> to Rs. 52843 Crore at constant price. The growth rate ranged between 6% to 9% per annum.</a:t>
            </a:r>
          </a:p>
          <a:p>
            <a:pPr algn="just"/>
            <a:r>
              <a:rPr lang="en-US" sz="2400" dirty="0" smtClean="0"/>
              <a:t>Gujarat had minus or almost 1% to 2% growth rate prior to year 2000. This scene was changed and its has emerged as a leading agriculture state with sustainable growth in agriculture in last decade except for last two years with continuous decline in food grains and oil seeds. </a:t>
            </a:r>
          </a:p>
          <a:p>
            <a:pPr algn="just"/>
            <a:endParaRPr lang="en-US" dirty="0"/>
          </a:p>
        </p:txBody>
      </p:sp>
      <p:pic>
        <p:nvPicPr>
          <p:cNvPr id="4"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0" y="-173038"/>
            <a:ext cx="1676400" cy="123983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8229600" cy="838200"/>
          </a:xfrm>
        </p:spPr>
        <p:txBody>
          <a:bodyPr>
            <a:normAutofit fontScale="90000"/>
          </a:bodyPr>
          <a:lstStyle/>
          <a:p>
            <a:r>
              <a:rPr lang="en-US" dirty="0" smtClean="0"/>
              <a:t/>
            </a:r>
            <a:br>
              <a:rPr lang="en-US" dirty="0" smtClean="0"/>
            </a:br>
            <a:r>
              <a:rPr lang="en-US" sz="3100" dirty="0" smtClean="0"/>
              <a:t>Income ,Investment and indebtedness</a:t>
            </a:r>
            <a:br>
              <a:rPr lang="en-US" sz="3100" dirty="0" smtClean="0"/>
            </a:br>
            <a:r>
              <a:rPr lang="en-US" sz="3100" dirty="0" smtClean="0"/>
              <a:t>NSSO REPORT - 2013 </a:t>
            </a:r>
            <a:r>
              <a:rPr lang="en-US" dirty="0" smtClean="0"/>
              <a:t/>
            </a:r>
            <a:br>
              <a:rPr lang="en-US" dirty="0" smtClean="0"/>
            </a:br>
            <a:endParaRPr lang="en-US" dirty="0"/>
          </a:p>
        </p:txBody>
      </p:sp>
      <p:sp>
        <p:nvSpPr>
          <p:cNvPr id="5" name="Content Placeholder 4"/>
          <p:cNvSpPr>
            <a:spLocks noGrp="1"/>
          </p:cNvSpPr>
          <p:nvPr>
            <p:ph idx="1"/>
          </p:nvPr>
        </p:nvSpPr>
        <p:spPr>
          <a:xfrm>
            <a:off x="457200" y="1447800"/>
            <a:ext cx="8229600" cy="5029200"/>
          </a:xfrm>
        </p:spPr>
        <p:txBody>
          <a:bodyPr>
            <a:normAutofit fontScale="70000" lnSpcReduction="20000"/>
          </a:bodyPr>
          <a:lstStyle/>
          <a:p>
            <a:endParaRPr lang="en-US" dirty="0" smtClean="0"/>
          </a:p>
          <a:p>
            <a:pPr algn="just"/>
            <a:r>
              <a:rPr lang="en-US" dirty="0" smtClean="0"/>
              <a:t>About 52 percent of Agriculture household in the country were estimate to be indebted. In Gujarat state ,about 42.6 percent of the agriculture  household were estimated to be indebted.</a:t>
            </a:r>
          </a:p>
          <a:p>
            <a:pPr algn="just"/>
            <a:r>
              <a:rPr lang="en-US" dirty="0" smtClean="0"/>
              <a:t>Among the major State </a:t>
            </a:r>
            <a:r>
              <a:rPr lang="en-US" dirty="0" err="1" smtClean="0"/>
              <a:t>Andra</a:t>
            </a:r>
            <a:r>
              <a:rPr lang="en-US" dirty="0" smtClean="0"/>
              <a:t> </a:t>
            </a:r>
            <a:r>
              <a:rPr lang="en-US" dirty="0" err="1" smtClean="0"/>
              <a:t>pardesh</a:t>
            </a:r>
            <a:r>
              <a:rPr lang="en-US" dirty="0" smtClean="0"/>
              <a:t> had the highest share of indebted agriculture household in the country (92.0 percent) followed by </a:t>
            </a:r>
            <a:r>
              <a:rPr lang="en-US" dirty="0" err="1" smtClean="0"/>
              <a:t>Telengana</a:t>
            </a:r>
            <a:r>
              <a:rPr lang="en-US" dirty="0" smtClean="0"/>
              <a:t> (89.1 percent) and Tamil </a:t>
            </a:r>
            <a:r>
              <a:rPr lang="en-US" dirty="0" err="1" smtClean="0"/>
              <a:t>nadu</a:t>
            </a:r>
            <a:r>
              <a:rPr lang="en-US" dirty="0" smtClean="0"/>
              <a:t> (82.5 percent). While Gujarat state stands at 13</a:t>
            </a:r>
            <a:r>
              <a:rPr lang="en-US" baseline="30000" dirty="0" smtClean="0"/>
              <a:t>th</a:t>
            </a:r>
            <a:r>
              <a:rPr lang="en-US" dirty="0" smtClean="0"/>
              <a:t> place (42.6 percent)</a:t>
            </a:r>
          </a:p>
          <a:p>
            <a:pPr algn="just"/>
            <a:r>
              <a:rPr lang="en-US" dirty="0" smtClean="0"/>
              <a:t>The average Monthly expenses (Rs) and receipt (Rs) for crop production per agriculture household for Gujarat state is Rs 2250 and Rs 5773 respectively. Which is higher than all India average of Rs 2192 and Rs 5542 respectively.</a:t>
            </a:r>
          </a:p>
          <a:p>
            <a:pPr algn="just"/>
            <a:r>
              <a:rPr lang="en-US" dirty="0" smtClean="0"/>
              <a:t> The average monthly expenses (Rs) and receipt (Rs) for farming of animal  per agriculture household for Gujarat State is Rs 2399 and Rs 4874 respectively, which is significantly higher then all India average of Rs 1388 and Rs 2604 respectively.  </a:t>
            </a:r>
            <a:endParaRPr lang="en-US" dirty="0"/>
          </a:p>
        </p:txBody>
      </p:sp>
      <p:pic>
        <p:nvPicPr>
          <p:cNvPr id="4" name="Picture 4" descr="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a:xfrm>
            <a:off x="0" y="0"/>
            <a:ext cx="1219200" cy="1066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Table 3.3 (a) Population Below Poverty Line (</a:t>
            </a:r>
            <a:r>
              <a:rPr lang="en-US" sz="3600" dirty="0" err="1" smtClean="0"/>
              <a:t>Tendulkar</a:t>
            </a:r>
            <a:r>
              <a:rPr lang="en-US" sz="3600" dirty="0" smtClean="0"/>
              <a:t> Methodology) (Figs. in Percentage)</a:t>
            </a:r>
            <a:r>
              <a:rPr lang="en-US" dirty="0" smtClean="0"/>
              <a:t/>
            </a:r>
            <a:br>
              <a:rPr lang="en-US" dirty="0" smtClean="0"/>
            </a:br>
            <a:endParaRPr lang="en-US" dirty="0"/>
          </a:p>
        </p:txBody>
      </p:sp>
      <p:graphicFrame>
        <p:nvGraphicFramePr>
          <p:cNvPr id="6" name="Content Placeholder 5"/>
          <p:cNvGraphicFramePr>
            <a:graphicFrameLocks noGrp="1"/>
          </p:cNvGraphicFramePr>
          <p:nvPr>
            <p:ph idx="1"/>
          </p:nvPr>
        </p:nvGraphicFramePr>
        <p:xfrm>
          <a:off x="838201" y="1605280"/>
          <a:ext cx="7772398" cy="4566921"/>
        </p:xfrm>
        <a:graphic>
          <a:graphicData uri="http://schemas.openxmlformats.org/drawingml/2006/table">
            <a:tbl>
              <a:tblPr firstRow="1" bandRow="1">
                <a:tableStyleId>{5C22544A-7EE6-4342-B048-85BDC9FD1C3A}</a:tableStyleId>
              </a:tblPr>
              <a:tblGrid>
                <a:gridCol w="1077362"/>
                <a:gridCol w="957798"/>
                <a:gridCol w="1211132"/>
                <a:gridCol w="1009957"/>
                <a:gridCol w="1009957"/>
                <a:gridCol w="1253096"/>
                <a:gridCol w="1253096"/>
              </a:tblGrid>
              <a:tr h="1600161">
                <a:tc>
                  <a:txBody>
                    <a:bodyPr/>
                    <a:lstStyle/>
                    <a:p>
                      <a:r>
                        <a:rPr lang="en-US" dirty="0" smtClean="0"/>
                        <a:t>State</a:t>
                      </a:r>
                      <a:endParaRPr lang="en-US" dirty="0"/>
                    </a:p>
                  </a:txBody>
                  <a:tcPr/>
                </a:tc>
                <a:tc gridSpan="3">
                  <a:txBody>
                    <a:bodyPr/>
                    <a:lstStyle/>
                    <a:p>
                      <a:pPr algn="ctr"/>
                      <a:r>
                        <a:rPr lang="en-US" dirty="0" smtClean="0"/>
                        <a:t>2009-10</a:t>
                      </a:r>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2011-2012</a:t>
                      </a:r>
                      <a:endParaRPr lang="en-US" dirty="0"/>
                    </a:p>
                  </a:txBody>
                  <a:tcPr/>
                </a:tc>
                <a:tc hMerge="1">
                  <a:txBody>
                    <a:bodyPr/>
                    <a:lstStyle/>
                    <a:p>
                      <a:endParaRPr lang="en-US" dirty="0"/>
                    </a:p>
                  </a:txBody>
                  <a:tcPr/>
                </a:tc>
                <a:tc hMerge="1">
                  <a:txBody>
                    <a:bodyPr/>
                    <a:lstStyle/>
                    <a:p>
                      <a:endParaRPr lang="en-US" dirty="0"/>
                    </a:p>
                  </a:txBody>
                  <a:tcPr/>
                </a:tc>
              </a:tr>
              <a:tr h="988920">
                <a:tc>
                  <a:txBody>
                    <a:bodyPr/>
                    <a:lstStyle/>
                    <a:p>
                      <a:endParaRPr lang="en-US" dirty="0"/>
                    </a:p>
                  </a:txBody>
                  <a:tcPr/>
                </a:tc>
                <a:tc>
                  <a:txBody>
                    <a:bodyPr/>
                    <a:lstStyle/>
                    <a:p>
                      <a:r>
                        <a:rPr lang="en-US" dirty="0" smtClean="0"/>
                        <a:t>Rural</a:t>
                      </a:r>
                      <a:endParaRPr lang="en-US" dirty="0"/>
                    </a:p>
                  </a:txBody>
                  <a:tcPr/>
                </a:tc>
                <a:tc>
                  <a:txBody>
                    <a:bodyPr/>
                    <a:lstStyle/>
                    <a:p>
                      <a:r>
                        <a:rPr lang="en-US" dirty="0" smtClean="0"/>
                        <a:t>Urban</a:t>
                      </a:r>
                      <a:endParaRPr lang="en-US" dirty="0"/>
                    </a:p>
                  </a:txBody>
                  <a:tcPr/>
                </a:tc>
                <a:tc>
                  <a:txBody>
                    <a:bodyPr/>
                    <a:lstStyle/>
                    <a:p>
                      <a:r>
                        <a:rPr lang="en-US" dirty="0" smtClean="0"/>
                        <a:t>Total</a:t>
                      </a:r>
                      <a:endParaRPr lang="en-US" dirty="0"/>
                    </a:p>
                  </a:txBody>
                  <a:tcPr/>
                </a:tc>
                <a:tc>
                  <a:txBody>
                    <a:bodyPr/>
                    <a:lstStyle/>
                    <a:p>
                      <a:r>
                        <a:rPr lang="en-US" dirty="0" smtClean="0"/>
                        <a:t>Rural</a:t>
                      </a:r>
                      <a:endParaRPr lang="en-US" dirty="0"/>
                    </a:p>
                  </a:txBody>
                  <a:tcPr/>
                </a:tc>
                <a:tc>
                  <a:txBody>
                    <a:bodyPr/>
                    <a:lstStyle/>
                    <a:p>
                      <a:r>
                        <a:rPr lang="en-US" dirty="0" smtClean="0"/>
                        <a:t>Urban</a:t>
                      </a:r>
                      <a:endParaRPr lang="en-US" dirty="0"/>
                    </a:p>
                  </a:txBody>
                  <a:tcPr/>
                </a:tc>
                <a:tc>
                  <a:txBody>
                    <a:bodyPr/>
                    <a:lstStyle/>
                    <a:p>
                      <a:r>
                        <a:rPr lang="en-US" dirty="0" smtClean="0"/>
                        <a:t>Total</a:t>
                      </a:r>
                      <a:endParaRPr lang="en-US" dirty="0"/>
                    </a:p>
                  </a:txBody>
                  <a:tcPr/>
                </a:tc>
              </a:tr>
              <a:tr h="988920">
                <a:tc>
                  <a:txBody>
                    <a:bodyPr/>
                    <a:lstStyle/>
                    <a:p>
                      <a:r>
                        <a:rPr lang="en-US" dirty="0" smtClean="0"/>
                        <a:t>Gujarat</a:t>
                      </a:r>
                      <a:endParaRPr lang="en-US" dirty="0"/>
                    </a:p>
                  </a:txBody>
                  <a:tcPr/>
                </a:tc>
                <a:tc>
                  <a:txBody>
                    <a:bodyPr/>
                    <a:lstStyle/>
                    <a:p>
                      <a:r>
                        <a:rPr lang="en-US" dirty="0" smtClean="0"/>
                        <a:t>26.70</a:t>
                      </a:r>
                      <a:endParaRPr lang="en-US" dirty="0"/>
                    </a:p>
                  </a:txBody>
                  <a:tcPr/>
                </a:tc>
                <a:tc>
                  <a:txBody>
                    <a:bodyPr/>
                    <a:lstStyle/>
                    <a:p>
                      <a:r>
                        <a:rPr lang="en-US" dirty="0" smtClean="0"/>
                        <a:t>17.90</a:t>
                      </a:r>
                      <a:endParaRPr lang="en-US" dirty="0"/>
                    </a:p>
                  </a:txBody>
                  <a:tcPr/>
                </a:tc>
                <a:tc>
                  <a:txBody>
                    <a:bodyPr/>
                    <a:lstStyle/>
                    <a:p>
                      <a:r>
                        <a:rPr lang="en-US" dirty="0" smtClean="0"/>
                        <a:t>23.00</a:t>
                      </a:r>
                      <a:endParaRPr lang="en-US" dirty="0"/>
                    </a:p>
                  </a:txBody>
                  <a:tcPr/>
                </a:tc>
                <a:tc>
                  <a:txBody>
                    <a:bodyPr/>
                    <a:lstStyle/>
                    <a:p>
                      <a:r>
                        <a:rPr lang="en-US" dirty="0" smtClean="0"/>
                        <a:t>21.54</a:t>
                      </a:r>
                      <a:endParaRPr lang="en-US" dirty="0"/>
                    </a:p>
                  </a:txBody>
                  <a:tcPr/>
                </a:tc>
                <a:tc>
                  <a:txBody>
                    <a:bodyPr/>
                    <a:lstStyle/>
                    <a:p>
                      <a:r>
                        <a:rPr lang="en-US" dirty="0" smtClean="0"/>
                        <a:t>10.14</a:t>
                      </a:r>
                      <a:endParaRPr lang="en-US" dirty="0"/>
                    </a:p>
                  </a:txBody>
                  <a:tcPr/>
                </a:tc>
                <a:tc>
                  <a:txBody>
                    <a:bodyPr/>
                    <a:lstStyle/>
                    <a:p>
                      <a:r>
                        <a:rPr lang="en-US" dirty="0" smtClean="0"/>
                        <a:t>16.63</a:t>
                      </a:r>
                      <a:endParaRPr lang="en-US" dirty="0"/>
                    </a:p>
                  </a:txBody>
                  <a:tcPr/>
                </a:tc>
              </a:tr>
              <a:tr h="988920">
                <a:tc>
                  <a:txBody>
                    <a:bodyPr/>
                    <a:lstStyle/>
                    <a:p>
                      <a:r>
                        <a:rPr lang="en-US" dirty="0" smtClean="0"/>
                        <a:t>All India</a:t>
                      </a:r>
                      <a:endParaRPr lang="en-US" dirty="0"/>
                    </a:p>
                  </a:txBody>
                  <a:tcPr/>
                </a:tc>
                <a:tc>
                  <a:txBody>
                    <a:bodyPr/>
                    <a:lstStyle/>
                    <a:p>
                      <a:r>
                        <a:rPr lang="en-US" dirty="0" smtClean="0"/>
                        <a:t>33.80</a:t>
                      </a:r>
                      <a:endParaRPr lang="en-US" dirty="0"/>
                    </a:p>
                  </a:txBody>
                  <a:tcPr/>
                </a:tc>
                <a:tc>
                  <a:txBody>
                    <a:bodyPr/>
                    <a:lstStyle/>
                    <a:p>
                      <a:r>
                        <a:rPr lang="en-US" dirty="0" smtClean="0"/>
                        <a:t>20.90</a:t>
                      </a:r>
                      <a:endParaRPr lang="en-US" dirty="0"/>
                    </a:p>
                  </a:txBody>
                  <a:tcPr/>
                </a:tc>
                <a:tc>
                  <a:txBody>
                    <a:bodyPr/>
                    <a:lstStyle/>
                    <a:p>
                      <a:r>
                        <a:rPr lang="en-US" dirty="0" smtClean="0"/>
                        <a:t>29.80</a:t>
                      </a:r>
                      <a:endParaRPr lang="en-US" dirty="0"/>
                    </a:p>
                  </a:txBody>
                  <a:tcPr/>
                </a:tc>
                <a:tc>
                  <a:txBody>
                    <a:bodyPr/>
                    <a:lstStyle/>
                    <a:p>
                      <a:r>
                        <a:rPr lang="en-US" dirty="0" smtClean="0"/>
                        <a:t>25.70</a:t>
                      </a:r>
                      <a:endParaRPr lang="en-US" dirty="0"/>
                    </a:p>
                  </a:txBody>
                  <a:tcPr/>
                </a:tc>
                <a:tc>
                  <a:txBody>
                    <a:bodyPr/>
                    <a:lstStyle/>
                    <a:p>
                      <a:r>
                        <a:rPr lang="en-US" dirty="0" smtClean="0"/>
                        <a:t>13.70</a:t>
                      </a:r>
                      <a:endParaRPr lang="en-US" dirty="0"/>
                    </a:p>
                  </a:txBody>
                  <a:tcPr/>
                </a:tc>
                <a:tc>
                  <a:txBody>
                    <a:bodyPr/>
                    <a:lstStyle/>
                    <a:p>
                      <a:r>
                        <a:rPr lang="en-US" dirty="0" smtClean="0"/>
                        <a:t>21.92</a:t>
                      </a:r>
                      <a:endParaRPr lang="en-US"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D8D2F696-04C4-4DBE-A2DD-0912012CF90B}" type="slidenum">
              <a:rPr lang="en-US"/>
              <a:pPr>
                <a:defRPr/>
              </a:pPr>
              <a:t>19</a:t>
            </a:fld>
            <a:endParaRPr lang="en-US"/>
          </a:p>
        </p:txBody>
      </p:sp>
      <p:sp>
        <p:nvSpPr>
          <p:cNvPr id="105476" name="Rectangle 3"/>
          <p:cNvSpPr>
            <a:spLocks noGrp="1"/>
          </p:cNvSpPr>
          <p:nvPr>
            <p:ph type="subTitle" idx="4294967295"/>
          </p:nvPr>
        </p:nvSpPr>
        <p:spPr>
          <a:xfrm>
            <a:off x="762000" y="1219200"/>
            <a:ext cx="7696200" cy="5334000"/>
          </a:xfrm>
        </p:spPr>
        <p:txBody>
          <a:bodyPr>
            <a:normAutofit/>
          </a:bodyPr>
          <a:lstStyle/>
          <a:p>
            <a:pPr algn="ctr">
              <a:buNone/>
            </a:pPr>
            <a:r>
              <a:rPr lang="en-US" sz="2400" b="1" dirty="0" smtClean="0"/>
              <a:t>PRODUCTIVITY GAPS AT LOCAL LEVEL</a:t>
            </a:r>
          </a:p>
          <a:p>
            <a:pPr algn="just">
              <a:buNone/>
            </a:pPr>
            <a:endParaRPr lang="en-US" sz="2400" dirty="0" smtClean="0"/>
          </a:p>
          <a:p>
            <a:pPr algn="just"/>
            <a:r>
              <a:rPr lang="en-US" sz="2800" dirty="0" smtClean="0"/>
              <a:t>NCCSD jointly with Anand Agriculture University-Dr. </a:t>
            </a:r>
            <a:r>
              <a:rPr lang="en-US" sz="2800" dirty="0" err="1" smtClean="0"/>
              <a:t>Shelat</a:t>
            </a:r>
            <a:r>
              <a:rPr lang="en-US" sz="2800" dirty="0" smtClean="0"/>
              <a:t> and Dr. </a:t>
            </a:r>
            <a:r>
              <a:rPr lang="en-US" sz="2800" dirty="0" err="1" smtClean="0"/>
              <a:t>Shekh</a:t>
            </a:r>
            <a:r>
              <a:rPr lang="en-US" sz="2800" dirty="0" smtClean="0"/>
              <a:t> conducted study on productivity gap between average (small) farmers and progressive farmers of Anand (the most fertile district) and </a:t>
            </a:r>
            <a:r>
              <a:rPr lang="en-US" sz="2800" dirty="0" err="1" smtClean="0"/>
              <a:t>Mandvi</a:t>
            </a:r>
            <a:r>
              <a:rPr lang="en-US" sz="2800" dirty="0" smtClean="0"/>
              <a:t> – </a:t>
            </a:r>
            <a:r>
              <a:rPr lang="en-US" sz="2800" dirty="0" err="1" smtClean="0"/>
              <a:t>kutch</a:t>
            </a:r>
            <a:r>
              <a:rPr lang="en-US" sz="2800" dirty="0" smtClean="0"/>
              <a:t>(the arid-salinity affected area. The findings were as under.</a:t>
            </a:r>
          </a:p>
          <a:p>
            <a:endParaRPr lang="en-US" sz="2400" dirty="0" smtClean="0"/>
          </a:p>
          <a:p>
            <a:pPr marL="0" indent="0" algn="just">
              <a:buNone/>
            </a:pPr>
            <a:endParaRPr lang="en-US" sz="2200" dirty="0" smtClean="0"/>
          </a:p>
          <a:p>
            <a:pPr marL="0" indent="0">
              <a:buClr>
                <a:srgbClr val="996633"/>
              </a:buClr>
              <a:buFontTx/>
              <a:buNone/>
            </a:pPr>
            <a:endParaRPr lang="en-US" sz="1600" dirty="0" smtClean="0">
              <a:latin typeface="Book Antiqua" pitchFamily="18" charset="0"/>
            </a:endParaRPr>
          </a:p>
        </p:txBody>
      </p:sp>
      <p:pic>
        <p:nvPicPr>
          <p:cNvPr id="105477"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47800" y="1524000"/>
            <a:ext cx="6324600" cy="3200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smtClean="0">
                <a:solidFill>
                  <a:schemeClr val="tx1"/>
                </a:solidFill>
              </a:rPr>
              <a:t>THE CURRENT SITUATION PART - 1</a:t>
            </a:r>
            <a:endParaRPr lang="en-US" sz="3600" b="1"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1" y="914399"/>
          <a:ext cx="8610599" cy="5663890"/>
        </p:xfrm>
        <a:graphic>
          <a:graphicData uri="http://schemas.openxmlformats.org/drawingml/2006/table">
            <a:tbl>
              <a:tblPr/>
              <a:tblGrid>
                <a:gridCol w="673873"/>
                <a:gridCol w="1993127"/>
                <a:gridCol w="1066800"/>
                <a:gridCol w="1447800"/>
                <a:gridCol w="990599"/>
                <a:gridCol w="1143000"/>
                <a:gridCol w="1295400"/>
              </a:tblGrid>
              <a:tr h="598112">
                <a:tc>
                  <a:txBody>
                    <a:bodyPr/>
                    <a:lstStyle/>
                    <a:p>
                      <a:pPr marL="0" marR="0" algn="ct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400" dirty="0" err="1" smtClean="0">
                          <a:solidFill>
                            <a:srgbClr val="221E1F"/>
                          </a:solidFill>
                          <a:latin typeface="Times New Roman"/>
                          <a:ea typeface="Times New Roman"/>
                          <a:cs typeface="Times New Roman"/>
                        </a:rPr>
                        <a:t>Sr</a:t>
                      </a:r>
                      <a:endParaRPr lang="en-US" sz="14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 </a:t>
                      </a:r>
                      <a:r>
                        <a:rPr lang="en-US" sz="1400" dirty="0">
                          <a:solidFill>
                            <a:srgbClr val="221E1F"/>
                          </a:solidFill>
                          <a:latin typeface="Times New Roman"/>
                          <a:ea typeface="Times New Roman"/>
                          <a:cs typeface="Times New Roman"/>
                        </a:rPr>
                        <a:t>No</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Crop</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Area(ha</a:t>
                      </a:r>
                      <a:r>
                        <a:rPr lang="en-US" sz="1400" dirty="0">
                          <a:solidFill>
                            <a:srgbClr val="221E1F"/>
                          </a:solidFill>
                          <a:latin typeface="Times New Roman"/>
                          <a:ea typeface="Times New Roman"/>
                          <a:cs typeface="Times New Roman"/>
                        </a:rPr>
                        <a:t>)</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Average yield </a:t>
                      </a: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qt/ha)</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Optimum </a:t>
                      </a:r>
                      <a:r>
                        <a:rPr lang="en-US" sz="1400" dirty="0">
                          <a:solidFill>
                            <a:srgbClr val="221E1F"/>
                          </a:solidFill>
                          <a:latin typeface="Times New Roman"/>
                          <a:ea typeface="Times New Roman"/>
                          <a:cs typeface="Times New Roman"/>
                        </a:rPr>
                        <a:t>yield (qt/ha)</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Yield gap</a:t>
                      </a: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 </a:t>
                      </a:r>
                      <a:r>
                        <a:rPr lang="en-US" sz="1400" dirty="0">
                          <a:solidFill>
                            <a:srgbClr val="221E1F"/>
                          </a:solidFill>
                          <a:latin typeface="Times New Roman"/>
                          <a:ea typeface="Times New Roman"/>
                          <a:cs typeface="Times New Roman"/>
                        </a:rPr>
                        <a:t>(qt/ha)</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1400" b="1" kern="1200" dirty="0" err="1">
                          <a:solidFill>
                            <a:srgbClr val="4C453D"/>
                          </a:solidFill>
                          <a:latin typeface="Times New Roman"/>
                          <a:ea typeface="Times New Roman"/>
                          <a:cs typeface="Times New Roman"/>
                        </a:rPr>
                        <a:t>Anand</a:t>
                      </a:r>
                      <a:r>
                        <a:rPr lang="en-US" sz="1400" b="1" kern="1200" dirty="0">
                          <a:solidFill>
                            <a:srgbClr val="4C453D"/>
                          </a:solidFill>
                          <a:latin typeface="Times New Roman"/>
                          <a:ea typeface="Times New Roman"/>
                          <a:cs typeface="Times New Roman"/>
                        </a:rPr>
                        <a:t> Block Yield gap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76">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Pearl </a:t>
                      </a:r>
                      <a:r>
                        <a:rPr lang="en-US" sz="1400" dirty="0">
                          <a:solidFill>
                            <a:srgbClr val="221E1F"/>
                          </a:solidFill>
                          <a:latin typeface="Times New Roman"/>
                          <a:ea typeface="Times New Roman"/>
                          <a:cs typeface="Times New Roman"/>
                        </a:rPr>
                        <a:t>millet (K)</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3640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15.25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20.25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5.00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-24.69</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76">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2</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Pearl </a:t>
                      </a:r>
                      <a:r>
                        <a:rPr lang="en-US" sz="1400" dirty="0">
                          <a:solidFill>
                            <a:srgbClr val="221E1F"/>
                          </a:solidFill>
                          <a:latin typeface="Times New Roman"/>
                          <a:ea typeface="Times New Roman"/>
                          <a:cs typeface="Times New Roman"/>
                        </a:rPr>
                        <a:t>millet (S)</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8751</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26.78</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30.65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3.87</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-12.62</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76">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3</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Rice </a:t>
                      </a:r>
                      <a:r>
                        <a:rPr lang="en-US" sz="1400" dirty="0">
                          <a:solidFill>
                            <a:srgbClr val="221E1F"/>
                          </a:solidFill>
                          <a:latin typeface="Times New Roman"/>
                          <a:ea typeface="Times New Roman"/>
                          <a:cs typeface="Times New Roman"/>
                        </a:rPr>
                        <a:t>(K)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6230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28.10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35.60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7.50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-21.06</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76">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4</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Wheat</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3540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28.00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34.50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6.50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-18.8</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76">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5</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Tobacco </a:t>
                      </a:r>
                      <a:r>
                        <a:rPr lang="en-US" sz="1400" dirty="0">
                          <a:solidFill>
                            <a:srgbClr val="221E1F"/>
                          </a:solidFill>
                          <a:latin typeface="Times New Roman"/>
                          <a:ea typeface="Times New Roman"/>
                          <a:cs typeface="Times New Roman"/>
                        </a:rPr>
                        <a:t>(B)</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10612</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20.00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25.62</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5.62</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-21.9</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76">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6</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Castor</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745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26.00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30.00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4.00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-13.3</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76">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7</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Pigeon </a:t>
                      </a:r>
                      <a:r>
                        <a:rPr lang="en-US" sz="1400" dirty="0">
                          <a:solidFill>
                            <a:srgbClr val="221E1F"/>
                          </a:solidFill>
                          <a:latin typeface="Times New Roman"/>
                          <a:ea typeface="Times New Roman"/>
                          <a:cs typeface="Times New Roman"/>
                        </a:rPr>
                        <a:t>pea</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205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10.00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15.24</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5.24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-34.3</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76">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8</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Sesame </a:t>
                      </a:r>
                      <a:r>
                        <a:rPr lang="en-US" sz="1400" dirty="0">
                          <a:solidFill>
                            <a:srgbClr val="221E1F"/>
                          </a:solidFill>
                          <a:latin typeface="Times New Roman"/>
                          <a:ea typeface="Times New Roman"/>
                          <a:cs typeface="Times New Roman"/>
                        </a:rPr>
                        <a:t>(K)</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210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4.60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7.00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2.40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-34.2</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76">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9</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Sesames </a:t>
                      </a:r>
                      <a:r>
                        <a:rPr lang="en-US" sz="1400" dirty="0">
                          <a:solidFill>
                            <a:srgbClr val="221E1F"/>
                          </a:solidFill>
                          <a:latin typeface="Times New Roman"/>
                          <a:ea typeface="Times New Roman"/>
                          <a:cs typeface="Times New Roman"/>
                        </a:rPr>
                        <a:t>(S)</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360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7.00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8.50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1.50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-17.64</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76">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10</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Cotton</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927</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6.57</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13.19</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6.62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-50.18</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76">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11</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Green </a:t>
                      </a:r>
                      <a:r>
                        <a:rPr lang="en-US" sz="1400" dirty="0">
                          <a:solidFill>
                            <a:srgbClr val="221E1F"/>
                          </a:solidFill>
                          <a:latin typeface="Times New Roman"/>
                          <a:ea typeface="Times New Roman"/>
                          <a:cs typeface="Times New Roman"/>
                        </a:rPr>
                        <a:t>gram (S)</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289</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4.25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7.00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2.75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smtClean="0">
                          <a:latin typeface="Times New Roman"/>
                          <a:ea typeface="Times New Roman"/>
                          <a:cs typeface="Times New Roman"/>
                        </a:rPr>
                        <a:t>-</a:t>
                      </a:r>
                      <a:r>
                        <a:rPr lang="en-US" sz="1400" dirty="0">
                          <a:latin typeface="Times New Roman"/>
                          <a:ea typeface="Times New Roman"/>
                          <a:cs typeface="Times New Roman"/>
                        </a:rPr>
                        <a:t>39.28</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76">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12</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Chickpea </a:t>
                      </a:r>
                      <a:r>
                        <a:rPr lang="en-US" sz="1400" dirty="0">
                          <a:solidFill>
                            <a:srgbClr val="221E1F"/>
                          </a:solidFill>
                          <a:latin typeface="Times New Roman"/>
                          <a:ea typeface="Times New Roman"/>
                          <a:cs typeface="Times New Roman"/>
                        </a:rPr>
                        <a:t>(G)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72</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15.00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20.60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5.60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l">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27.18</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76">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13</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Chickpea </a:t>
                      </a:r>
                      <a:r>
                        <a:rPr lang="en-US" sz="1400" dirty="0">
                          <a:solidFill>
                            <a:srgbClr val="221E1F"/>
                          </a:solidFill>
                          <a:latin typeface="Times New Roman"/>
                          <a:ea typeface="Times New Roman"/>
                          <a:cs typeface="Times New Roman"/>
                        </a:rPr>
                        <a:t>(V)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150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18.00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22.00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4.00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l">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18.18</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76">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14</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Groundnut </a:t>
                      </a:r>
                      <a:r>
                        <a:rPr lang="en-US" sz="1400" dirty="0">
                          <a:solidFill>
                            <a:srgbClr val="221E1F"/>
                          </a:solidFill>
                          <a:latin typeface="Times New Roman"/>
                          <a:ea typeface="Times New Roman"/>
                          <a:cs typeface="Times New Roman"/>
                        </a:rPr>
                        <a:t>(S)</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17.45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23.00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5.55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l">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24.13</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876">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15</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Mustard</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426</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14.20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18.90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4.70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l">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24.86</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204">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16</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400" dirty="0" smtClean="0">
                          <a:solidFill>
                            <a:srgbClr val="221E1F"/>
                          </a:solidFill>
                          <a:latin typeface="Times New Roman"/>
                          <a:ea typeface="Times New Roman"/>
                          <a:cs typeface="Times New Roman"/>
                        </a:rPr>
                        <a:t>Cluster </a:t>
                      </a:r>
                      <a:r>
                        <a:rPr lang="en-US" sz="1400" dirty="0">
                          <a:solidFill>
                            <a:srgbClr val="221E1F"/>
                          </a:solidFill>
                          <a:latin typeface="Times New Roman"/>
                          <a:ea typeface="Times New Roman"/>
                          <a:cs typeface="Times New Roman"/>
                        </a:rPr>
                        <a:t>bean (Gum)</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431</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10.00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15.65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5.65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l">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36.10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350">
                <a:tc gridSpan="3">
                  <a:txBody>
                    <a:bodyPr/>
                    <a:lstStyle/>
                    <a:p>
                      <a:pPr marL="0" marR="0" algn="just">
                        <a:lnSpc>
                          <a:spcPts val="1205"/>
                        </a:lnSpc>
                        <a:spcBef>
                          <a:spcPts val="0"/>
                        </a:spcBef>
                        <a:spcAft>
                          <a:spcPts val="0"/>
                        </a:spcAft>
                      </a:pPr>
                      <a:r>
                        <a:rPr lang="en-US" sz="1400" dirty="0">
                          <a:solidFill>
                            <a:srgbClr val="221E1F"/>
                          </a:solidFill>
                          <a:latin typeface="Times New Roman"/>
                          <a:ea typeface="Times New Roman"/>
                          <a:cs typeface="Times New Roman"/>
                        </a:rPr>
                        <a:t>Total</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r">
                        <a:lnSpc>
                          <a:spcPts val="1205"/>
                        </a:lnSpc>
                        <a:spcBef>
                          <a:spcPts val="0"/>
                        </a:spcBef>
                        <a:spcAft>
                          <a:spcPts val="0"/>
                        </a:spcAft>
                      </a:pPr>
                      <a:r>
                        <a:rPr lang="en-US" sz="1400" dirty="0">
                          <a:solidFill>
                            <a:srgbClr val="221E1F"/>
                          </a:solidFill>
                          <a:latin typeface="Times New Roman"/>
                          <a:ea typeface="Times New Roman"/>
                          <a:cs typeface="Times New Roman"/>
                        </a:rPr>
                        <a:t>31113</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r">
                        <a:lnSpc>
                          <a:spcPts val="1205"/>
                        </a:lnSpc>
                        <a:spcBef>
                          <a:spcPts val="0"/>
                        </a:spcBef>
                        <a:spcAft>
                          <a:spcPts val="0"/>
                        </a:spcAft>
                      </a:pPr>
                      <a:endParaRPr lang="en-US" sz="1400" dirty="0">
                        <a:solidFill>
                          <a:srgbClr val="221E1F"/>
                        </a:solidFill>
                        <a:latin typeface="Times New Roman"/>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304800" y="1"/>
            <a:ext cx="8839200"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0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Gap in Productivity </a:t>
            </a:r>
            <a:r>
              <a:rPr kumimoji="0" lang="en-US" sz="2000" b="1" i="0" u="sng"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Crop wise average yield and Optimum yield-</a:t>
            </a:r>
            <a:r>
              <a:rPr kumimoji="0" lang="en-US" sz="1600" b="1" i="0" u="none" strike="noStrike" cap="none" normalizeH="0" baseline="0" dirty="0" err="1" smtClean="0">
                <a:ln>
                  <a:noFill/>
                </a:ln>
                <a:solidFill>
                  <a:srgbClr val="D22229"/>
                </a:solidFill>
                <a:effectLst/>
                <a:latin typeface="Times New Roman" pitchFamily="18" charset="0"/>
                <a:ea typeface="Times New Roman" pitchFamily="18" charset="0"/>
                <a:cs typeface="Times New Roman" pitchFamily="18" charset="0"/>
              </a:rPr>
              <a:t>Anand</a:t>
            </a:r>
            <a:r>
              <a:rPr kumimoji="0" lang="en-US" sz="1600"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rPr>
              <a:t> Block, </a:t>
            </a:r>
            <a:r>
              <a:rPr kumimoji="0" lang="en-US" sz="1600" b="1" i="0" u="none" strike="noStrike" cap="none" normalizeH="0" baseline="0" dirty="0" err="1" smtClean="0">
                <a:ln>
                  <a:noFill/>
                </a:ln>
                <a:solidFill>
                  <a:srgbClr val="D22229"/>
                </a:solidFill>
                <a:effectLst/>
                <a:latin typeface="Times New Roman" pitchFamily="18" charset="0"/>
                <a:ea typeface="Times New Roman" pitchFamily="18" charset="0"/>
                <a:cs typeface="Times New Roman" pitchFamily="18" charset="0"/>
              </a:rPr>
              <a:t>Anand</a:t>
            </a:r>
            <a:r>
              <a:rPr kumimoji="0" lang="en-US" sz="1600"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rPr>
              <a:t> District, Gujarat </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100" b="0" i="0" u="none" strike="noStrike" cap="none" normalizeH="0" baseline="0" dirty="0" smtClean="0">
                <a:ln>
                  <a:noFill/>
                </a:ln>
                <a:solidFill>
                  <a:srgbClr val="221E1F"/>
                </a:solidFill>
                <a:effectLst/>
                <a:latin typeface="Times New Roman" pitchFamily="18" charset="0"/>
                <a:ea typeface="Times New Roman" pitchFamily="18" charset="0"/>
                <a:cs typeface="Times New Roman" pitchFamily="18" charset="0"/>
              </a:rPr>
              <a:t>Source: Agriculture Production Local Level Plan </a:t>
            </a:r>
            <a:r>
              <a:rPr kumimoji="0" lang="en-US" sz="1100" b="0" i="0" u="none" strike="noStrike" cap="none" normalizeH="0" baseline="0" dirty="0" err="1" smtClean="0">
                <a:ln>
                  <a:noFill/>
                </a:ln>
                <a:solidFill>
                  <a:srgbClr val="221E1F"/>
                </a:solidFill>
                <a:effectLst/>
                <a:latin typeface="Times New Roman" pitchFamily="18" charset="0"/>
                <a:ea typeface="Times New Roman" pitchFamily="18" charset="0"/>
                <a:cs typeface="Times New Roman" pitchFamily="18" charset="0"/>
              </a:rPr>
              <a:t>Shekh</a:t>
            </a:r>
            <a:r>
              <a:rPr kumimoji="0" lang="en-US" sz="1100" b="0" i="0" u="none" strike="noStrike" cap="none" normalizeH="0" baseline="0" dirty="0" smtClean="0">
                <a:ln>
                  <a:noFill/>
                </a:ln>
                <a:solidFill>
                  <a:srgbClr val="221E1F"/>
                </a:solidFill>
                <a:effectLst/>
                <a:latin typeface="Times New Roman" pitchFamily="18" charset="0"/>
                <a:ea typeface="Times New Roman" pitchFamily="18" charset="0"/>
                <a:cs typeface="Times New Roman" pitchFamily="18" charset="0"/>
              </a:rPr>
              <a:t> &amp; </a:t>
            </a:r>
            <a:r>
              <a:rPr kumimoji="0" lang="en-US" sz="1100" b="0" i="0" u="none" strike="noStrike" cap="none" normalizeH="0" baseline="0" dirty="0" err="1" smtClean="0">
                <a:ln>
                  <a:noFill/>
                </a:ln>
                <a:solidFill>
                  <a:srgbClr val="221E1F"/>
                </a:solidFill>
                <a:effectLst/>
                <a:latin typeface="Times New Roman" pitchFamily="18" charset="0"/>
                <a:ea typeface="Times New Roman" pitchFamily="18" charset="0"/>
                <a:cs typeface="Times New Roman" pitchFamily="18" charset="0"/>
              </a:rPr>
              <a:t>Shelat</a:t>
            </a:r>
            <a:r>
              <a:rPr kumimoji="0" lang="en-US" sz="1100" b="0" i="0" u="none" strike="noStrike" cap="none" normalizeH="0" baseline="0" dirty="0" smtClean="0">
                <a:ln>
                  <a:noFill/>
                </a:ln>
                <a:solidFill>
                  <a:srgbClr val="221E1F"/>
                </a:solidFill>
                <a:effectLst/>
                <a:latin typeface="Times New Roman" pitchFamily="18" charset="0"/>
                <a:ea typeface="Times New Roman" pitchFamily="18" charset="0"/>
                <a:cs typeface="Times New Roman" pitchFamily="18" charset="0"/>
              </a:rPr>
              <a:t> - NCCSD 2013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609602"/>
          <a:ext cx="8305800" cy="5615814"/>
        </p:xfrm>
        <a:graphic>
          <a:graphicData uri="http://schemas.openxmlformats.org/drawingml/2006/table">
            <a:tbl>
              <a:tblPr/>
              <a:tblGrid>
                <a:gridCol w="1172470"/>
                <a:gridCol w="1526298"/>
                <a:gridCol w="1473547"/>
                <a:gridCol w="1314085"/>
                <a:gridCol w="850126"/>
                <a:gridCol w="1058766"/>
                <a:gridCol w="910508"/>
              </a:tblGrid>
              <a:tr h="1152682">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err="1" smtClean="0">
                          <a:solidFill>
                            <a:srgbClr val="221E1F"/>
                          </a:solidFill>
                          <a:latin typeface="Times New Roman"/>
                          <a:ea typeface="Times New Roman"/>
                          <a:cs typeface="Times New Roman"/>
                        </a:rPr>
                        <a:t>Sr</a:t>
                      </a:r>
                      <a:r>
                        <a:rPr lang="en-US" sz="1600" b="1" dirty="0" smtClean="0">
                          <a:solidFill>
                            <a:srgbClr val="221E1F"/>
                          </a:solidFill>
                          <a:latin typeface="Times New Roman"/>
                          <a:ea typeface="Times New Roman"/>
                          <a:cs typeface="Times New Roman"/>
                        </a:rPr>
                        <a:t> </a:t>
                      </a:r>
                      <a:r>
                        <a:rPr lang="en-US" sz="1600" b="1" dirty="0">
                          <a:solidFill>
                            <a:srgbClr val="221E1F"/>
                          </a:solidFill>
                          <a:latin typeface="Times New Roman"/>
                          <a:ea typeface="Times New Roman"/>
                          <a:cs typeface="Times New Roman"/>
                        </a:rPr>
                        <a:t>No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Crop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Area</a:t>
                      </a:r>
                      <a:endParaRPr lang="en-US" sz="1600" dirty="0">
                        <a:latin typeface="Calibri"/>
                        <a:ea typeface="Times New Roman"/>
                        <a:cs typeface="Times New Roman"/>
                      </a:endParaRPr>
                    </a:p>
                    <a:p>
                      <a:pPr marL="0" marR="0" algn="ctr">
                        <a:lnSpc>
                          <a:spcPts val="1205"/>
                        </a:lnSpc>
                        <a:spcBef>
                          <a:spcPts val="0"/>
                        </a:spcBef>
                        <a:spcAft>
                          <a:spcPts val="0"/>
                        </a:spcAft>
                      </a:pPr>
                      <a:r>
                        <a:rPr lang="en-US" sz="1600" b="1" dirty="0">
                          <a:solidFill>
                            <a:srgbClr val="221E1F"/>
                          </a:solidFill>
                          <a:latin typeface="Times New Roman"/>
                          <a:ea typeface="Times New Roman"/>
                          <a:cs typeface="Times New Roman"/>
                        </a:rPr>
                        <a:t>(ha)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Average </a:t>
                      </a:r>
                      <a:r>
                        <a:rPr lang="en-US" sz="1600" b="1" dirty="0">
                          <a:solidFill>
                            <a:srgbClr val="221E1F"/>
                          </a:solidFill>
                          <a:latin typeface="Times New Roman"/>
                          <a:ea typeface="Times New Roman"/>
                          <a:cs typeface="Times New Roman"/>
                        </a:rPr>
                        <a:t>yield </a:t>
                      </a:r>
                      <a:endParaRPr lang="en-US" sz="1600" dirty="0">
                        <a:latin typeface="Calibri"/>
                        <a:ea typeface="Times New Roman"/>
                        <a:cs typeface="Times New Roman"/>
                      </a:endParaRPr>
                    </a:p>
                    <a:p>
                      <a:pPr marL="0" marR="0" algn="ctr">
                        <a:lnSpc>
                          <a:spcPts val="1205"/>
                        </a:lnSpc>
                        <a:spcBef>
                          <a:spcPts val="0"/>
                        </a:spcBef>
                        <a:spcAft>
                          <a:spcPts val="0"/>
                        </a:spcAft>
                      </a:pPr>
                      <a:r>
                        <a:rPr lang="en-US" sz="1600" b="1" dirty="0">
                          <a:solidFill>
                            <a:srgbClr val="221E1F"/>
                          </a:solidFill>
                          <a:latin typeface="Times New Roman"/>
                          <a:ea typeface="Times New Roman"/>
                          <a:cs typeface="Times New Roman"/>
                        </a:rPr>
                        <a:t>(qt/ha)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Opti­mum </a:t>
                      </a:r>
                      <a:r>
                        <a:rPr lang="en-US" sz="1600" b="1" dirty="0">
                          <a:solidFill>
                            <a:srgbClr val="221E1F"/>
                          </a:solidFill>
                          <a:latin typeface="Times New Roman"/>
                          <a:ea typeface="Times New Roman"/>
                          <a:cs typeface="Times New Roman"/>
                        </a:rPr>
                        <a:t>yield </a:t>
                      </a:r>
                      <a:endParaRPr lang="en-US" sz="1600" dirty="0">
                        <a:latin typeface="Calibri"/>
                        <a:ea typeface="Times New Roman"/>
                        <a:cs typeface="Times New Roman"/>
                      </a:endParaRPr>
                    </a:p>
                    <a:p>
                      <a:pPr marL="0" marR="0" algn="ctr">
                        <a:lnSpc>
                          <a:spcPts val="1205"/>
                        </a:lnSpc>
                        <a:spcBef>
                          <a:spcPts val="0"/>
                        </a:spcBef>
                        <a:spcAft>
                          <a:spcPts val="0"/>
                        </a:spcAft>
                      </a:pPr>
                      <a:r>
                        <a:rPr lang="en-US" sz="1600" b="1" dirty="0">
                          <a:solidFill>
                            <a:srgbClr val="221E1F"/>
                          </a:solidFill>
                          <a:latin typeface="Times New Roman"/>
                          <a:ea typeface="Times New Roman"/>
                          <a:cs typeface="Times New Roman"/>
                        </a:rPr>
                        <a:t>(qt/ha)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Yield </a:t>
                      </a:r>
                      <a:r>
                        <a:rPr lang="en-US" sz="1600" b="1" dirty="0">
                          <a:solidFill>
                            <a:srgbClr val="221E1F"/>
                          </a:solidFill>
                          <a:latin typeface="Times New Roman"/>
                          <a:ea typeface="Times New Roman"/>
                          <a:cs typeface="Times New Roman"/>
                        </a:rPr>
                        <a:t>gap </a:t>
                      </a:r>
                      <a:endParaRPr lang="en-US" sz="1600" dirty="0">
                        <a:latin typeface="Calibri"/>
                        <a:ea typeface="Times New Roman"/>
                        <a:cs typeface="Times New Roman"/>
                      </a:endParaRPr>
                    </a:p>
                    <a:p>
                      <a:pPr marL="0" marR="0" algn="ctr">
                        <a:lnSpc>
                          <a:spcPts val="1205"/>
                        </a:lnSpc>
                        <a:spcBef>
                          <a:spcPts val="0"/>
                        </a:spcBef>
                        <a:spcAft>
                          <a:spcPts val="0"/>
                        </a:spcAft>
                      </a:pPr>
                      <a:r>
                        <a:rPr lang="en-US" sz="1600" b="1" dirty="0">
                          <a:solidFill>
                            <a:srgbClr val="221E1F"/>
                          </a:solidFill>
                          <a:latin typeface="Times New Roman"/>
                          <a:ea typeface="Times New Roman"/>
                          <a:cs typeface="Times New Roman"/>
                        </a:rPr>
                        <a:t>(qt/ha)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b="1" kern="1200" dirty="0" smtClean="0">
                        <a:solidFill>
                          <a:srgbClr val="4C453D"/>
                        </a:solidFill>
                        <a:latin typeface="Times New Roman"/>
                        <a:ea typeface="Times New Roman"/>
                        <a:cs typeface="Times New Roman"/>
                      </a:endParaRPr>
                    </a:p>
                    <a:p>
                      <a:pPr marL="0" marR="0" algn="ctr">
                        <a:lnSpc>
                          <a:spcPts val="1205"/>
                        </a:lnSpc>
                        <a:spcBef>
                          <a:spcPts val="0"/>
                        </a:spcBef>
                        <a:spcAft>
                          <a:spcPts val="0"/>
                        </a:spcAft>
                      </a:pPr>
                      <a:r>
                        <a:rPr lang="en-US" sz="1600" b="1" kern="1200" dirty="0" smtClean="0">
                          <a:solidFill>
                            <a:srgbClr val="4C453D"/>
                          </a:solidFill>
                          <a:latin typeface="Times New Roman"/>
                          <a:ea typeface="Times New Roman"/>
                          <a:cs typeface="Times New Roman"/>
                        </a:rPr>
                        <a:t>Yield </a:t>
                      </a:r>
                      <a:r>
                        <a:rPr lang="en-US" sz="1600" b="1" kern="1200" dirty="0">
                          <a:solidFill>
                            <a:srgbClr val="4C453D"/>
                          </a:solidFill>
                          <a:latin typeface="Times New Roman"/>
                          <a:ea typeface="Times New Roman"/>
                          <a:cs typeface="Times New Roman"/>
                        </a:rPr>
                        <a:t>gap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Banana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3120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600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700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100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14.2</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2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Papaya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60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415</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650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245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36.15</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3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Lemon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180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100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120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20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16.6</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4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err="1" smtClean="0">
                          <a:solidFill>
                            <a:srgbClr val="221E1F"/>
                          </a:solidFill>
                          <a:latin typeface="Times New Roman"/>
                          <a:ea typeface="Times New Roman"/>
                          <a:cs typeface="Times New Roman"/>
                        </a:rPr>
                        <a:t>Chiku</a:t>
                      </a:r>
                      <a:r>
                        <a:rPr lang="en-US" sz="1600" dirty="0" smtClean="0">
                          <a:solidFill>
                            <a:srgbClr val="221E1F"/>
                          </a:solidFill>
                          <a:latin typeface="Times New Roman"/>
                          <a:ea typeface="Times New Roman"/>
                          <a:cs typeface="Times New Roman"/>
                        </a:rPr>
                        <a:t>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60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80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120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40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33.33</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err="1" smtClean="0">
                          <a:solidFill>
                            <a:srgbClr val="221E1F"/>
                          </a:solidFill>
                          <a:latin typeface="Times New Roman"/>
                          <a:ea typeface="Times New Roman"/>
                          <a:cs typeface="Times New Roman"/>
                        </a:rPr>
                        <a:t>Ber</a:t>
                      </a:r>
                      <a:r>
                        <a:rPr lang="en-US" sz="1600" dirty="0" smtClean="0">
                          <a:solidFill>
                            <a:srgbClr val="221E1F"/>
                          </a:solidFill>
                          <a:latin typeface="Times New Roman"/>
                          <a:ea typeface="Times New Roman"/>
                          <a:cs typeface="Times New Roman"/>
                        </a:rPr>
                        <a:t>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30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90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150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60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40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657">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6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Pomegranate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25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65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80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15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18.75</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7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err="1" smtClean="0">
                          <a:solidFill>
                            <a:srgbClr val="221E1F"/>
                          </a:solidFill>
                          <a:latin typeface="Times New Roman"/>
                          <a:ea typeface="Times New Roman"/>
                          <a:cs typeface="Times New Roman"/>
                        </a:rPr>
                        <a:t>Aonla</a:t>
                      </a:r>
                      <a:r>
                        <a:rPr lang="en-US" sz="1600" dirty="0" smtClean="0">
                          <a:solidFill>
                            <a:srgbClr val="221E1F"/>
                          </a:solidFill>
                          <a:latin typeface="Times New Roman"/>
                          <a:ea typeface="Times New Roman"/>
                          <a:cs typeface="Times New Roman"/>
                        </a:rPr>
                        <a:t>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100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90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125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35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28</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657">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8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Mango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350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45</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85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30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47.05</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034">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9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err="1" smtClean="0">
                          <a:solidFill>
                            <a:srgbClr val="221E1F"/>
                          </a:solidFill>
                          <a:latin typeface="Times New Roman"/>
                          <a:ea typeface="Times New Roman"/>
                          <a:cs typeface="Times New Roman"/>
                        </a:rPr>
                        <a:t>Jamun</a:t>
                      </a:r>
                      <a:r>
                        <a:rPr lang="en-US" sz="1600" dirty="0" smtClean="0">
                          <a:solidFill>
                            <a:srgbClr val="221E1F"/>
                          </a:solidFill>
                          <a:latin typeface="Times New Roman"/>
                          <a:ea typeface="Times New Roman"/>
                          <a:cs typeface="Times New Roman"/>
                        </a:rPr>
                        <a:t>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25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7</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3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30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Watermelon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90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460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520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60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11.53</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11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Muskmelon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80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300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375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75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20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585">
                <a:tc gridSpan="3">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Total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4120 </a:t>
                      </a:r>
                      <a:endParaRPr lang="en-US" sz="1600" b="1"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ts val="1205"/>
                        </a:lnSpc>
                        <a:spcBef>
                          <a:spcPts val="0"/>
                        </a:spcBef>
                        <a:spcAft>
                          <a:spcPts val="0"/>
                        </a:spcAft>
                      </a:pPr>
                      <a:endParaRPr lang="en-US" sz="1600" dirty="0">
                        <a:solidFill>
                          <a:srgbClr val="221E1F"/>
                        </a:solidFill>
                        <a:latin typeface="Times New Roman"/>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13" name="Rectangle 1"/>
          <p:cNvSpPr>
            <a:spLocks noChangeArrowheads="1"/>
          </p:cNvSpPr>
          <p:nvPr/>
        </p:nvSpPr>
        <p:spPr bwMode="auto">
          <a:xfrm>
            <a:off x="0" y="0"/>
            <a:ext cx="3177216"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rPr>
              <a:t>Horticulture Crops: Gaps in Yield</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762000"/>
          <a:ext cx="7848602" cy="5375870"/>
        </p:xfrm>
        <a:graphic>
          <a:graphicData uri="http://schemas.openxmlformats.org/drawingml/2006/table">
            <a:tbl>
              <a:tblPr/>
              <a:tblGrid>
                <a:gridCol w="599562"/>
                <a:gridCol w="2018148"/>
                <a:gridCol w="600316"/>
                <a:gridCol w="1326577"/>
                <a:gridCol w="1466852"/>
                <a:gridCol w="1103344"/>
                <a:gridCol w="733803"/>
              </a:tblGrid>
              <a:tr h="1713079">
                <a:tc>
                  <a:txBody>
                    <a:bodyPr/>
                    <a:lstStyle/>
                    <a:p>
                      <a:pPr marL="0" marR="0" algn="ctr">
                        <a:lnSpc>
                          <a:spcPts val="1205"/>
                        </a:lnSpc>
                        <a:spcBef>
                          <a:spcPts val="0"/>
                        </a:spcBef>
                        <a:spcAft>
                          <a:spcPts val="0"/>
                        </a:spcAft>
                      </a:pPr>
                      <a:endParaRPr lang="en-US" sz="14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Sr</a:t>
                      </a:r>
                      <a:r>
                        <a:rPr lang="en-US" sz="1400" b="1" dirty="0">
                          <a:solidFill>
                            <a:srgbClr val="221E1F"/>
                          </a:solidFill>
                          <a:latin typeface="Times New Roman" pitchFamily="18" charset="0"/>
                          <a:ea typeface="Times New Roman"/>
                          <a:cs typeface="Times New Roman" pitchFamily="18" charset="0"/>
                        </a:rPr>
                        <a:t>.</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a:solidFill>
                            <a:srgbClr val="221E1F"/>
                          </a:solidFill>
                          <a:latin typeface="Times New Roman" pitchFamily="18" charset="0"/>
                          <a:ea typeface="Times New Roman"/>
                          <a:cs typeface="Times New Roman" pitchFamily="18" charset="0"/>
                        </a:rPr>
                        <a:t>No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Crop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Area</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a:solidFill>
                            <a:srgbClr val="221E1F"/>
                          </a:solidFill>
                          <a:latin typeface="Times New Roman" pitchFamily="18" charset="0"/>
                          <a:ea typeface="Times New Roman"/>
                          <a:cs typeface="Times New Roman" pitchFamily="18" charset="0"/>
                        </a:rPr>
                        <a:t>(ha)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Average </a:t>
                      </a:r>
                      <a:r>
                        <a:rPr lang="en-US" sz="1400" b="1" dirty="0">
                          <a:solidFill>
                            <a:srgbClr val="221E1F"/>
                          </a:solidFill>
                          <a:latin typeface="Times New Roman" pitchFamily="18" charset="0"/>
                          <a:ea typeface="Times New Roman"/>
                          <a:cs typeface="Times New Roman" pitchFamily="18" charset="0"/>
                        </a:rPr>
                        <a:t>yield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a:solidFill>
                            <a:srgbClr val="221E1F"/>
                          </a:solidFill>
                          <a:latin typeface="Times New Roman" pitchFamily="18" charset="0"/>
                          <a:ea typeface="Times New Roman"/>
                          <a:cs typeface="Times New Roman" pitchFamily="18" charset="0"/>
                        </a:rPr>
                        <a:t>(qt/ha)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Optimum </a:t>
                      </a:r>
                      <a:r>
                        <a:rPr lang="en-US" sz="1400" b="1" dirty="0">
                          <a:solidFill>
                            <a:srgbClr val="221E1F"/>
                          </a:solidFill>
                          <a:latin typeface="Times New Roman" pitchFamily="18" charset="0"/>
                          <a:ea typeface="Times New Roman"/>
                          <a:cs typeface="Times New Roman" pitchFamily="18" charset="0"/>
                        </a:rPr>
                        <a:t>yield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a:solidFill>
                            <a:srgbClr val="221E1F"/>
                          </a:solidFill>
                          <a:latin typeface="Times New Roman" pitchFamily="18" charset="0"/>
                          <a:ea typeface="Times New Roman"/>
                          <a:cs typeface="Times New Roman" pitchFamily="18" charset="0"/>
                        </a:rPr>
                        <a:t>(qt/ha)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Yield </a:t>
                      </a:r>
                      <a:r>
                        <a:rPr lang="en-US" sz="1400" b="1" dirty="0">
                          <a:solidFill>
                            <a:srgbClr val="221E1F"/>
                          </a:solidFill>
                          <a:latin typeface="Times New Roman" pitchFamily="18" charset="0"/>
                          <a:ea typeface="Times New Roman"/>
                          <a:cs typeface="Times New Roman" pitchFamily="18" charset="0"/>
                        </a:rPr>
                        <a:t>gap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a:solidFill>
                            <a:srgbClr val="221E1F"/>
                          </a:solidFill>
                          <a:latin typeface="Times New Roman" pitchFamily="18" charset="0"/>
                          <a:ea typeface="Times New Roman"/>
                          <a:cs typeface="Times New Roman" pitchFamily="18" charset="0"/>
                        </a:rPr>
                        <a:t>(qt/ha)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b="1" kern="1200" dirty="0" smtClean="0">
                        <a:solidFill>
                          <a:srgbClr val="4C453D"/>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kern="1200" dirty="0" smtClean="0">
                          <a:solidFill>
                            <a:srgbClr val="4C453D"/>
                          </a:solidFill>
                          <a:latin typeface="Times New Roman" pitchFamily="18" charset="0"/>
                          <a:ea typeface="Times New Roman"/>
                          <a:cs typeface="Times New Roman" pitchFamily="18" charset="0"/>
                        </a:rPr>
                        <a:t>Yield </a:t>
                      </a:r>
                      <a:r>
                        <a:rPr lang="en-US" sz="1400" b="1" kern="1200" dirty="0">
                          <a:solidFill>
                            <a:srgbClr val="4C453D"/>
                          </a:solidFill>
                          <a:latin typeface="Times New Roman" pitchFamily="18" charset="0"/>
                          <a:ea typeface="Times New Roman"/>
                          <a:cs typeface="Times New Roman" pitchFamily="18" charset="0"/>
                        </a:rPr>
                        <a:t>gap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873">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Hybrid </a:t>
                      </a:r>
                      <a:r>
                        <a:rPr lang="en-US" sz="1400" dirty="0">
                          <a:solidFill>
                            <a:srgbClr val="221E1F"/>
                          </a:solidFill>
                          <a:latin typeface="Times New Roman" pitchFamily="18" charset="0"/>
                          <a:ea typeface="Times New Roman"/>
                          <a:cs typeface="Times New Roman" pitchFamily="18" charset="0"/>
                        </a:rPr>
                        <a:t>Napier grass </a:t>
                      </a:r>
                      <a:endParaRPr lang="en-US" sz="1400" dirty="0">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(7 to 8 cuts)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702</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2000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2800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800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28.57</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35">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Maize </a:t>
                      </a:r>
                      <a:r>
                        <a:rPr lang="en-US" sz="1400" dirty="0">
                          <a:solidFill>
                            <a:srgbClr val="221E1F"/>
                          </a:solidFill>
                          <a:latin typeface="Times New Roman" pitchFamily="18" charset="0"/>
                          <a:ea typeface="Times New Roman"/>
                          <a:cs typeface="Times New Roman" pitchFamily="18" charset="0"/>
                        </a:rPr>
                        <a:t>African tall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1986</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600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1200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600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50</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35">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3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Forage </a:t>
                      </a:r>
                      <a:r>
                        <a:rPr lang="en-US" sz="1400" dirty="0">
                          <a:solidFill>
                            <a:srgbClr val="221E1F"/>
                          </a:solidFill>
                          <a:latin typeface="Times New Roman" pitchFamily="18" charset="0"/>
                          <a:ea typeface="Times New Roman"/>
                          <a:cs typeface="Times New Roman" pitchFamily="18" charset="0"/>
                        </a:rPr>
                        <a:t>sorghum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2255</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650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800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150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-18.75</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35">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4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Cowpea </a:t>
                      </a:r>
                      <a:r>
                        <a:rPr lang="en-US" sz="1400" dirty="0">
                          <a:solidFill>
                            <a:srgbClr val="221E1F"/>
                          </a:solidFill>
                          <a:latin typeface="Times New Roman" pitchFamily="18" charset="0"/>
                          <a:ea typeface="Times New Roman"/>
                          <a:cs typeface="Times New Roman" pitchFamily="18" charset="0"/>
                        </a:rPr>
                        <a:t>(</a:t>
                      </a:r>
                      <a:r>
                        <a:rPr lang="en-US" sz="1400" dirty="0" err="1">
                          <a:solidFill>
                            <a:srgbClr val="221E1F"/>
                          </a:solidFill>
                          <a:latin typeface="Times New Roman" pitchFamily="18" charset="0"/>
                          <a:ea typeface="Times New Roman"/>
                          <a:cs typeface="Times New Roman" pitchFamily="18" charset="0"/>
                        </a:rPr>
                        <a:t>Chola</a:t>
                      </a:r>
                      <a:r>
                        <a:rPr lang="en-US" sz="1400" dirty="0">
                          <a:solidFill>
                            <a:srgbClr val="221E1F"/>
                          </a:solidFill>
                          <a:latin typeface="Times New Roman" pitchFamily="18" charset="0"/>
                          <a:ea typeface="Times New Roman"/>
                          <a:cs typeface="Times New Roman" pitchFamily="18" charset="0"/>
                        </a:rPr>
                        <a:t> )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80</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300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400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100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25</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743">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5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Lucerne </a:t>
                      </a:r>
                      <a:r>
                        <a:rPr lang="en-US" sz="1400" dirty="0">
                          <a:solidFill>
                            <a:srgbClr val="221E1F"/>
                          </a:solidFill>
                          <a:latin typeface="Times New Roman" pitchFamily="18" charset="0"/>
                          <a:ea typeface="Times New Roman"/>
                          <a:cs typeface="Times New Roman" pitchFamily="18" charset="0"/>
                        </a:rPr>
                        <a:t>(8 to 10 cuts)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737</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750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1000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250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25</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35">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6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Oats </a:t>
                      </a:r>
                      <a:r>
                        <a:rPr lang="en-US" sz="1400" dirty="0">
                          <a:solidFill>
                            <a:srgbClr val="221E1F"/>
                          </a:solidFill>
                          <a:latin typeface="Times New Roman" pitchFamily="18" charset="0"/>
                          <a:ea typeface="Times New Roman"/>
                          <a:cs typeface="Times New Roman" pitchFamily="18" charset="0"/>
                        </a:rPr>
                        <a:t>(2 cuts)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50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450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550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100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18.18</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35">
                <a:tc gridSpan="3">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Total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5810</a:t>
                      </a:r>
                      <a:endParaRPr lang="en-US" sz="1400" b="1"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ts val="1205"/>
                        </a:lnSpc>
                        <a:spcBef>
                          <a:spcPts val="0"/>
                        </a:spcBef>
                        <a:spcAft>
                          <a:spcPts val="0"/>
                        </a:spcAft>
                      </a:pPr>
                      <a:endParaRPr lang="en-US" sz="1400" dirty="0">
                        <a:solidFill>
                          <a:srgbClr val="221E1F"/>
                        </a:solidFill>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89" name="Rectangle 1"/>
          <p:cNvSpPr>
            <a:spLocks noChangeArrowheads="1"/>
          </p:cNvSpPr>
          <p:nvPr/>
        </p:nvSpPr>
        <p:spPr bwMode="auto">
          <a:xfrm>
            <a:off x="0" y="152400"/>
            <a:ext cx="299742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rPr>
              <a:t>Forage Crops: Gaps in Yield</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0999" y="457198"/>
          <a:ext cx="8153401" cy="5893634"/>
        </p:xfrm>
        <a:graphic>
          <a:graphicData uri="http://schemas.openxmlformats.org/drawingml/2006/table">
            <a:tbl>
              <a:tblPr/>
              <a:tblGrid>
                <a:gridCol w="733296"/>
                <a:gridCol w="1302176"/>
                <a:gridCol w="1340815"/>
                <a:gridCol w="1388495"/>
                <a:gridCol w="1363012"/>
                <a:gridCol w="1122962"/>
                <a:gridCol w="902645"/>
              </a:tblGrid>
              <a:tr h="691954">
                <a:tc>
                  <a:txBody>
                    <a:bodyPr/>
                    <a:lstStyle/>
                    <a:p>
                      <a:pPr marL="0" marR="0" algn="ctr">
                        <a:lnSpc>
                          <a:spcPts val="1205"/>
                        </a:lnSpc>
                        <a:spcBef>
                          <a:spcPts val="0"/>
                        </a:spcBef>
                        <a:spcAft>
                          <a:spcPts val="0"/>
                        </a:spcAft>
                      </a:pPr>
                      <a:r>
                        <a:rPr lang="en-US" sz="1400" b="1" dirty="0" err="1">
                          <a:solidFill>
                            <a:srgbClr val="221E1F"/>
                          </a:solidFill>
                          <a:latin typeface="Times New Roman" pitchFamily="18" charset="0"/>
                          <a:ea typeface="Times New Roman"/>
                          <a:cs typeface="Times New Roman" pitchFamily="18" charset="0"/>
                        </a:rPr>
                        <a:t>Sr</a:t>
                      </a:r>
                      <a:r>
                        <a:rPr lang="en-US" sz="1400" b="1" dirty="0">
                          <a:solidFill>
                            <a:srgbClr val="221E1F"/>
                          </a:solidFill>
                          <a:latin typeface="Times New Roman" pitchFamily="18" charset="0"/>
                          <a:ea typeface="Times New Roman"/>
                          <a:cs typeface="Times New Roman" pitchFamily="18" charset="0"/>
                        </a:rPr>
                        <a:t> No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Livestock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r>
                        <a:rPr lang="en-US" sz="1400" b="1">
                          <a:solidFill>
                            <a:srgbClr val="221E1F"/>
                          </a:solidFill>
                          <a:latin typeface="Times New Roman" pitchFamily="18" charset="0"/>
                          <a:ea typeface="Times New Roman"/>
                          <a:cs typeface="Times New Roman" pitchFamily="18" charset="0"/>
                        </a:rPr>
                        <a:t>Population</a:t>
                      </a:r>
                      <a:endParaRPr lang="en-US" sz="140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r>
                        <a:rPr lang="en-US" sz="1400" b="1">
                          <a:solidFill>
                            <a:srgbClr val="221E1F"/>
                          </a:solidFill>
                          <a:latin typeface="Times New Roman" pitchFamily="18" charset="0"/>
                          <a:ea typeface="Times New Roman"/>
                          <a:cs typeface="Times New Roman" pitchFamily="18" charset="0"/>
                        </a:rPr>
                        <a:t>Average produc­tion</a:t>
                      </a:r>
                      <a:endParaRPr lang="en-US" sz="140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r>
                        <a:rPr lang="en-US" sz="1400" b="1">
                          <a:solidFill>
                            <a:srgbClr val="221E1F"/>
                          </a:solidFill>
                          <a:latin typeface="Times New Roman" pitchFamily="18" charset="0"/>
                          <a:ea typeface="Times New Roman"/>
                          <a:cs typeface="Times New Roman" pitchFamily="18" charset="0"/>
                        </a:rPr>
                        <a:t>Optimum produc­tion</a:t>
                      </a:r>
                      <a:endParaRPr lang="en-US" sz="140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r>
                        <a:rPr lang="en-US" sz="1400" b="1" dirty="0">
                          <a:solidFill>
                            <a:srgbClr val="221E1F"/>
                          </a:solidFill>
                          <a:latin typeface="Times New Roman" pitchFamily="18" charset="0"/>
                          <a:ea typeface="Times New Roman"/>
                          <a:cs typeface="Times New Roman" pitchFamily="18" charset="0"/>
                        </a:rPr>
                        <a:t>Yield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a:solidFill>
                            <a:srgbClr val="221E1F"/>
                          </a:solidFill>
                          <a:latin typeface="Times New Roman" pitchFamily="18" charset="0"/>
                          <a:ea typeface="Times New Roman"/>
                          <a:cs typeface="Times New Roman" pitchFamily="18" charset="0"/>
                        </a:rPr>
                        <a:t>Gap</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r>
                        <a:rPr lang="en-US" sz="1400" b="1" kern="1200">
                          <a:solidFill>
                            <a:srgbClr val="4C453D"/>
                          </a:solidFill>
                          <a:latin typeface="Times New Roman" pitchFamily="18" charset="0"/>
                          <a:ea typeface="Times New Roman"/>
                          <a:cs typeface="Times New Roman" pitchFamily="18" charset="0"/>
                        </a:rPr>
                        <a:t>Yield gap %</a:t>
                      </a:r>
                      <a:endParaRPr lang="en-US" sz="140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78">
                <a:tc>
                  <a:txBody>
                    <a:bodyPr/>
                    <a:lstStyle/>
                    <a:p>
                      <a:pPr marL="0" marR="0" algn="just">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1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Buffaloes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67285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4.24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lit /day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10</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lit/day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5.6 lit./day</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-57.6</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952">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Cross </a:t>
                      </a:r>
                      <a:r>
                        <a:rPr lang="en-US" sz="1400" dirty="0">
                          <a:solidFill>
                            <a:srgbClr val="221E1F"/>
                          </a:solidFill>
                          <a:latin typeface="Times New Roman" pitchFamily="18" charset="0"/>
                          <a:ea typeface="Times New Roman"/>
                          <a:cs typeface="Times New Roman" pitchFamily="18" charset="0"/>
                        </a:rPr>
                        <a:t>bred cows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10000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8.15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lit/day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15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lit/day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11.85 lit./day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45.6</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952">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3</a:t>
                      </a: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Indigenous </a:t>
                      </a:r>
                      <a:r>
                        <a:rPr lang="en-US" sz="1400" dirty="0">
                          <a:solidFill>
                            <a:srgbClr val="221E1F"/>
                          </a:solidFill>
                          <a:latin typeface="Times New Roman" pitchFamily="18" charset="0"/>
                          <a:ea typeface="Times New Roman"/>
                          <a:cs typeface="Times New Roman" pitchFamily="18" charset="0"/>
                        </a:rPr>
                        <a:t>cow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13852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4.23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lit/day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8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lit/day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3.77 lit./day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47.12</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895">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4</a:t>
                      </a: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err="1" smtClean="0">
                          <a:solidFill>
                            <a:srgbClr val="221E1F"/>
                          </a:solidFill>
                          <a:latin typeface="Times New Roman" pitchFamily="18" charset="0"/>
                          <a:ea typeface="Times New Roman"/>
                          <a:cs typeface="Times New Roman" pitchFamily="18" charset="0"/>
                        </a:rPr>
                        <a:t>Desi</a:t>
                      </a:r>
                      <a:r>
                        <a:rPr lang="en-US" sz="1400" dirty="0" smtClean="0">
                          <a:solidFill>
                            <a:srgbClr val="221E1F"/>
                          </a:solidFill>
                          <a:latin typeface="Times New Roman" pitchFamily="18" charset="0"/>
                          <a:ea typeface="Times New Roman"/>
                          <a:cs typeface="Times New Roman" pitchFamily="18" charset="0"/>
                        </a:rPr>
                        <a:t> </a:t>
                      </a:r>
                      <a:r>
                        <a:rPr lang="en-US" sz="1400" dirty="0">
                          <a:solidFill>
                            <a:srgbClr val="221E1F"/>
                          </a:solidFill>
                          <a:latin typeface="Times New Roman" pitchFamily="18" charset="0"/>
                          <a:ea typeface="Times New Roman"/>
                          <a:cs typeface="Times New Roman" pitchFamily="18" charset="0"/>
                        </a:rPr>
                        <a:t>layers / annum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10158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130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no./year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180 </a:t>
                      </a:r>
                      <a:r>
                        <a:rPr lang="en-US" sz="1400" dirty="0">
                          <a:solidFill>
                            <a:srgbClr val="221E1F"/>
                          </a:solidFill>
                          <a:latin typeface="Times New Roman" pitchFamily="18" charset="0"/>
                          <a:ea typeface="Times New Roman"/>
                          <a:cs typeface="Times New Roman" pitchFamily="18" charset="0"/>
                        </a:rPr>
                        <a:t>no./year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50 no./year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27.7</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954">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5</a:t>
                      </a: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Improved </a:t>
                      </a:r>
                      <a:r>
                        <a:rPr lang="en-US" sz="1400" dirty="0">
                          <a:solidFill>
                            <a:srgbClr val="221E1F"/>
                          </a:solidFill>
                          <a:latin typeface="Times New Roman" pitchFamily="18" charset="0"/>
                          <a:ea typeface="Times New Roman"/>
                          <a:cs typeface="Times New Roman" pitchFamily="18" charset="0"/>
                        </a:rPr>
                        <a:t>lay­er/ annum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427100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250</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no./year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300 </a:t>
                      </a:r>
                      <a:r>
                        <a:rPr lang="en-US" sz="1400" dirty="0">
                          <a:solidFill>
                            <a:srgbClr val="221E1F"/>
                          </a:solidFill>
                          <a:latin typeface="Times New Roman" pitchFamily="18" charset="0"/>
                          <a:ea typeface="Times New Roman"/>
                          <a:cs typeface="Times New Roman" pitchFamily="18" charset="0"/>
                        </a:rPr>
                        <a:t>no./year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50 no./year</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16.6</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78">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6</a:t>
                      </a: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Broiler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130000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2.00</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kg/birds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3.5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kg/birds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1.5 kg/birds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42.8</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895">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7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Emu </a:t>
                      </a:r>
                      <a:r>
                        <a:rPr lang="en-US" sz="1400" dirty="0">
                          <a:solidFill>
                            <a:srgbClr val="221E1F"/>
                          </a:solidFill>
                          <a:latin typeface="Times New Roman" pitchFamily="18" charset="0"/>
                          <a:ea typeface="Times New Roman"/>
                          <a:cs typeface="Times New Roman" pitchFamily="18" charset="0"/>
                        </a:rPr>
                        <a:t>farming</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1500</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8.00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eggs/ bird</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12.00 </a:t>
                      </a:r>
                      <a:r>
                        <a:rPr lang="en-US" sz="1400" dirty="0">
                          <a:solidFill>
                            <a:srgbClr val="221E1F"/>
                          </a:solidFill>
                          <a:latin typeface="Times New Roman" pitchFamily="18" charset="0"/>
                          <a:ea typeface="Times New Roman"/>
                          <a:cs typeface="Times New Roman" pitchFamily="18" charset="0"/>
                        </a:rPr>
                        <a:t>eggs/ bird</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4.00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eggs</a:t>
                      </a:r>
                      <a:r>
                        <a:rPr lang="en-US" sz="1400" dirty="0">
                          <a:solidFill>
                            <a:srgbClr val="221E1F"/>
                          </a:solidFill>
                          <a:latin typeface="Times New Roman" pitchFamily="18" charset="0"/>
                          <a:ea typeface="Times New Roman"/>
                          <a:cs typeface="Times New Roman" pitchFamily="18" charset="0"/>
                        </a:rPr>
                        <a:t>/ bird</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33.3</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4476">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8</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Fisheries </a:t>
                      </a:r>
                      <a:r>
                        <a:rPr lang="en-US" sz="1400" dirty="0">
                          <a:solidFill>
                            <a:srgbClr val="221E1F"/>
                          </a:solidFill>
                          <a:latin typeface="Times New Roman" pitchFamily="18" charset="0"/>
                          <a:ea typeface="Times New Roman"/>
                          <a:cs typeface="Times New Roman" pitchFamily="18" charset="0"/>
                        </a:rPr>
                        <a:t>(86 ponds)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a:t>
                      </a:r>
                      <a:endParaRPr lang="en-US" sz="1400" dirty="0">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Chestnut/ </a:t>
                      </a:r>
                      <a:r>
                        <a:rPr lang="en-US" sz="1400" dirty="0" err="1">
                          <a:solidFill>
                            <a:srgbClr val="221E1F"/>
                          </a:solidFill>
                          <a:latin typeface="Times New Roman" pitchFamily="18" charset="0"/>
                          <a:ea typeface="Times New Roman"/>
                          <a:cs typeface="Times New Roman" pitchFamily="18" charset="0"/>
                        </a:rPr>
                        <a:t>Sin­goda</a:t>
                      </a:r>
                      <a:r>
                        <a:rPr lang="en-US" sz="1400" dirty="0">
                          <a:solidFill>
                            <a:srgbClr val="221E1F"/>
                          </a:solidFill>
                          <a:latin typeface="Times New Roman" pitchFamily="18" charset="0"/>
                          <a:ea typeface="Times New Roman"/>
                          <a:cs typeface="Times New Roman" pitchFamily="18" charset="0"/>
                        </a:rPr>
                        <a:t>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267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(ha)</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267</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(ha)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60000.00</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(Net income in Rs)</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Rs70,000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90000.00</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(Net income in Rs)</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Rs 1,20,000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 </a:t>
                      </a:r>
                      <a:r>
                        <a:rPr lang="en-US" sz="1400" dirty="0">
                          <a:solidFill>
                            <a:srgbClr val="221E1F"/>
                          </a:solidFill>
                          <a:latin typeface="Times New Roman" pitchFamily="18" charset="0"/>
                          <a:ea typeface="Times New Roman"/>
                          <a:cs typeface="Times New Roman" pitchFamily="18" charset="0"/>
                        </a:rPr>
                        <a:t>Rs 30,000</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 Rs 50,000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a:solidFill>
                          <a:srgbClr val="221E1F"/>
                        </a:solidFill>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37" name="Rectangle 1"/>
          <p:cNvSpPr>
            <a:spLocks noChangeArrowheads="1"/>
          </p:cNvSpPr>
          <p:nvPr/>
        </p:nvSpPr>
        <p:spPr bwMode="auto">
          <a:xfrm>
            <a:off x="0" y="0"/>
            <a:ext cx="317394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rPr>
              <a:t>Yield Gap in Productivity of Livestock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914401"/>
          <a:ext cx="8686798" cy="5876867"/>
        </p:xfrm>
        <a:graphic>
          <a:graphicData uri="http://schemas.openxmlformats.org/drawingml/2006/table">
            <a:tbl>
              <a:tblPr/>
              <a:tblGrid>
                <a:gridCol w="541388"/>
                <a:gridCol w="1909340"/>
                <a:gridCol w="1037150"/>
                <a:gridCol w="1167015"/>
                <a:gridCol w="1422355"/>
                <a:gridCol w="1346016"/>
                <a:gridCol w="1263534"/>
              </a:tblGrid>
              <a:tr h="621233">
                <a:tc>
                  <a:txBody>
                    <a:bodyPr/>
                    <a:lstStyle/>
                    <a:p>
                      <a:pPr marL="0" marR="0" algn="just" fontAlgn="base">
                        <a:lnSpc>
                          <a:spcPct val="115000"/>
                        </a:lnSpc>
                        <a:spcBef>
                          <a:spcPts val="0"/>
                        </a:spcBef>
                        <a:spcAft>
                          <a:spcPts val="0"/>
                        </a:spcAft>
                      </a:pPr>
                      <a:r>
                        <a:rPr lang="en-US" sz="1400" b="1" kern="1200" dirty="0">
                          <a:solidFill>
                            <a:srgbClr val="4C453D"/>
                          </a:solidFill>
                          <a:latin typeface="Times New Roman"/>
                          <a:ea typeface="Times New Roman"/>
                          <a:cs typeface="Times New Roman"/>
                        </a:rPr>
                        <a:t>Sr. No</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1400" b="1" kern="1200" dirty="0">
                          <a:solidFill>
                            <a:srgbClr val="4C453D"/>
                          </a:solidFill>
                          <a:latin typeface="Times New Roman"/>
                          <a:ea typeface="Times New Roman"/>
                          <a:cs typeface="Times New Roman"/>
                        </a:rPr>
                        <a:t>Crop</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1400" b="1" kern="1200">
                          <a:solidFill>
                            <a:srgbClr val="4C453D"/>
                          </a:solidFill>
                          <a:latin typeface="Times New Roman"/>
                          <a:ea typeface="Times New Roman"/>
                          <a:cs typeface="Times New Roman"/>
                        </a:rPr>
                        <a:t>Area</a:t>
                      </a:r>
                      <a:endParaRPr lang="en-US" sz="1400">
                        <a:latin typeface="Calibri"/>
                        <a:ea typeface="Times New Roman"/>
                        <a:cs typeface="Times New Roman"/>
                      </a:endParaRPr>
                    </a:p>
                    <a:p>
                      <a:pPr marL="0" marR="0" algn="just" fontAlgn="base">
                        <a:lnSpc>
                          <a:spcPct val="115000"/>
                        </a:lnSpc>
                        <a:spcBef>
                          <a:spcPts val="0"/>
                        </a:spcBef>
                        <a:spcAft>
                          <a:spcPts val="0"/>
                        </a:spcAft>
                      </a:pPr>
                      <a:r>
                        <a:rPr lang="en-US" sz="1400" b="1" kern="1200">
                          <a:solidFill>
                            <a:srgbClr val="4C453D"/>
                          </a:solidFill>
                          <a:latin typeface="Times New Roman"/>
                          <a:ea typeface="Times New Roman"/>
                          <a:cs typeface="Times New Roman"/>
                        </a:rPr>
                        <a:t>(ha)</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1400" b="1" kern="1200" dirty="0">
                          <a:solidFill>
                            <a:srgbClr val="4C453D"/>
                          </a:solidFill>
                          <a:latin typeface="Times New Roman"/>
                          <a:ea typeface="Times New Roman"/>
                          <a:cs typeface="Times New Roman"/>
                        </a:rPr>
                        <a:t>Average yield (qt/ha)</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1400" b="1" kern="1200" dirty="0">
                          <a:solidFill>
                            <a:srgbClr val="4C453D"/>
                          </a:solidFill>
                          <a:latin typeface="Times New Roman"/>
                          <a:ea typeface="Times New Roman"/>
                          <a:cs typeface="Times New Roman"/>
                        </a:rPr>
                        <a:t>Optimum yield (qt/ha)</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1400" b="1" kern="1200">
                          <a:solidFill>
                            <a:srgbClr val="4C453D"/>
                          </a:solidFill>
                          <a:latin typeface="Times New Roman"/>
                          <a:ea typeface="Times New Roman"/>
                          <a:cs typeface="Times New Roman"/>
                        </a:rPr>
                        <a:t>Yield gap (qt/ha)</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1400" b="1" kern="1200" dirty="0">
                          <a:solidFill>
                            <a:srgbClr val="4C453D"/>
                          </a:solidFill>
                          <a:latin typeface="Times New Roman"/>
                          <a:ea typeface="Times New Roman"/>
                          <a:cs typeface="Times New Roman"/>
                        </a:rPr>
                        <a:t>Yield gap %</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9548">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1</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Groundnut (K) </a:t>
                      </a:r>
                      <a:endParaRPr lang="en-US" sz="1400" dirty="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8624</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15</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22</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-7</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-31.8</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409673">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2</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Hy. Cotton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5279</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25</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50</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-25</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-50.0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9548">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3</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Moogbean (K)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3994</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5</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8</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-3</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-33.3</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9548">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4</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Sesamum (K)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3320</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3</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6</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-3</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-50.0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9548">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5</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Wheat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2651</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30</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40</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-10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-25.0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9548">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6</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Hy. Castor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1651</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30</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50</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-20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-40.0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9548">
                <a:tc>
                  <a:txBody>
                    <a:bodyPr/>
                    <a:lstStyle/>
                    <a:p>
                      <a:pPr marL="0" marR="0" algn="just" fontAlgn="b">
                        <a:lnSpc>
                          <a:spcPct val="115000"/>
                        </a:lnSpc>
                        <a:spcBef>
                          <a:spcPts val="0"/>
                        </a:spcBef>
                        <a:spcAft>
                          <a:spcPts val="0"/>
                        </a:spcAft>
                      </a:pPr>
                      <a:r>
                        <a:rPr lang="en-US" sz="1400" kern="1200">
                          <a:solidFill>
                            <a:srgbClr val="000000"/>
                          </a:solidFill>
                          <a:latin typeface="Times New Roman"/>
                          <a:ea typeface="Times New Roman"/>
                          <a:cs typeface="Times New Roman"/>
                        </a:rPr>
                        <a:t>7</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b">
                        <a:lnSpc>
                          <a:spcPct val="115000"/>
                        </a:lnSpc>
                        <a:spcBef>
                          <a:spcPts val="0"/>
                        </a:spcBef>
                        <a:spcAft>
                          <a:spcPts val="0"/>
                        </a:spcAft>
                      </a:pPr>
                      <a:r>
                        <a:rPr lang="en-US" sz="1400" kern="1200">
                          <a:solidFill>
                            <a:srgbClr val="000000"/>
                          </a:solidFill>
                          <a:latin typeface="Times New Roman"/>
                          <a:ea typeface="Times New Roman"/>
                          <a:cs typeface="Times New Roman"/>
                        </a:rPr>
                        <a:t>Hy. Bajra (K)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889</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20</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dirty="0">
                          <a:solidFill>
                            <a:srgbClr val="000000"/>
                          </a:solidFill>
                          <a:latin typeface="Times New Roman"/>
                          <a:ea typeface="Times New Roman"/>
                          <a:cs typeface="Times New Roman"/>
                        </a:rPr>
                        <a:t>25</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dirty="0">
                          <a:solidFill>
                            <a:srgbClr val="000000"/>
                          </a:solidFill>
                          <a:latin typeface="Times New Roman"/>
                          <a:ea typeface="Times New Roman"/>
                          <a:cs typeface="Times New Roman"/>
                        </a:rPr>
                        <a:t>-5</a:t>
                      </a:r>
                      <a:endParaRPr lang="en-US" sz="14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-20.0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9548">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8</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Cluster bean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578</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8</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15</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dirty="0">
                          <a:solidFill>
                            <a:srgbClr val="000000"/>
                          </a:solidFill>
                          <a:latin typeface="Times New Roman"/>
                          <a:ea typeface="Times New Roman"/>
                          <a:cs typeface="Times New Roman"/>
                        </a:rPr>
                        <a:t>-8</a:t>
                      </a:r>
                      <a:endParaRPr lang="en-US" sz="14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-50.0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9548">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9</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Hy. Bajra (S)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228</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25</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35</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dirty="0">
                          <a:solidFill>
                            <a:srgbClr val="000000"/>
                          </a:solidFill>
                          <a:latin typeface="Times New Roman"/>
                          <a:ea typeface="Times New Roman"/>
                          <a:cs typeface="Times New Roman"/>
                        </a:rPr>
                        <a:t>-10</a:t>
                      </a:r>
                      <a:endParaRPr lang="en-US" sz="14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dirty="0">
                          <a:solidFill>
                            <a:srgbClr val="000000"/>
                          </a:solidFill>
                          <a:latin typeface="Times New Roman"/>
                          <a:ea typeface="Times New Roman"/>
                          <a:cs typeface="Times New Roman"/>
                        </a:rPr>
                        <a:t>-28.6</a:t>
                      </a:r>
                      <a:endParaRPr lang="en-US" sz="14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9548">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10</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Groundnut (S)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150</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18</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22</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-4</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dirty="0">
                          <a:solidFill>
                            <a:srgbClr val="000000"/>
                          </a:solidFill>
                          <a:latin typeface="Times New Roman"/>
                          <a:ea typeface="Times New Roman"/>
                          <a:cs typeface="Times New Roman"/>
                        </a:rPr>
                        <a:t>-18.2</a:t>
                      </a:r>
                      <a:endParaRPr lang="en-US" sz="14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9548">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11</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Isabgol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60</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8</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12</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-4</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dirty="0">
                          <a:solidFill>
                            <a:srgbClr val="000000"/>
                          </a:solidFill>
                          <a:latin typeface="Times New Roman"/>
                          <a:ea typeface="Times New Roman"/>
                          <a:cs typeface="Times New Roman"/>
                        </a:rPr>
                        <a:t>-33.3</a:t>
                      </a:r>
                      <a:endParaRPr lang="en-US" sz="14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02813">
                <a:tc gridSpan="2">
                  <a:txBody>
                    <a:bodyPr/>
                    <a:lstStyle/>
                    <a:p>
                      <a:pPr marL="0" marR="0" algn="r" fontAlgn="base">
                        <a:lnSpc>
                          <a:spcPct val="115000"/>
                        </a:lnSpc>
                        <a:spcBef>
                          <a:spcPts val="0"/>
                        </a:spcBef>
                        <a:spcAft>
                          <a:spcPts val="0"/>
                        </a:spcAft>
                      </a:pPr>
                      <a:r>
                        <a:rPr lang="en-US" sz="1600" b="1" kern="1200">
                          <a:solidFill>
                            <a:srgbClr val="5B5249"/>
                          </a:solidFill>
                          <a:latin typeface="Times New Roman"/>
                          <a:ea typeface="Times New Roman"/>
                          <a:cs typeface="Times New Roman"/>
                        </a:rPr>
                        <a:t>Total</a:t>
                      </a:r>
                      <a:r>
                        <a:rPr lang="en-US" sz="1600" b="1" kern="1200">
                          <a:solidFill>
                            <a:srgbClr val="000000"/>
                          </a:solidFill>
                          <a:latin typeface="Times New Roman"/>
                          <a:ea typeface="Times New Roman"/>
                          <a:cs typeface="Times New Roman"/>
                        </a:rPr>
                        <a:t> </a:t>
                      </a:r>
                      <a:endParaRPr lang="en-US" sz="1600" b="1">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hMerge="1">
                  <a:txBody>
                    <a:bodyPr/>
                    <a:lstStyle/>
                    <a:p>
                      <a:endParaRPr lang="en-US"/>
                    </a:p>
                  </a:txBody>
                  <a:tcPr/>
                </a:tc>
                <a:tc gridSpan="4">
                  <a:txBody>
                    <a:bodyPr/>
                    <a:lstStyle/>
                    <a:p>
                      <a:pPr marL="0" marR="0" algn="just" fontAlgn="base">
                        <a:lnSpc>
                          <a:spcPct val="115000"/>
                        </a:lnSpc>
                        <a:spcBef>
                          <a:spcPts val="0"/>
                        </a:spcBef>
                        <a:spcAft>
                          <a:spcPts val="0"/>
                        </a:spcAft>
                      </a:pPr>
                      <a:r>
                        <a:rPr lang="en-US" sz="1600" b="1" kern="1200" dirty="0">
                          <a:solidFill>
                            <a:srgbClr val="000000"/>
                          </a:solidFill>
                          <a:latin typeface="Times New Roman"/>
                          <a:ea typeface="Times New Roman"/>
                          <a:cs typeface="Times New Roman"/>
                        </a:rPr>
                        <a:t>27424</a:t>
                      </a:r>
                      <a:endParaRPr lang="en-US" sz="1600" b="1"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pPr>
                      <a:endParaRPr lang="en-US" sz="1400" dirty="0">
                        <a:latin typeface="Calibri"/>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847668">
                <a:tc gridSpan="7">
                  <a:txBody>
                    <a:bodyPr/>
                    <a:lstStyle/>
                    <a:p>
                      <a:pPr marL="0" marR="0" algn="l" fontAlgn="base">
                        <a:lnSpc>
                          <a:spcPct val="115000"/>
                        </a:lnSpc>
                        <a:spcBef>
                          <a:spcPts val="0"/>
                        </a:spcBef>
                        <a:spcAft>
                          <a:spcPts val="0"/>
                        </a:spcAft>
                      </a:pPr>
                      <a:endParaRPr lang="en-US" sz="1600" b="1"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hMerge="1">
                  <a:txBody>
                    <a:bodyPr/>
                    <a:lstStyle/>
                    <a:p>
                      <a:endParaRPr lang="en-US"/>
                    </a:p>
                  </a:txBody>
                  <a:tcPr/>
                </a:tc>
                <a:tc hMerge="1">
                  <a:txBody>
                    <a:bodyPr/>
                    <a:lstStyle/>
                    <a:p>
                      <a:pPr marL="0" marR="0" algn="just" fontAlgn="base">
                        <a:lnSpc>
                          <a:spcPct val="115000"/>
                        </a:lnSpc>
                        <a:spcBef>
                          <a:spcPts val="0"/>
                        </a:spcBef>
                        <a:spcAft>
                          <a:spcPts val="0"/>
                        </a:spcAft>
                      </a:pPr>
                      <a:endParaRPr lang="en-US" sz="1600" b="1"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nSpc>
                          <a:spcPct val="115000"/>
                        </a:lnSpc>
                      </a:pPr>
                      <a:endParaRPr lang="en-US" sz="1400" dirty="0">
                        <a:latin typeface="Calibri"/>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304800" y="0"/>
            <a:ext cx="86106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PRODUCTIVITY GAPS – MANDVI-KUTCH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Rukmavati</a:t>
            </a:r>
            <a:r>
              <a:rPr kumimoji="0" lang="en-US"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River Basin Current Agricultural Crops – area</a:t>
            </a:r>
          </a:p>
          <a:p>
            <a:pPr lvl="0" algn="ctr" fontAlgn="base">
              <a:spcBef>
                <a:spcPct val="0"/>
              </a:spcBef>
              <a:spcAft>
                <a:spcPct val="0"/>
              </a:spcAft>
            </a:pPr>
            <a:r>
              <a:rPr lang="en-US" sz="1600" b="1" dirty="0" err="1" smtClean="0">
                <a:solidFill>
                  <a:srgbClr val="000000"/>
                </a:solidFill>
                <a:latin typeface="Times New Roman" pitchFamily="18" charset="0"/>
                <a:cs typeface="Times New Roman" pitchFamily="18" charset="0"/>
              </a:rPr>
              <a:t>Mandvi</a:t>
            </a:r>
            <a:r>
              <a:rPr lang="en-US" sz="1600" b="1" dirty="0" smtClean="0">
                <a:solidFill>
                  <a:srgbClr val="000000"/>
                </a:solidFill>
                <a:latin typeface="Times New Roman" pitchFamily="18" charset="0"/>
                <a:cs typeface="Times New Roman" pitchFamily="18" charset="0"/>
              </a:rPr>
              <a:t>- </a:t>
            </a:r>
            <a:r>
              <a:rPr lang="en-US" sz="1600" b="1" dirty="0" err="1" smtClean="0">
                <a:solidFill>
                  <a:srgbClr val="000000"/>
                </a:solidFill>
                <a:latin typeface="Times New Roman" pitchFamily="18" charset="0"/>
                <a:cs typeface="Times New Roman" pitchFamily="18" charset="0"/>
              </a:rPr>
              <a:t>Block,Kutch</a:t>
            </a:r>
            <a:r>
              <a:rPr lang="en-US" sz="1600" b="1" dirty="0" smtClean="0">
                <a:solidFill>
                  <a:srgbClr val="000000"/>
                </a:solidFill>
                <a:latin typeface="Times New Roman" pitchFamily="18" charset="0"/>
                <a:cs typeface="Times New Roman" pitchFamily="18" charset="0"/>
              </a:rPr>
              <a:t>-District -</a:t>
            </a:r>
            <a:r>
              <a:rPr lang="en-US" sz="1600" b="1" dirty="0" smtClean="0">
                <a:solidFill>
                  <a:srgbClr val="000000"/>
                </a:solidFill>
                <a:latin typeface="Times New Roman" pitchFamily="18" charset="0"/>
                <a:ea typeface="Times New Roman" pitchFamily="18" charset="0"/>
                <a:cs typeface="Times New Roman" pitchFamily="18" charset="0"/>
              </a:rPr>
              <a:t>Crop wise average yield and Optimum yield</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Date Placeholder 9"/>
          <p:cNvSpPr>
            <a:spLocks noGrp="1"/>
          </p:cNvSpPr>
          <p:nvPr>
            <p:ph type="dt" sz="half" idx="10"/>
          </p:nvPr>
        </p:nvSpPr>
        <p:spPr>
          <a:noFill/>
        </p:spPr>
        <p:txBody>
          <a:bodyPr/>
          <a:lstStyle/>
          <a:p>
            <a:fld id="{D652A1BD-3774-49B2-9B62-F54CAA8D3853}" type="datetime1">
              <a:rPr lang="en-US" smtClean="0"/>
              <a:pPr/>
              <a:t>03/08/2015</a:t>
            </a:fld>
            <a:endParaRPr lang="en-US" smtClean="0"/>
          </a:p>
        </p:txBody>
      </p:sp>
      <p:sp>
        <p:nvSpPr>
          <p:cNvPr id="15362" name="Rectangle 6"/>
          <p:cNvSpPr>
            <a:spLocks noGrp="1" noChangeArrowheads="1"/>
          </p:cNvSpPr>
          <p:nvPr>
            <p:ph type="sldNum" sz="quarter" idx="12"/>
          </p:nvPr>
        </p:nvSpPr>
        <p:spPr>
          <a:noFill/>
        </p:spPr>
        <p:txBody>
          <a:bodyPr/>
          <a:lstStyle/>
          <a:p>
            <a:fld id="{1B4C085C-C8C2-49FD-AF9E-162BA791334C}" type="slidenum">
              <a:rPr lang="en-US" smtClean="0"/>
              <a:pPr/>
              <a:t>25</a:t>
            </a:fld>
            <a:endParaRPr lang="en-US" smtClean="0"/>
          </a:p>
        </p:txBody>
      </p:sp>
      <p:sp>
        <p:nvSpPr>
          <p:cNvPr id="14340" name="Rectangle 2"/>
          <p:cNvSpPr>
            <a:spLocks noGrp="1"/>
          </p:cNvSpPr>
          <p:nvPr>
            <p:ph type="title" idx="4294967295"/>
          </p:nvPr>
        </p:nvSpPr>
        <p:spPr>
          <a:xfrm>
            <a:off x="1524000" y="152400"/>
            <a:ext cx="7239000" cy="1447800"/>
          </a:xfrm>
        </p:spPr>
        <p:txBody>
          <a:bodyPr lIns="0" rIns="0" bIns="0">
            <a:normAutofit fontScale="90000"/>
          </a:bodyPr>
          <a:lstStyle/>
          <a:p>
            <a:pPr lvl="0" fontAlgn="base">
              <a:spcAft>
                <a:spcPct val="0"/>
              </a:spcAft>
            </a:pPr>
            <a:r>
              <a:rPr lang="en-US" sz="2000" b="1" dirty="0" smtClean="0">
                <a:solidFill>
                  <a:srgbClr val="000000"/>
                </a:solidFill>
                <a:latin typeface="Times New Roman" pitchFamily="18" charset="0"/>
                <a:ea typeface="Times New Roman" pitchFamily="18" charset="0"/>
                <a:cs typeface="Times New Roman" pitchFamily="18" charset="0"/>
              </a:rPr>
              <a:t/>
            </a:r>
            <a:br>
              <a:rPr lang="en-US" sz="2000" b="1" dirty="0" smtClean="0">
                <a:solidFill>
                  <a:srgbClr val="000000"/>
                </a:solidFill>
                <a:latin typeface="Times New Roman" pitchFamily="18" charset="0"/>
                <a:ea typeface="Times New Roman" pitchFamily="18" charset="0"/>
                <a:cs typeface="Times New Roman" pitchFamily="18" charset="0"/>
              </a:rPr>
            </a:br>
            <a:r>
              <a:rPr lang="en-US" sz="2000" b="1" dirty="0" smtClean="0">
                <a:solidFill>
                  <a:srgbClr val="000000"/>
                </a:solidFill>
                <a:latin typeface="Times New Roman" pitchFamily="18" charset="0"/>
                <a:ea typeface="Times New Roman" pitchFamily="18" charset="0"/>
                <a:cs typeface="Times New Roman" pitchFamily="18" charset="0"/>
              </a:rPr>
              <a:t>PRODUCTIVITY GAPS – MANDVI-KUTCH</a:t>
            </a:r>
            <a:br>
              <a:rPr lang="en-US" sz="2000" b="1" dirty="0" smtClean="0">
                <a:solidFill>
                  <a:srgbClr val="000000"/>
                </a:solidFill>
                <a:latin typeface="Times New Roman" pitchFamily="18" charset="0"/>
                <a:ea typeface="Times New Roman" pitchFamily="18" charset="0"/>
                <a:cs typeface="Times New Roman" pitchFamily="18" charset="0"/>
              </a:rPr>
            </a:br>
            <a:r>
              <a:rPr lang="en-US" sz="2000" b="1" dirty="0" err="1" smtClean="0">
                <a:solidFill>
                  <a:srgbClr val="000000"/>
                </a:solidFill>
                <a:latin typeface="Times New Roman" pitchFamily="18" charset="0"/>
                <a:ea typeface="Times New Roman" pitchFamily="18" charset="0"/>
                <a:cs typeface="Times New Roman" pitchFamily="18" charset="0"/>
              </a:rPr>
              <a:t>Rukmavati</a:t>
            </a:r>
            <a:r>
              <a:rPr lang="en-US" sz="2000" b="1" dirty="0" smtClean="0">
                <a:solidFill>
                  <a:srgbClr val="000000"/>
                </a:solidFill>
                <a:latin typeface="Times New Roman" pitchFamily="18" charset="0"/>
                <a:ea typeface="Times New Roman" pitchFamily="18" charset="0"/>
                <a:cs typeface="Times New Roman" pitchFamily="18" charset="0"/>
              </a:rPr>
              <a:t> River Basin Current Agricultural Crops – area</a:t>
            </a:r>
            <a:br>
              <a:rPr lang="en-US" sz="2000" b="1" dirty="0" smtClean="0">
                <a:solidFill>
                  <a:srgbClr val="000000"/>
                </a:solidFill>
                <a:latin typeface="Times New Roman" pitchFamily="18" charset="0"/>
                <a:ea typeface="Times New Roman" pitchFamily="18" charset="0"/>
                <a:cs typeface="Times New Roman" pitchFamily="18" charset="0"/>
              </a:rPr>
            </a:br>
            <a:r>
              <a:rPr lang="en-US" sz="2000" b="1" dirty="0" err="1" smtClean="0">
                <a:solidFill>
                  <a:srgbClr val="000000"/>
                </a:solidFill>
                <a:latin typeface="Times New Roman" pitchFamily="18" charset="0"/>
                <a:cs typeface="Times New Roman" pitchFamily="18" charset="0"/>
              </a:rPr>
              <a:t>Mandvi</a:t>
            </a:r>
            <a:r>
              <a:rPr lang="en-US" sz="2000" b="1" dirty="0" smtClean="0">
                <a:solidFill>
                  <a:srgbClr val="000000"/>
                </a:solidFill>
                <a:latin typeface="Times New Roman" pitchFamily="18" charset="0"/>
                <a:cs typeface="Times New Roman" pitchFamily="18" charset="0"/>
              </a:rPr>
              <a:t>- </a:t>
            </a:r>
            <a:r>
              <a:rPr lang="en-US" sz="2000" b="1" dirty="0" err="1" smtClean="0">
                <a:solidFill>
                  <a:srgbClr val="000000"/>
                </a:solidFill>
                <a:latin typeface="Times New Roman" pitchFamily="18" charset="0"/>
                <a:cs typeface="Times New Roman" pitchFamily="18" charset="0"/>
              </a:rPr>
              <a:t>Block,Kutch</a:t>
            </a:r>
            <a:r>
              <a:rPr lang="en-US" sz="2000" b="1" dirty="0" smtClean="0">
                <a:solidFill>
                  <a:srgbClr val="000000"/>
                </a:solidFill>
                <a:latin typeface="Times New Roman" pitchFamily="18" charset="0"/>
                <a:cs typeface="Times New Roman" pitchFamily="18" charset="0"/>
              </a:rPr>
              <a:t>-District -</a:t>
            </a:r>
            <a:r>
              <a:rPr lang="en-US" sz="2000" b="1" dirty="0" smtClean="0">
                <a:solidFill>
                  <a:srgbClr val="000000"/>
                </a:solidFill>
                <a:latin typeface="Times New Roman" pitchFamily="18" charset="0"/>
                <a:ea typeface="Times New Roman" pitchFamily="18" charset="0"/>
                <a:cs typeface="Times New Roman" pitchFamily="18" charset="0"/>
              </a:rPr>
              <a:t>Crop wise average yield and Optimum yield</a:t>
            </a:r>
            <a:r>
              <a:rPr lang="en-US" sz="2000" dirty="0" smtClean="0">
                <a:latin typeface="Arial" pitchFamily="34" charset="0"/>
              </a:rPr>
              <a:t/>
            </a:r>
            <a:br>
              <a:rPr lang="en-US" sz="2000" dirty="0" smtClean="0">
                <a:latin typeface="Arial" pitchFamily="34" charset="0"/>
              </a:rPr>
            </a:br>
            <a:endParaRPr lang="en-US" sz="2000" b="1" dirty="0" smtClean="0">
              <a:cs typeface="Arial" charset="0"/>
            </a:endParaRPr>
          </a:p>
        </p:txBody>
      </p:sp>
      <p:sp>
        <p:nvSpPr>
          <p:cNvPr id="2" name="Rectangle 3"/>
          <p:cNvSpPr>
            <a:spLocks noGrp="1"/>
          </p:cNvSpPr>
          <p:nvPr>
            <p:ph type="body" sz="half" idx="4294967295"/>
          </p:nvPr>
        </p:nvSpPr>
        <p:spPr>
          <a:xfrm>
            <a:off x="990600" y="1600200"/>
            <a:ext cx="7696200" cy="4724400"/>
          </a:xfrm>
          <a:solidFill>
            <a:schemeClr val="bg1"/>
          </a:solidFill>
        </p:spPr>
        <p:txBody>
          <a:bodyPr>
            <a:normAutofit lnSpcReduction="10000"/>
          </a:bodyPr>
          <a:lstStyle/>
          <a:p>
            <a:pPr marL="457200" indent="-457200" algn="just" fontAlgn="base">
              <a:lnSpc>
                <a:spcPct val="115000"/>
              </a:lnSpc>
              <a:spcBef>
                <a:spcPts val="0"/>
              </a:spcBef>
            </a:pPr>
            <a:r>
              <a:rPr lang="en-US" sz="2800" b="1" dirty="0" smtClean="0">
                <a:ea typeface="Times New Roman"/>
                <a:cs typeface="Times New Roman"/>
              </a:rPr>
              <a:t>It will be seen that the difference in productivity at local level with almost same quality of land is more than 20% -up to 50% between progressive farmers and average poor farmers.</a:t>
            </a:r>
          </a:p>
          <a:p>
            <a:pPr marL="457200" indent="-457200" algn="just" fontAlgn="base">
              <a:lnSpc>
                <a:spcPct val="115000"/>
              </a:lnSpc>
              <a:spcBef>
                <a:spcPts val="0"/>
              </a:spcBef>
            </a:pPr>
            <a:r>
              <a:rPr lang="en-US" sz="2800" b="1" dirty="0" smtClean="0">
                <a:ea typeface="Times New Roman"/>
                <a:cs typeface="Times New Roman"/>
              </a:rPr>
              <a:t>Simply bridging this gap at local level can enhance income and production by 25%. </a:t>
            </a:r>
          </a:p>
          <a:p>
            <a:pPr marL="457200" indent="-457200" algn="just" fontAlgn="base">
              <a:lnSpc>
                <a:spcPct val="115000"/>
              </a:lnSpc>
              <a:spcBef>
                <a:spcPts val="0"/>
              </a:spcBef>
            </a:pPr>
            <a:r>
              <a:rPr lang="en-US" sz="2800" b="1" dirty="0" smtClean="0">
                <a:ea typeface="Times New Roman"/>
                <a:cs typeface="Times New Roman"/>
              </a:rPr>
              <a:t> This is true for Anand which is an advanced agriculture district and </a:t>
            </a:r>
            <a:r>
              <a:rPr lang="en-US" sz="2800" b="1" dirty="0" err="1" smtClean="0">
                <a:ea typeface="Times New Roman"/>
                <a:cs typeface="Times New Roman"/>
              </a:rPr>
              <a:t>Mandvi</a:t>
            </a:r>
            <a:r>
              <a:rPr lang="en-US" sz="2800" b="1" dirty="0" smtClean="0">
                <a:ea typeface="Times New Roman"/>
                <a:cs typeface="Times New Roman"/>
              </a:rPr>
              <a:t>-Kutch which is  having  arid area </a:t>
            </a:r>
            <a:endParaRPr lang="en-US" sz="2800" b="1" dirty="0">
              <a:ea typeface="Times New Roman"/>
              <a:cs typeface="Times New Roman"/>
            </a:endParaRPr>
          </a:p>
        </p:txBody>
      </p:sp>
      <p:sp>
        <p:nvSpPr>
          <p:cNvPr id="1536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p>
        </p:txBody>
      </p:sp>
      <p:pic>
        <p:nvPicPr>
          <p:cNvPr id="15366"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Date Placeholder 9"/>
          <p:cNvSpPr>
            <a:spLocks noGrp="1"/>
          </p:cNvSpPr>
          <p:nvPr>
            <p:ph type="dt" sz="half" idx="10"/>
          </p:nvPr>
        </p:nvSpPr>
        <p:spPr>
          <a:noFill/>
        </p:spPr>
        <p:txBody>
          <a:bodyPr/>
          <a:lstStyle/>
          <a:p>
            <a:fld id="{D652A1BD-3774-49B2-9B62-F54CAA8D3853}" type="datetime1">
              <a:rPr lang="en-US" smtClean="0"/>
              <a:pPr/>
              <a:t>03/08/2015</a:t>
            </a:fld>
            <a:endParaRPr lang="en-US" smtClean="0"/>
          </a:p>
        </p:txBody>
      </p:sp>
      <p:sp>
        <p:nvSpPr>
          <p:cNvPr id="15362" name="Rectangle 6"/>
          <p:cNvSpPr>
            <a:spLocks noGrp="1" noChangeArrowheads="1"/>
          </p:cNvSpPr>
          <p:nvPr>
            <p:ph type="sldNum" sz="quarter" idx="12"/>
          </p:nvPr>
        </p:nvSpPr>
        <p:spPr>
          <a:noFill/>
        </p:spPr>
        <p:txBody>
          <a:bodyPr/>
          <a:lstStyle/>
          <a:p>
            <a:fld id="{1B4C085C-C8C2-49FD-AF9E-162BA791334C}" type="slidenum">
              <a:rPr lang="en-US" smtClean="0"/>
              <a:pPr/>
              <a:t>26</a:t>
            </a:fld>
            <a:endParaRPr lang="en-US" smtClean="0"/>
          </a:p>
        </p:txBody>
      </p:sp>
      <p:sp>
        <p:nvSpPr>
          <p:cNvPr id="14340" name="Rectangle 2"/>
          <p:cNvSpPr>
            <a:spLocks noGrp="1"/>
          </p:cNvSpPr>
          <p:nvPr>
            <p:ph type="title" idx="4294967295"/>
          </p:nvPr>
        </p:nvSpPr>
        <p:spPr>
          <a:xfrm>
            <a:off x="1524000" y="381000"/>
            <a:ext cx="7620000" cy="381000"/>
          </a:xfrm>
        </p:spPr>
        <p:txBody>
          <a:bodyPr lIns="0" rIns="0" bIns="0">
            <a:normAutofit fontScale="90000"/>
          </a:bodyPr>
          <a:lstStyle/>
          <a:p>
            <a:pPr eaLnBrk="1" hangingPunct="1">
              <a:defRPr/>
            </a:pPr>
            <a:r>
              <a:rPr lang="en-US" sz="3200" b="1" dirty="0" smtClean="0">
                <a:cs typeface="Arial" charset="0"/>
              </a:rPr>
              <a:t>KNOWLEDGE GAP AT LOCAL LEVEL </a:t>
            </a:r>
          </a:p>
        </p:txBody>
      </p:sp>
      <p:sp>
        <p:nvSpPr>
          <p:cNvPr id="2" name="Rectangle 3"/>
          <p:cNvSpPr>
            <a:spLocks noGrp="1"/>
          </p:cNvSpPr>
          <p:nvPr>
            <p:ph type="body" sz="half" idx="4294967295"/>
          </p:nvPr>
        </p:nvSpPr>
        <p:spPr>
          <a:xfrm>
            <a:off x="990600" y="990600"/>
            <a:ext cx="7696200" cy="5334000"/>
          </a:xfrm>
          <a:solidFill>
            <a:schemeClr val="bg1"/>
          </a:solidFill>
        </p:spPr>
        <p:txBody>
          <a:bodyPr>
            <a:normAutofit/>
          </a:bodyPr>
          <a:lstStyle/>
          <a:p>
            <a:pPr marL="0" indent="0" algn="just" eaLnBrk="1" hangingPunct="1">
              <a:lnSpc>
                <a:spcPct val="90000"/>
              </a:lnSpc>
              <a:buClr>
                <a:srgbClr val="996633"/>
              </a:buClr>
              <a:buSzPct val="95000"/>
              <a:buNone/>
              <a:defRPr/>
            </a:pPr>
            <a:endParaRPr lang="en-US" sz="2800" dirty="0" smtClean="0">
              <a:solidFill>
                <a:schemeClr val="bg1"/>
              </a:solidFill>
              <a:latin typeface="Arial Unicode MS" pitchFamily="34" charset="-128"/>
              <a:cs typeface="Arial" charset="0"/>
            </a:endParaRPr>
          </a:p>
          <a:p>
            <a:pPr marL="0" indent="0" algn="just" eaLnBrk="1" hangingPunct="1">
              <a:lnSpc>
                <a:spcPct val="90000"/>
              </a:lnSpc>
              <a:buClr>
                <a:srgbClr val="996633"/>
              </a:buClr>
              <a:buSzPct val="95000"/>
              <a:buNone/>
              <a:defRPr/>
            </a:pPr>
            <a:endParaRPr lang="en-US" sz="2800" dirty="0" smtClean="0">
              <a:solidFill>
                <a:schemeClr val="bg1"/>
              </a:solidFill>
              <a:latin typeface="Arial Unicode MS" pitchFamily="34" charset="-128"/>
              <a:cs typeface="Arial" charset="0"/>
            </a:endParaRPr>
          </a:p>
          <a:p>
            <a:pPr marL="0" indent="0" algn="just" eaLnBrk="1" hangingPunct="1">
              <a:lnSpc>
                <a:spcPct val="90000"/>
              </a:lnSpc>
              <a:buClr>
                <a:srgbClr val="996633"/>
              </a:buClr>
              <a:buSzPct val="95000"/>
              <a:buNone/>
              <a:defRPr/>
            </a:pPr>
            <a:r>
              <a:rPr lang="en-US" sz="2800" dirty="0" smtClean="0">
                <a:latin typeface="Arial Unicode MS" pitchFamily="34" charset="-128"/>
                <a:cs typeface="Arial" charset="0"/>
              </a:rPr>
              <a:t>NCCSD is implementing capacity building programme for farmers as a part of NICRA – ICAR programme to promote Climate Smart Agriculture. It conducted a preliminary survey to find out status of knowledge of farmers in 2013-14. The study has conducted by Dr. </a:t>
            </a:r>
            <a:r>
              <a:rPr lang="en-US" sz="2800" dirty="0" err="1" smtClean="0">
                <a:latin typeface="Arial Unicode MS" pitchFamily="34" charset="-128"/>
                <a:cs typeface="Arial" charset="0"/>
              </a:rPr>
              <a:t>Rathod</a:t>
            </a:r>
            <a:r>
              <a:rPr lang="en-US" sz="2800" dirty="0" smtClean="0">
                <a:latin typeface="Arial Unicode MS" pitchFamily="34" charset="-128"/>
                <a:cs typeface="Arial" charset="0"/>
              </a:rPr>
              <a:t> in </a:t>
            </a:r>
            <a:r>
              <a:rPr lang="en-US" sz="2800" dirty="0" err="1" smtClean="0">
                <a:latin typeface="Arial Unicode MS" pitchFamily="34" charset="-128"/>
                <a:cs typeface="Arial" charset="0"/>
              </a:rPr>
              <a:t>Navsari</a:t>
            </a:r>
            <a:r>
              <a:rPr lang="en-US" sz="2800" dirty="0" smtClean="0">
                <a:latin typeface="Arial Unicode MS" pitchFamily="34" charset="-128"/>
                <a:cs typeface="Arial" charset="0"/>
              </a:rPr>
              <a:t>, Anand and Kutch District.  The details are as under: </a:t>
            </a:r>
          </a:p>
        </p:txBody>
      </p:sp>
      <p:sp>
        <p:nvSpPr>
          <p:cNvPr id="1536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p>
        </p:txBody>
      </p:sp>
      <p:pic>
        <p:nvPicPr>
          <p:cNvPr id="15366"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endParaRPr lang="en-IN"/>
          </a:p>
        </p:txBody>
      </p:sp>
      <p:sp>
        <p:nvSpPr>
          <p:cNvPr id="9" name="Subtitle 8"/>
          <p:cNvSpPr>
            <a:spLocks noGrp="1"/>
          </p:cNvSpPr>
          <p:nvPr>
            <p:ph type="subTitle" idx="1"/>
          </p:nvPr>
        </p:nvSpPr>
        <p:spPr/>
        <p:txBody>
          <a:bodyPr/>
          <a:lstStyle/>
          <a:p>
            <a:endParaRPr lang="en-IN"/>
          </a:p>
        </p:txBody>
      </p:sp>
      <p:sp>
        <p:nvSpPr>
          <p:cNvPr id="5121" name="Rectangle 1"/>
          <p:cNvSpPr>
            <a:spLocks noChangeArrowheads="1"/>
          </p:cNvSpPr>
          <p:nvPr/>
        </p:nvSpPr>
        <p:spPr bwMode="auto">
          <a:xfrm>
            <a:off x="1" y="93326"/>
            <a:ext cx="9144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SUMMARY OF FINDINGS AND CONCLUSION: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TABLE-A</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Effect of respective levels of education among the farmers:</a:t>
            </a:r>
          </a:p>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latin typeface="Calibri" pitchFamily="34" charset="0"/>
                <a:cs typeface="Times New Roman" pitchFamily="18" charset="0"/>
              </a:rPr>
              <a:t>A=Higher Secondary and above level, B=Secondary level and C= Primary level of education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0" y="-2375732"/>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nvGraphicFramePr>
        <p:xfrm>
          <a:off x="0" y="1428736"/>
          <a:ext cx="9180512" cy="5669280"/>
        </p:xfrm>
        <a:graphic>
          <a:graphicData uri="http://schemas.openxmlformats.org/drawingml/2006/table">
            <a:tbl>
              <a:tblPr firstRow="1" bandRow="1">
                <a:tableStyleId>{5C22544A-7EE6-4342-B048-85BDC9FD1C3A}</a:tableStyleId>
              </a:tblPr>
              <a:tblGrid>
                <a:gridCol w="3995936"/>
                <a:gridCol w="557602"/>
                <a:gridCol w="573738"/>
                <a:gridCol w="645455"/>
                <a:gridCol w="573738"/>
                <a:gridCol w="645455"/>
                <a:gridCol w="502021"/>
                <a:gridCol w="573738"/>
                <a:gridCol w="573738"/>
                <a:gridCol w="539091"/>
              </a:tblGrid>
              <a:tr h="814236">
                <a:tc rowSpan="2">
                  <a:txBody>
                    <a:bodyPr/>
                    <a:lstStyle/>
                    <a:p>
                      <a:r>
                        <a:rPr lang="en-US" sz="2000" b="1" dirty="0" smtClean="0"/>
                        <a:t>Aspects</a:t>
                      </a:r>
                      <a:r>
                        <a:rPr lang="en-US" sz="2000" b="1" baseline="0" dirty="0" smtClean="0"/>
                        <a:t> of Climate Smart Agriculture</a:t>
                      </a:r>
                      <a:endParaRPr lang="en-IN" sz="2000" b="1" dirty="0"/>
                    </a:p>
                  </a:txBody>
                  <a:tcPr/>
                </a:tc>
                <a:tc gridSpan="3">
                  <a:txBody>
                    <a:bodyPr/>
                    <a:lstStyle/>
                    <a:p>
                      <a:r>
                        <a:rPr lang="en-US" dirty="0" smtClean="0"/>
                        <a:t>Knowledge(%) of </a:t>
                      </a:r>
                      <a:r>
                        <a:rPr lang="en-US" dirty="0" err="1" smtClean="0"/>
                        <a:t>Anand</a:t>
                      </a:r>
                      <a:r>
                        <a:rPr lang="en-US" dirty="0" smtClean="0"/>
                        <a:t> district</a:t>
                      </a:r>
                    </a:p>
                    <a:p>
                      <a:endParaRPr lang="en-IN" dirty="0"/>
                    </a:p>
                  </a:txBody>
                  <a:tcPr/>
                </a:tc>
                <a:tc hMerge="1">
                  <a:txBody>
                    <a:bodyPr/>
                    <a:lstStyle/>
                    <a:p>
                      <a:endParaRPr lang="en-IN" dirty="0"/>
                    </a:p>
                  </a:txBody>
                  <a:tcPr/>
                </a:tc>
                <a:tc hMerge="1">
                  <a:txBody>
                    <a:bodyPr/>
                    <a:lstStyle/>
                    <a:p>
                      <a:endParaRPr lang="en-IN" dirty="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Knowledge(%) of Navsari district</a:t>
                      </a:r>
                      <a:endParaRPr lang="en-IN" dirty="0" smtClean="0"/>
                    </a:p>
                  </a:txBody>
                  <a:tcPr/>
                </a:tc>
                <a:tc hMerge="1">
                  <a:txBody>
                    <a:bodyPr/>
                    <a:lstStyle/>
                    <a:p>
                      <a:endParaRPr lang="en-IN"/>
                    </a:p>
                  </a:txBody>
                  <a:tcPr/>
                </a:tc>
                <a:tc hMerge="1">
                  <a:txBody>
                    <a:bodyPr/>
                    <a:lstStyle/>
                    <a:p>
                      <a:endParaRPr lang="en-IN"/>
                    </a:p>
                  </a:txBody>
                  <a:tcPr/>
                </a:tc>
                <a:tc gridSpan="3">
                  <a:txBody>
                    <a:bodyPr/>
                    <a:lstStyle/>
                    <a:p>
                      <a:r>
                        <a:rPr lang="en-US" dirty="0" smtClean="0"/>
                        <a:t>Knowledge (%) of Kutch district</a:t>
                      </a:r>
                      <a:endParaRPr lang="en-IN" dirty="0"/>
                    </a:p>
                  </a:txBody>
                  <a:tcPr/>
                </a:tc>
                <a:tc hMerge="1">
                  <a:txBody>
                    <a:bodyPr/>
                    <a:lstStyle/>
                    <a:p>
                      <a:endParaRPr lang="en-IN" dirty="0"/>
                    </a:p>
                  </a:txBody>
                  <a:tcPr/>
                </a:tc>
                <a:tc hMerge="1">
                  <a:txBody>
                    <a:bodyPr/>
                    <a:lstStyle/>
                    <a:p>
                      <a:endParaRPr lang="en-IN"/>
                    </a:p>
                  </a:txBody>
                  <a:tcPr/>
                </a:tc>
              </a:tr>
              <a:tr h="325694">
                <a:tc vMerge="1">
                  <a:txBody>
                    <a:bodyPr/>
                    <a:lstStyle/>
                    <a:p>
                      <a:endParaRPr lang="en-IN"/>
                    </a:p>
                  </a:txBody>
                  <a:tcPr/>
                </a:tc>
                <a:tc>
                  <a:txBody>
                    <a:bodyPr/>
                    <a:lstStyle/>
                    <a:p>
                      <a:r>
                        <a:rPr lang="en-US" b="1" dirty="0" smtClean="0"/>
                        <a:t>A</a:t>
                      </a:r>
                      <a:endParaRPr lang="en-IN" b="1" dirty="0"/>
                    </a:p>
                  </a:txBody>
                  <a:tcPr/>
                </a:tc>
                <a:tc>
                  <a:txBody>
                    <a:bodyPr/>
                    <a:lstStyle/>
                    <a:p>
                      <a:r>
                        <a:rPr lang="en-US" b="1" dirty="0" smtClean="0"/>
                        <a:t>B</a:t>
                      </a:r>
                      <a:endParaRPr lang="en-IN" b="1" dirty="0"/>
                    </a:p>
                  </a:txBody>
                  <a:tcPr/>
                </a:tc>
                <a:tc>
                  <a:txBody>
                    <a:bodyPr/>
                    <a:lstStyle/>
                    <a:p>
                      <a:r>
                        <a:rPr lang="en-US" b="1" dirty="0" smtClean="0"/>
                        <a:t>C</a:t>
                      </a:r>
                      <a:endParaRPr lang="en-IN" b="1" dirty="0"/>
                    </a:p>
                  </a:txBody>
                  <a:tcPr/>
                </a:tc>
                <a:tc>
                  <a:txBody>
                    <a:bodyPr/>
                    <a:lstStyle/>
                    <a:p>
                      <a:r>
                        <a:rPr lang="en-US" b="1" dirty="0" smtClean="0"/>
                        <a:t>A</a:t>
                      </a:r>
                      <a:endParaRPr lang="en-IN" b="1" dirty="0"/>
                    </a:p>
                  </a:txBody>
                  <a:tcPr/>
                </a:tc>
                <a:tc>
                  <a:txBody>
                    <a:bodyPr/>
                    <a:lstStyle/>
                    <a:p>
                      <a:r>
                        <a:rPr lang="en-US" b="1" dirty="0" smtClean="0"/>
                        <a:t>B</a:t>
                      </a:r>
                      <a:endParaRPr lang="en-IN" b="1" dirty="0"/>
                    </a:p>
                  </a:txBody>
                  <a:tcPr/>
                </a:tc>
                <a:tc>
                  <a:txBody>
                    <a:bodyPr/>
                    <a:lstStyle/>
                    <a:p>
                      <a:r>
                        <a:rPr lang="en-US" b="1" dirty="0" smtClean="0"/>
                        <a:t>C</a:t>
                      </a:r>
                      <a:endParaRPr lang="en-IN" b="1" dirty="0"/>
                    </a:p>
                  </a:txBody>
                  <a:tcPr/>
                </a:tc>
                <a:tc>
                  <a:txBody>
                    <a:bodyPr/>
                    <a:lstStyle/>
                    <a:p>
                      <a:r>
                        <a:rPr lang="en-US" b="1" dirty="0" smtClean="0"/>
                        <a:t>A</a:t>
                      </a:r>
                      <a:endParaRPr lang="en-IN" b="1" dirty="0"/>
                    </a:p>
                  </a:txBody>
                  <a:tcPr/>
                </a:tc>
                <a:tc>
                  <a:txBody>
                    <a:bodyPr/>
                    <a:lstStyle/>
                    <a:p>
                      <a:r>
                        <a:rPr lang="en-US" b="1" dirty="0" smtClean="0"/>
                        <a:t>B</a:t>
                      </a:r>
                      <a:endParaRPr lang="en-IN" b="1" dirty="0"/>
                    </a:p>
                  </a:txBody>
                  <a:tcPr/>
                </a:tc>
                <a:tc>
                  <a:txBody>
                    <a:bodyPr/>
                    <a:lstStyle/>
                    <a:p>
                      <a:r>
                        <a:rPr lang="en-US" b="1" dirty="0" smtClean="0"/>
                        <a:t>C</a:t>
                      </a:r>
                      <a:endParaRPr lang="en-IN" b="1" dirty="0"/>
                    </a:p>
                  </a:txBody>
                  <a:tcPr/>
                </a:tc>
              </a:tr>
              <a:tr h="569965">
                <a:tc>
                  <a:txBody>
                    <a:bodyPr/>
                    <a:lstStyle/>
                    <a:p>
                      <a:r>
                        <a:rPr lang="en-US" b="1" dirty="0" smtClean="0"/>
                        <a:t>1. Knowledge among the farmers about the</a:t>
                      </a:r>
                      <a:r>
                        <a:rPr lang="en-US" b="1" baseline="0" dirty="0" smtClean="0"/>
                        <a:t> weather parameters </a:t>
                      </a:r>
                      <a:endParaRPr lang="en-IN" b="1" dirty="0"/>
                    </a:p>
                  </a:txBody>
                  <a:tcPr/>
                </a:tc>
                <a:tc>
                  <a:txBody>
                    <a:bodyPr/>
                    <a:lstStyle/>
                    <a:p>
                      <a:r>
                        <a:rPr lang="en-US" b="1" dirty="0" smtClean="0"/>
                        <a:t>47</a:t>
                      </a:r>
                      <a:endParaRPr lang="en-IN" b="1" dirty="0"/>
                    </a:p>
                  </a:txBody>
                  <a:tcPr/>
                </a:tc>
                <a:tc>
                  <a:txBody>
                    <a:bodyPr/>
                    <a:lstStyle/>
                    <a:p>
                      <a:r>
                        <a:rPr lang="en-US" b="1" dirty="0" smtClean="0"/>
                        <a:t>41</a:t>
                      </a:r>
                      <a:endParaRPr lang="en-IN" b="1" dirty="0"/>
                    </a:p>
                  </a:txBody>
                  <a:tcPr/>
                </a:tc>
                <a:tc>
                  <a:txBody>
                    <a:bodyPr/>
                    <a:lstStyle/>
                    <a:p>
                      <a:r>
                        <a:rPr lang="en-US" b="1" dirty="0" smtClean="0"/>
                        <a:t>38</a:t>
                      </a:r>
                      <a:endParaRPr lang="en-IN" b="1" dirty="0"/>
                    </a:p>
                  </a:txBody>
                  <a:tcPr/>
                </a:tc>
                <a:tc>
                  <a:txBody>
                    <a:bodyPr/>
                    <a:lstStyle/>
                    <a:p>
                      <a:r>
                        <a:rPr lang="en-US" b="1" dirty="0" smtClean="0"/>
                        <a:t>59</a:t>
                      </a:r>
                      <a:endParaRPr lang="en-IN" b="1" dirty="0"/>
                    </a:p>
                  </a:txBody>
                  <a:tcPr/>
                </a:tc>
                <a:tc>
                  <a:txBody>
                    <a:bodyPr/>
                    <a:lstStyle/>
                    <a:p>
                      <a:r>
                        <a:rPr lang="en-US" b="1" dirty="0" smtClean="0"/>
                        <a:t>41</a:t>
                      </a:r>
                      <a:endParaRPr lang="en-IN" b="1" dirty="0"/>
                    </a:p>
                  </a:txBody>
                  <a:tcPr/>
                </a:tc>
                <a:tc>
                  <a:txBody>
                    <a:bodyPr/>
                    <a:lstStyle/>
                    <a:p>
                      <a:r>
                        <a:rPr lang="en-US" b="1" dirty="0" smtClean="0"/>
                        <a:t>38</a:t>
                      </a:r>
                      <a:endParaRPr lang="en-IN" b="1" dirty="0"/>
                    </a:p>
                  </a:txBody>
                  <a:tcPr/>
                </a:tc>
                <a:tc>
                  <a:txBody>
                    <a:bodyPr/>
                    <a:lstStyle/>
                    <a:p>
                      <a:r>
                        <a:rPr lang="en-US" b="1" dirty="0" smtClean="0"/>
                        <a:t>59</a:t>
                      </a:r>
                      <a:endParaRPr lang="en-IN" b="1" dirty="0"/>
                    </a:p>
                  </a:txBody>
                  <a:tcPr/>
                </a:tc>
                <a:tc>
                  <a:txBody>
                    <a:bodyPr/>
                    <a:lstStyle/>
                    <a:p>
                      <a:r>
                        <a:rPr lang="en-US" b="1" dirty="0" smtClean="0"/>
                        <a:t>48</a:t>
                      </a:r>
                      <a:endParaRPr lang="en-IN" b="1" dirty="0"/>
                    </a:p>
                  </a:txBody>
                  <a:tcPr/>
                </a:tc>
                <a:tc>
                  <a:txBody>
                    <a:bodyPr/>
                    <a:lstStyle/>
                    <a:p>
                      <a:r>
                        <a:rPr lang="en-US" b="1" dirty="0" smtClean="0"/>
                        <a:t>43</a:t>
                      </a:r>
                      <a:endParaRPr lang="en-IN" b="1" dirty="0"/>
                    </a:p>
                  </a:txBody>
                  <a:tcPr/>
                </a:tc>
              </a:tr>
              <a:tr h="814236">
                <a:tc>
                  <a:txBody>
                    <a:bodyPr/>
                    <a:lstStyle/>
                    <a:p>
                      <a:r>
                        <a:rPr lang="en-US" b="1" dirty="0" smtClean="0"/>
                        <a:t>2. Knowledge among the farmers about the sci. application of weather parameters in agriculture</a:t>
                      </a:r>
                      <a:endParaRPr lang="en-IN" b="1" dirty="0"/>
                    </a:p>
                  </a:txBody>
                  <a:tcPr/>
                </a:tc>
                <a:tc>
                  <a:txBody>
                    <a:bodyPr/>
                    <a:lstStyle/>
                    <a:p>
                      <a:r>
                        <a:rPr lang="en-US" b="1" dirty="0" smtClean="0"/>
                        <a:t>52</a:t>
                      </a:r>
                      <a:endParaRPr lang="en-IN" b="1" dirty="0"/>
                    </a:p>
                  </a:txBody>
                  <a:tcPr/>
                </a:tc>
                <a:tc>
                  <a:txBody>
                    <a:bodyPr/>
                    <a:lstStyle/>
                    <a:p>
                      <a:r>
                        <a:rPr lang="en-US" b="1" dirty="0" smtClean="0"/>
                        <a:t>42</a:t>
                      </a:r>
                      <a:endParaRPr lang="en-IN" b="1" dirty="0"/>
                    </a:p>
                  </a:txBody>
                  <a:tcPr/>
                </a:tc>
                <a:tc>
                  <a:txBody>
                    <a:bodyPr/>
                    <a:lstStyle/>
                    <a:p>
                      <a:r>
                        <a:rPr lang="en-US" b="1" dirty="0" smtClean="0"/>
                        <a:t>38</a:t>
                      </a:r>
                      <a:endParaRPr lang="en-IN" b="1" dirty="0"/>
                    </a:p>
                  </a:txBody>
                  <a:tcPr/>
                </a:tc>
                <a:tc>
                  <a:txBody>
                    <a:bodyPr/>
                    <a:lstStyle/>
                    <a:p>
                      <a:r>
                        <a:rPr lang="en-US" b="1" dirty="0" smtClean="0"/>
                        <a:t>51</a:t>
                      </a:r>
                      <a:endParaRPr lang="en-IN" b="1" dirty="0"/>
                    </a:p>
                  </a:txBody>
                  <a:tcPr/>
                </a:tc>
                <a:tc>
                  <a:txBody>
                    <a:bodyPr/>
                    <a:lstStyle/>
                    <a:p>
                      <a:r>
                        <a:rPr lang="en-US" b="1" dirty="0" smtClean="0"/>
                        <a:t>42</a:t>
                      </a:r>
                      <a:endParaRPr lang="en-IN" b="1" dirty="0"/>
                    </a:p>
                  </a:txBody>
                  <a:tcPr/>
                </a:tc>
                <a:tc>
                  <a:txBody>
                    <a:bodyPr/>
                    <a:lstStyle/>
                    <a:p>
                      <a:r>
                        <a:rPr lang="en-US" b="1" dirty="0" smtClean="0"/>
                        <a:t>38</a:t>
                      </a:r>
                      <a:endParaRPr lang="en-IN" b="1" dirty="0"/>
                    </a:p>
                  </a:txBody>
                  <a:tcPr/>
                </a:tc>
                <a:tc>
                  <a:txBody>
                    <a:bodyPr/>
                    <a:lstStyle/>
                    <a:p>
                      <a:r>
                        <a:rPr lang="en-US" b="1" dirty="0" smtClean="0"/>
                        <a:t>54</a:t>
                      </a:r>
                      <a:endParaRPr lang="en-IN" b="1" dirty="0"/>
                    </a:p>
                  </a:txBody>
                  <a:tcPr/>
                </a:tc>
                <a:tc>
                  <a:txBody>
                    <a:bodyPr/>
                    <a:lstStyle/>
                    <a:p>
                      <a:r>
                        <a:rPr lang="en-US" b="1" dirty="0" smtClean="0"/>
                        <a:t>45</a:t>
                      </a:r>
                      <a:endParaRPr lang="en-IN" b="1" dirty="0"/>
                    </a:p>
                  </a:txBody>
                  <a:tcPr/>
                </a:tc>
                <a:tc>
                  <a:txBody>
                    <a:bodyPr/>
                    <a:lstStyle/>
                    <a:p>
                      <a:r>
                        <a:rPr lang="en-US" b="1" dirty="0" smtClean="0"/>
                        <a:t>44</a:t>
                      </a:r>
                      <a:endParaRPr lang="en-IN" b="1" dirty="0"/>
                    </a:p>
                  </a:txBody>
                  <a:tcPr/>
                </a:tc>
              </a:tr>
              <a:tr h="569965">
                <a:tc>
                  <a:txBody>
                    <a:bodyPr/>
                    <a:lstStyle/>
                    <a:p>
                      <a:r>
                        <a:rPr lang="en-US" b="1" dirty="0" smtClean="0"/>
                        <a:t>3. Knowledge among the farmers about the use of modern scientific technology</a:t>
                      </a:r>
                      <a:endParaRPr lang="en-IN" b="1" dirty="0"/>
                    </a:p>
                  </a:txBody>
                  <a:tcPr/>
                </a:tc>
                <a:tc>
                  <a:txBody>
                    <a:bodyPr/>
                    <a:lstStyle/>
                    <a:p>
                      <a:r>
                        <a:rPr lang="en-US" b="1" dirty="0" smtClean="0"/>
                        <a:t>53</a:t>
                      </a:r>
                      <a:endParaRPr lang="en-IN" b="1" dirty="0"/>
                    </a:p>
                  </a:txBody>
                  <a:tcPr/>
                </a:tc>
                <a:tc>
                  <a:txBody>
                    <a:bodyPr/>
                    <a:lstStyle/>
                    <a:p>
                      <a:r>
                        <a:rPr lang="en-US" b="1" dirty="0" smtClean="0"/>
                        <a:t>44</a:t>
                      </a:r>
                      <a:endParaRPr lang="en-IN" b="1" dirty="0"/>
                    </a:p>
                  </a:txBody>
                  <a:tcPr/>
                </a:tc>
                <a:tc>
                  <a:txBody>
                    <a:bodyPr/>
                    <a:lstStyle/>
                    <a:p>
                      <a:r>
                        <a:rPr lang="en-US" b="1" dirty="0" smtClean="0"/>
                        <a:t>31</a:t>
                      </a:r>
                      <a:endParaRPr lang="en-IN" b="1" dirty="0"/>
                    </a:p>
                  </a:txBody>
                  <a:tcPr/>
                </a:tc>
                <a:tc>
                  <a:txBody>
                    <a:bodyPr/>
                    <a:lstStyle/>
                    <a:p>
                      <a:r>
                        <a:rPr lang="en-US" b="1" dirty="0" smtClean="0"/>
                        <a:t>53</a:t>
                      </a:r>
                      <a:endParaRPr lang="en-IN" b="1" dirty="0"/>
                    </a:p>
                  </a:txBody>
                  <a:tcPr/>
                </a:tc>
                <a:tc>
                  <a:txBody>
                    <a:bodyPr/>
                    <a:lstStyle/>
                    <a:p>
                      <a:r>
                        <a:rPr lang="en-US" b="1" dirty="0" smtClean="0"/>
                        <a:t>44</a:t>
                      </a:r>
                      <a:endParaRPr lang="en-IN" b="1" dirty="0"/>
                    </a:p>
                  </a:txBody>
                  <a:tcPr/>
                </a:tc>
                <a:tc>
                  <a:txBody>
                    <a:bodyPr/>
                    <a:lstStyle/>
                    <a:p>
                      <a:r>
                        <a:rPr lang="en-US" b="1" dirty="0" smtClean="0"/>
                        <a:t>31</a:t>
                      </a:r>
                      <a:endParaRPr lang="en-IN" b="1" dirty="0"/>
                    </a:p>
                  </a:txBody>
                  <a:tcPr/>
                </a:tc>
                <a:tc>
                  <a:txBody>
                    <a:bodyPr/>
                    <a:lstStyle/>
                    <a:p>
                      <a:r>
                        <a:rPr lang="en-US" b="1" dirty="0" smtClean="0"/>
                        <a:t>53</a:t>
                      </a:r>
                      <a:endParaRPr lang="en-IN" b="1" dirty="0"/>
                    </a:p>
                  </a:txBody>
                  <a:tcPr/>
                </a:tc>
                <a:tc>
                  <a:txBody>
                    <a:bodyPr/>
                    <a:lstStyle/>
                    <a:p>
                      <a:r>
                        <a:rPr lang="en-US" b="1" dirty="0" smtClean="0"/>
                        <a:t>47</a:t>
                      </a:r>
                      <a:endParaRPr lang="en-IN" b="1" dirty="0"/>
                    </a:p>
                  </a:txBody>
                  <a:tcPr/>
                </a:tc>
                <a:tc>
                  <a:txBody>
                    <a:bodyPr/>
                    <a:lstStyle/>
                    <a:p>
                      <a:r>
                        <a:rPr lang="en-US" b="1" dirty="0" smtClean="0"/>
                        <a:t>43</a:t>
                      </a:r>
                      <a:endParaRPr lang="en-IN" b="1" dirty="0"/>
                    </a:p>
                  </a:txBody>
                  <a:tcPr/>
                </a:tc>
              </a:tr>
              <a:tr h="814236">
                <a:tc>
                  <a:txBody>
                    <a:bodyPr/>
                    <a:lstStyle/>
                    <a:p>
                      <a:r>
                        <a:rPr lang="en-US" b="1" dirty="0" smtClean="0"/>
                        <a:t>4. Knowledge among the farmers about the impacts of climate change effect in agriculture</a:t>
                      </a:r>
                      <a:endParaRPr lang="en-IN" b="1" dirty="0"/>
                    </a:p>
                  </a:txBody>
                  <a:tcPr/>
                </a:tc>
                <a:tc>
                  <a:txBody>
                    <a:bodyPr/>
                    <a:lstStyle/>
                    <a:p>
                      <a:r>
                        <a:rPr lang="en-US" b="1" dirty="0" smtClean="0"/>
                        <a:t>58</a:t>
                      </a:r>
                      <a:endParaRPr lang="en-IN" b="1" dirty="0"/>
                    </a:p>
                  </a:txBody>
                  <a:tcPr/>
                </a:tc>
                <a:tc>
                  <a:txBody>
                    <a:bodyPr/>
                    <a:lstStyle/>
                    <a:p>
                      <a:r>
                        <a:rPr lang="en-US" b="1" dirty="0" smtClean="0"/>
                        <a:t>49</a:t>
                      </a:r>
                      <a:endParaRPr lang="en-IN" b="1" dirty="0"/>
                    </a:p>
                  </a:txBody>
                  <a:tcPr/>
                </a:tc>
                <a:tc>
                  <a:txBody>
                    <a:bodyPr/>
                    <a:lstStyle/>
                    <a:p>
                      <a:r>
                        <a:rPr lang="en-US" b="1" dirty="0" smtClean="0"/>
                        <a:t>39</a:t>
                      </a:r>
                      <a:endParaRPr lang="en-IN" b="1" dirty="0"/>
                    </a:p>
                  </a:txBody>
                  <a:tcPr/>
                </a:tc>
                <a:tc>
                  <a:txBody>
                    <a:bodyPr/>
                    <a:lstStyle/>
                    <a:p>
                      <a:r>
                        <a:rPr lang="en-US" b="1" dirty="0" smtClean="0"/>
                        <a:t>58</a:t>
                      </a:r>
                      <a:endParaRPr lang="en-IN" b="1" dirty="0"/>
                    </a:p>
                  </a:txBody>
                  <a:tcPr/>
                </a:tc>
                <a:tc>
                  <a:txBody>
                    <a:bodyPr/>
                    <a:lstStyle/>
                    <a:p>
                      <a:r>
                        <a:rPr lang="en-US" b="1" dirty="0" smtClean="0"/>
                        <a:t>49</a:t>
                      </a:r>
                      <a:endParaRPr lang="en-IN" b="1" dirty="0"/>
                    </a:p>
                  </a:txBody>
                  <a:tcPr/>
                </a:tc>
                <a:tc>
                  <a:txBody>
                    <a:bodyPr/>
                    <a:lstStyle/>
                    <a:p>
                      <a:r>
                        <a:rPr lang="en-US" b="1" dirty="0" smtClean="0"/>
                        <a:t>39</a:t>
                      </a:r>
                      <a:endParaRPr lang="en-IN" b="1" dirty="0"/>
                    </a:p>
                  </a:txBody>
                  <a:tcPr/>
                </a:tc>
                <a:tc>
                  <a:txBody>
                    <a:bodyPr/>
                    <a:lstStyle/>
                    <a:p>
                      <a:r>
                        <a:rPr lang="en-US" b="1" dirty="0" smtClean="0"/>
                        <a:t>54</a:t>
                      </a:r>
                      <a:endParaRPr lang="en-IN" b="1" dirty="0"/>
                    </a:p>
                  </a:txBody>
                  <a:tcPr/>
                </a:tc>
                <a:tc>
                  <a:txBody>
                    <a:bodyPr/>
                    <a:lstStyle/>
                    <a:p>
                      <a:r>
                        <a:rPr lang="en-US" b="1" dirty="0" smtClean="0"/>
                        <a:t>52</a:t>
                      </a:r>
                      <a:endParaRPr lang="en-IN" b="1" dirty="0"/>
                    </a:p>
                  </a:txBody>
                  <a:tcPr/>
                </a:tc>
                <a:tc>
                  <a:txBody>
                    <a:bodyPr/>
                    <a:lstStyle/>
                    <a:p>
                      <a:r>
                        <a:rPr lang="en-US" b="1" dirty="0" smtClean="0"/>
                        <a:t>36</a:t>
                      </a:r>
                      <a:endParaRPr lang="en-IN" b="1" dirty="0"/>
                    </a:p>
                  </a:txBody>
                  <a:tcPr/>
                </a:tc>
              </a:tr>
              <a:tr h="569965">
                <a:tc>
                  <a:txBody>
                    <a:bodyPr/>
                    <a:lstStyle/>
                    <a:p>
                      <a:r>
                        <a:rPr lang="en-US" b="1" dirty="0" smtClean="0"/>
                        <a:t>5. Knowledge among the farmers about the contact of extension  linkages</a:t>
                      </a:r>
                      <a:endParaRPr lang="en-IN" b="1" dirty="0"/>
                    </a:p>
                  </a:txBody>
                  <a:tcPr/>
                </a:tc>
                <a:tc>
                  <a:txBody>
                    <a:bodyPr/>
                    <a:lstStyle/>
                    <a:p>
                      <a:r>
                        <a:rPr lang="en-US" b="1" dirty="0" smtClean="0"/>
                        <a:t>49</a:t>
                      </a:r>
                      <a:endParaRPr lang="en-IN" b="1" dirty="0"/>
                    </a:p>
                  </a:txBody>
                  <a:tcPr/>
                </a:tc>
                <a:tc>
                  <a:txBody>
                    <a:bodyPr/>
                    <a:lstStyle/>
                    <a:p>
                      <a:r>
                        <a:rPr lang="en-US" b="1" dirty="0" smtClean="0"/>
                        <a:t>43</a:t>
                      </a:r>
                      <a:endParaRPr lang="en-IN" b="1" dirty="0"/>
                    </a:p>
                  </a:txBody>
                  <a:tcPr/>
                </a:tc>
                <a:tc>
                  <a:txBody>
                    <a:bodyPr/>
                    <a:lstStyle/>
                    <a:p>
                      <a:r>
                        <a:rPr lang="en-US" b="1" dirty="0" smtClean="0"/>
                        <a:t>39</a:t>
                      </a:r>
                      <a:endParaRPr lang="en-IN" b="1" dirty="0"/>
                    </a:p>
                  </a:txBody>
                  <a:tcPr/>
                </a:tc>
                <a:tc>
                  <a:txBody>
                    <a:bodyPr/>
                    <a:lstStyle/>
                    <a:p>
                      <a:r>
                        <a:rPr lang="en-US" b="1" dirty="0" smtClean="0"/>
                        <a:t>42</a:t>
                      </a:r>
                      <a:endParaRPr lang="en-IN" b="1" dirty="0"/>
                    </a:p>
                  </a:txBody>
                  <a:tcPr/>
                </a:tc>
                <a:tc>
                  <a:txBody>
                    <a:bodyPr/>
                    <a:lstStyle/>
                    <a:p>
                      <a:r>
                        <a:rPr lang="en-US" b="1" dirty="0" smtClean="0"/>
                        <a:t>37</a:t>
                      </a:r>
                      <a:endParaRPr lang="en-IN" b="1" dirty="0"/>
                    </a:p>
                  </a:txBody>
                  <a:tcPr/>
                </a:tc>
                <a:tc>
                  <a:txBody>
                    <a:bodyPr/>
                    <a:lstStyle/>
                    <a:p>
                      <a:r>
                        <a:rPr lang="en-US" b="1" dirty="0" smtClean="0"/>
                        <a:t>33</a:t>
                      </a:r>
                      <a:endParaRPr lang="en-IN" b="1" dirty="0"/>
                    </a:p>
                  </a:txBody>
                  <a:tcPr/>
                </a:tc>
                <a:tc>
                  <a:txBody>
                    <a:bodyPr/>
                    <a:lstStyle/>
                    <a:p>
                      <a:r>
                        <a:rPr lang="en-US" b="1" dirty="0" smtClean="0"/>
                        <a:t>42</a:t>
                      </a:r>
                      <a:endParaRPr lang="en-IN" b="1" dirty="0"/>
                    </a:p>
                  </a:txBody>
                  <a:tcPr/>
                </a:tc>
                <a:tc>
                  <a:txBody>
                    <a:bodyPr/>
                    <a:lstStyle/>
                    <a:p>
                      <a:r>
                        <a:rPr lang="en-US" b="1" dirty="0" smtClean="0"/>
                        <a:t>37</a:t>
                      </a:r>
                      <a:endParaRPr lang="en-IN" b="1" dirty="0"/>
                    </a:p>
                  </a:txBody>
                  <a:tcPr/>
                </a:tc>
                <a:tc>
                  <a:txBody>
                    <a:bodyPr/>
                    <a:lstStyle/>
                    <a:p>
                      <a:r>
                        <a:rPr lang="en-US" b="1" dirty="0" smtClean="0"/>
                        <a:t>33</a:t>
                      </a:r>
                      <a:endParaRPr lang="en-IN" b="1" dirty="0"/>
                    </a:p>
                  </a:txBody>
                  <a:tcPr/>
                </a:tc>
              </a:tr>
              <a:tr h="569965">
                <a:tc>
                  <a:txBody>
                    <a:bodyPr/>
                    <a:lstStyle/>
                    <a:p>
                      <a:r>
                        <a:rPr lang="en-US" b="1" dirty="0" smtClean="0"/>
                        <a:t>6. Impacts of social participation among the farmers</a:t>
                      </a:r>
                      <a:endParaRPr lang="en-IN" b="1" dirty="0"/>
                    </a:p>
                  </a:txBody>
                  <a:tcPr/>
                </a:tc>
                <a:tc>
                  <a:txBody>
                    <a:bodyPr/>
                    <a:lstStyle/>
                    <a:p>
                      <a:r>
                        <a:rPr lang="en-US" b="1" dirty="0" smtClean="0"/>
                        <a:t>42</a:t>
                      </a:r>
                      <a:endParaRPr lang="en-IN" b="1" dirty="0"/>
                    </a:p>
                  </a:txBody>
                  <a:tcPr/>
                </a:tc>
                <a:tc>
                  <a:txBody>
                    <a:bodyPr/>
                    <a:lstStyle/>
                    <a:p>
                      <a:r>
                        <a:rPr lang="en-US" b="1" dirty="0" smtClean="0"/>
                        <a:t>37</a:t>
                      </a:r>
                      <a:endParaRPr lang="en-IN" b="1" dirty="0"/>
                    </a:p>
                  </a:txBody>
                  <a:tcPr/>
                </a:tc>
                <a:tc>
                  <a:txBody>
                    <a:bodyPr/>
                    <a:lstStyle/>
                    <a:p>
                      <a:r>
                        <a:rPr lang="en-US" b="1" dirty="0" smtClean="0"/>
                        <a:t>35</a:t>
                      </a:r>
                      <a:endParaRPr lang="en-IN" b="1" dirty="0"/>
                    </a:p>
                  </a:txBody>
                  <a:tcPr/>
                </a:tc>
                <a:tc>
                  <a:txBody>
                    <a:bodyPr/>
                    <a:lstStyle/>
                    <a:p>
                      <a:r>
                        <a:rPr lang="en-US" b="1" dirty="0" smtClean="0"/>
                        <a:t>39</a:t>
                      </a:r>
                      <a:endParaRPr lang="en-IN" b="1" dirty="0"/>
                    </a:p>
                  </a:txBody>
                  <a:tcPr/>
                </a:tc>
                <a:tc>
                  <a:txBody>
                    <a:bodyPr/>
                    <a:lstStyle/>
                    <a:p>
                      <a:r>
                        <a:rPr lang="en-US" b="1" dirty="0" smtClean="0"/>
                        <a:t>35</a:t>
                      </a:r>
                      <a:endParaRPr lang="en-IN" b="1" dirty="0"/>
                    </a:p>
                  </a:txBody>
                  <a:tcPr/>
                </a:tc>
                <a:tc>
                  <a:txBody>
                    <a:bodyPr/>
                    <a:lstStyle/>
                    <a:p>
                      <a:r>
                        <a:rPr lang="en-US" b="1" dirty="0" smtClean="0"/>
                        <a:t>31</a:t>
                      </a:r>
                      <a:endParaRPr lang="en-IN" b="1" dirty="0"/>
                    </a:p>
                  </a:txBody>
                  <a:tcPr/>
                </a:tc>
                <a:tc>
                  <a:txBody>
                    <a:bodyPr/>
                    <a:lstStyle/>
                    <a:p>
                      <a:r>
                        <a:rPr lang="en-US" b="1" dirty="0" smtClean="0"/>
                        <a:t>39</a:t>
                      </a:r>
                      <a:endParaRPr lang="en-IN" b="1" dirty="0"/>
                    </a:p>
                  </a:txBody>
                  <a:tcPr/>
                </a:tc>
                <a:tc>
                  <a:txBody>
                    <a:bodyPr/>
                    <a:lstStyle/>
                    <a:p>
                      <a:r>
                        <a:rPr lang="en-US" b="1" dirty="0" smtClean="0"/>
                        <a:t>35</a:t>
                      </a:r>
                      <a:endParaRPr lang="en-IN" b="1" dirty="0"/>
                    </a:p>
                  </a:txBody>
                  <a:tcPr/>
                </a:tc>
                <a:tc>
                  <a:txBody>
                    <a:bodyPr/>
                    <a:lstStyle/>
                    <a:p>
                      <a:r>
                        <a:rPr lang="en-US" b="1" dirty="0" smtClean="0"/>
                        <a:t>31</a:t>
                      </a:r>
                      <a:endParaRPr lang="en-IN" b="1" dirty="0"/>
                    </a:p>
                  </a:txBody>
                  <a:tcPr/>
                </a:tc>
              </a:tr>
            </a:tbl>
          </a:graphicData>
        </a:graphic>
      </p:graphicFrame>
    </p:spTree>
    <p:extLst>
      <p:ext uri="{BB962C8B-B14F-4D97-AF65-F5344CB8AC3E}">
        <p14:creationId xmlns:p14="http://schemas.microsoft.com/office/powerpoint/2010/main" xmlns="" val="1926020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115888"/>
            <a:ext cx="9144000" cy="6626225"/>
          </a:xfrm>
        </p:spPr>
        <p:txBody>
          <a:bodyPr/>
          <a:lstStyle/>
          <a:p>
            <a:pPr marL="0" indent="0">
              <a:buNone/>
            </a:pPr>
            <a:endParaRPr lang="en-US" b="1" dirty="0" smtClean="0"/>
          </a:p>
          <a:p>
            <a:pPr marL="0" indent="0">
              <a:buNone/>
            </a:pPr>
            <a:endParaRPr lang="en-IN" b="1" dirty="0"/>
          </a:p>
        </p:txBody>
      </p:sp>
      <p:sp>
        <p:nvSpPr>
          <p:cNvPr id="4097" name="Rectangle 1"/>
          <p:cNvSpPr>
            <a:spLocks noChangeArrowheads="1"/>
          </p:cNvSpPr>
          <p:nvPr/>
        </p:nvSpPr>
        <p:spPr bwMode="auto">
          <a:xfrm>
            <a:off x="0" y="-2638257"/>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304802" y="381000"/>
          <a:ext cx="8534399" cy="5638800"/>
        </p:xfrm>
        <a:graphic>
          <a:graphicData uri="http://schemas.openxmlformats.org/drawingml/2006/table">
            <a:tbl>
              <a:tblPr firstRow="1" bandRow="1">
                <a:tableStyleId>{5C22544A-7EE6-4342-B048-85BDC9FD1C3A}</a:tableStyleId>
              </a:tblPr>
              <a:tblGrid>
                <a:gridCol w="2654222"/>
                <a:gridCol w="672074"/>
                <a:gridCol w="672074"/>
                <a:gridCol w="604867"/>
                <a:gridCol w="672074"/>
                <a:gridCol w="604867"/>
                <a:gridCol w="739283"/>
                <a:gridCol w="672074"/>
                <a:gridCol w="537659"/>
                <a:gridCol w="705205"/>
              </a:tblGrid>
              <a:tr h="2637934">
                <a:tc>
                  <a:txBody>
                    <a:bodyPr/>
                    <a:lstStyle/>
                    <a:p>
                      <a:pPr algn="ctr"/>
                      <a:r>
                        <a:rPr lang="en-US" sz="2000" b="1" dirty="0" smtClean="0"/>
                        <a:t>Average knowledge of CSA (%)</a:t>
                      </a:r>
                      <a:endParaRPr lang="en-IN" sz="2000" b="1" dirty="0"/>
                    </a:p>
                  </a:txBody>
                  <a:tcPr/>
                </a:tc>
                <a:tc>
                  <a:txBody>
                    <a:bodyPr/>
                    <a:lstStyle/>
                    <a:p>
                      <a:pPr algn="ctr"/>
                      <a:r>
                        <a:rPr lang="en-US" sz="2000" b="1" dirty="0" smtClean="0"/>
                        <a:t>50</a:t>
                      </a:r>
                      <a:endParaRPr lang="en-IN" sz="2000" b="1" dirty="0"/>
                    </a:p>
                  </a:txBody>
                  <a:tcPr/>
                </a:tc>
                <a:tc>
                  <a:txBody>
                    <a:bodyPr/>
                    <a:lstStyle/>
                    <a:p>
                      <a:pPr algn="ctr"/>
                      <a:r>
                        <a:rPr lang="en-US" sz="2000" b="1" dirty="0" smtClean="0"/>
                        <a:t>43</a:t>
                      </a:r>
                      <a:endParaRPr lang="en-IN" sz="2000" b="1" dirty="0"/>
                    </a:p>
                  </a:txBody>
                  <a:tcPr/>
                </a:tc>
                <a:tc>
                  <a:txBody>
                    <a:bodyPr/>
                    <a:lstStyle/>
                    <a:p>
                      <a:pPr algn="ctr"/>
                      <a:r>
                        <a:rPr lang="en-US" sz="2000" b="1" dirty="0" smtClean="0"/>
                        <a:t>37</a:t>
                      </a:r>
                      <a:endParaRPr lang="en-IN" sz="2000" b="1" dirty="0"/>
                    </a:p>
                  </a:txBody>
                  <a:tcPr/>
                </a:tc>
                <a:tc>
                  <a:txBody>
                    <a:bodyPr/>
                    <a:lstStyle/>
                    <a:p>
                      <a:pPr algn="ctr"/>
                      <a:r>
                        <a:rPr lang="en-US" sz="2000" b="1" dirty="0" smtClean="0"/>
                        <a:t>50</a:t>
                      </a:r>
                      <a:endParaRPr lang="en-IN" sz="2000" b="1" dirty="0"/>
                    </a:p>
                  </a:txBody>
                  <a:tcPr/>
                </a:tc>
                <a:tc>
                  <a:txBody>
                    <a:bodyPr/>
                    <a:lstStyle/>
                    <a:p>
                      <a:pPr algn="ctr"/>
                      <a:r>
                        <a:rPr lang="en-US" sz="2000" b="1" dirty="0" smtClean="0"/>
                        <a:t>41</a:t>
                      </a:r>
                      <a:endParaRPr lang="en-IN" sz="2000" b="1" dirty="0"/>
                    </a:p>
                  </a:txBody>
                  <a:tcPr/>
                </a:tc>
                <a:tc>
                  <a:txBody>
                    <a:bodyPr/>
                    <a:lstStyle/>
                    <a:p>
                      <a:r>
                        <a:rPr lang="en-US" dirty="0" smtClean="0"/>
                        <a:t>35</a:t>
                      </a:r>
                      <a:endParaRPr lang="en-IN" dirty="0"/>
                    </a:p>
                  </a:txBody>
                  <a:tcPr/>
                </a:tc>
                <a:tc>
                  <a:txBody>
                    <a:bodyPr/>
                    <a:lstStyle/>
                    <a:p>
                      <a:r>
                        <a:rPr lang="en-US" dirty="0" smtClean="0"/>
                        <a:t>50</a:t>
                      </a:r>
                      <a:endParaRPr lang="en-IN" dirty="0"/>
                    </a:p>
                  </a:txBody>
                  <a:tcPr/>
                </a:tc>
                <a:tc>
                  <a:txBody>
                    <a:bodyPr/>
                    <a:lstStyle/>
                    <a:p>
                      <a:r>
                        <a:rPr lang="en-US" dirty="0" smtClean="0"/>
                        <a:t>44</a:t>
                      </a:r>
                      <a:endParaRPr lang="en-IN" dirty="0"/>
                    </a:p>
                  </a:txBody>
                  <a:tcPr/>
                </a:tc>
                <a:tc>
                  <a:txBody>
                    <a:bodyPr/>
                    <a:lstStyle/>
                    <a:p>
                      <a:r>
                        <a:rPr lang="en-US" dirty="0" smtClean="0"/>
                        <a:t>38</a:t>
                      </a:r>
                      <a:endParaRPr lang="en-IN" dirty="0"/>
                    </a:p>
                  </a:txBody>
                  <a:tcPr/>
                </a:tc>
              </a:tr>
              <a:tr h="3000866">
                <a:tc>
                  <a:txBody>
                    <a:bodyPr/>
                    <a:lstStyle/>
                    <a:p>
                      <a:pPr algn="ctr"/>
                      <a:r>
                        <a:rPr lang="en-US" sz="2000" b="1" dirty="0" smtClean="0"/>
                        <a:t>Average of Education</a:t>
                      </a:r>
                      <a:r>
                        <a:rPr lang="en-US" sz="2000" b="1" baseline="0" dirty="0" smtClean="0"/>
                        <a:t> level about CSA</a:t>
                      </a:r>
                      <a:endParaRPr lang="en-US" sz="2000" b="1" dirty="0" smtClean="0"/>
                    </a:p>
                    <a:p>
                      <a:pPr algn="ctr"/>
                      <a:r>
                        <a:rPr lang="en-US" sz="2000" b="1" dirty="0" smtClean="0"/>
                        <a:t>(% )</a:t>
                      </a:r>
                      <a:endParaRPr lang="en-IN" sz="2000" b="1" dirty="0"/>
                    </a:p>
                  </a:txBody>
                  <a:tcPr/>
                </a:tc>
                <a:tc gridSpan="9">
                  <a:txBody>
                    <a:bodyPr/>
                    <a:lstStyle/>
                    <a:p>
                      <a:pPr algn="l"/>
                      <a:r>
                        <a:rPr lang="en-US" sz="2000" b="1" dirty="0" smtClean="0"/>
                        <a:t>A= 50% </a:t>
                      </a:r>
                      <a:r>
                        <a:rPr lang="en-US" sz="2000" b="1" baseline="0" dirty="0" smtClean="0"/>
                        <a:t> (Higher Education &amp; above level)</a:t>
                      </a:r>
                    </a:p>
                    <a:p>
                      <a:pPr algn="l"/>
                      <a:r>
                        <a:rPr lang="en-US" sz="2000" b="1" baseline="0" dirty="0" smtClean="0"/>
                        <a:t>B= 43% (Secondary level of Education)</a:t>
                      </a:r>
                    </a:p>
                    <a:p>
                      <a:pPr algn="l"/>
                      <a:r>
                        <a:rPr lang="en-US" sz="2000" b="1" baseline="0" dirty="0" smtClean="0"/>
                        <a:t>C= 37% (Primary level of Education)</a:t>
                      </a:r>
                      <a:br>
                        <a:rPr lang="en-US" sz="2000" b="1" baseline="0" dirty="0" smtClean="0"/>
                      </a:br>
                      <a:endParaRPr lang="en-IN" sz="2000" b="1"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r>
            </a:tbl>
          </a:graphicData>
        </a:graphic>
      </p:graphicFrame>
    </p:spTree>
    <p:extLst>
      <p:ext uri="{BB962C8B-B14F-4D97-AF65-F5344CB8AC3E}">
        <p14:creationId xmlns:p14="http://schemas.microsoft.com/office/powerpoint/2010/main" xmlns="" val="2219254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115888"/>
            <a:ext cx="9144000" cy="6742112"/>
          </a:xfrm>
        </p:spPr>
        <p:txBody>
          <a:bodyPr/>
          <a:lstStyle/>
          <a:p>
            <a:pPr marL="0" indent="0">
              <a:buNone/>
            </a:pPr>
            <a:endParaRPr lang="en-US" dirty="0" smtClean="0"/>
          </a:p>
          <a:p>
            <a:pPr marL="0" indent="0">
              <a:buNone/>
            </a:pPr>
            <a:r>
              <a:rPr lang="en-US" sz="2400" dirty="0" smtClean="0"/>
              <a:t>TABLE-B Effect of irrespective level of education among the farmers.</a:t>
            </a:r>
          </a:p>
          <a:p>
            <a:pPr marL="0" indent="0">
              <a:buNone/>
            </a:pPr>
            <a:endParaRPr lang="en-US" sz="2400" b="1" dirty="0" smtClean="0"/>
          </a:p>
        </p:txBody>
      </p:sp>
      <p:sp>
        <p:nvSpPr>
          <p:cNvPr id="4" name="Rectangle 3"/>
          <p:cNvSpPr/>
          <p:nvPr/>
        </p:nvSpPr>
        <p:spPr>
          <a:xfrm>
            <a:off x="0" y="188640"/>
            <a:ext cx="9144000" cy="523220"/>
          </a:xfrm>
          <a:prstGeom prst="rect">
            <a:avLst/>
          </a:prstGeom>
        </p:spPr>
        <p:txBody>
          <a:bodyPr wrap="square">
            <a:spAutoFit/>
          </a:bodyPr>
          <a:lstStyle/>
          <a:p>
            <a:pPr lvl="0" fontAlgn="base">
              <a:spcBef>
                <a:spcPct val="0"/>
              </a:spcBef>
              <a:spcAft>
                <a:spcPct val="0"/>
              </a:spcAft>
            </a:pPr>
            <a:r>
              <a:rPr lang="en-US" sz="2800" b="1" dirty="0" smtClean="0">
                <a:latin typeface="Calibri" pitchFamily="34" charset="0"/>
                <a:ea typeface="Times New Roman" pitchFamily="18" charset="0"/>
                <a:cs typeface="Times New Roman" pitchFamily="18" charset="0"/>
              </a:rPr>
              <a:t>SUMMARY OF FINDINGS AND CONCLUSION:</a:t>
            </a:r>
            <a:endParaRPr lang="en-US" b="1" dirty="0" smtClean="0">
              <a:latin typeface="Calibri" pitchFamily="34" charset="0"/>
              <a:ea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28600" y="1219201"/>
          <a:ext cx="8915399" cy="5415521"/>
        </p:xfrm>
        <a:graphic>
          <a:graphicData uri="http://schemas.openxmlformats.org/drawingml/2006/table">
            <a:tbl>
              <a:tblPr firstRow="1" bandRow="1">
                <a:tableStyleId>{5C22544A-7EE6-4342-B048-85BDC9FD1C3A}</a:tableStyleId>
              </a:tblPr>
              <a:tblGrid>
                <a:gridCol w="1447800"/>
                <a:gridCol w="1255012"/>
                <a:gridCol w="1300318"/>
                <a:gridCol w="1231880"/>
                <a:gridCol w="1163445"/>
                <a:gridCol w="1095006"/>
                <a:gridCol w="1421938"/>
              </a:tblGrid>
              <a:tr h="2506133">
                <a:tc>
                  <a:txBody>
                    <a:bodyPr/>
                    <a:lstStyle/>
                    <a:p>
                      <a:pPr algn="ctr"/>
                      <a:r>
                        <a:rPr lang="en-US" sz="1800" b="1" dirty="0" smtClean="0"/>
                        <a:t>Overall Percentage</a:t>
                      </a:r>
                      <a:r>
                        <a:rPr lang="en-US" sz="1800" b="1" baseline="0" dirty="0" smtClean="0"/>
                        <a:t> of Knowledge</a:t>
                      </a:r>
                      <a:endParaRPr lang="en-IN" sz="1800" b="1" dirty="0"/>
                    </a:p>
                  </a:txBody>
                  <a:tcPr/>
                </a:tc>
                <a:tc>
                  <a:txBody>
                    <a:bodyPr/>
                    <a:lstStyle/>
                    <a:p>
                      <a:pPr algn="ctr"/>
                      <a:r>
                        <a:rPr lang="en-US" sz="1800" b="1" dirty="0" smtClean="0"/>
                        <a:t>Knowledge levels about the weather parameters</a:t>
                      </a:r>
                    </a:p>
                    <a:p>
                      <a:pPr algn="ctr"/>
                      <a:r>
                        <a:rPr lang="en-US" sz="1800" b="1" dirty="0" smtClean="0"/>
                        <a:t>(%)</a:t>
                      </a:r>
                      <a:endParaRPr lang="en-IN" sz="1800" b="1" dirty="0"/>
                    </a:p>
                  </a:txBody>
                  <a:tcPr/>
                </a:tc>
                <a:tc>
                  <a:txBody>
                    <a:bodyPr/>
                    <a:lstStyle/>
                    <a:p>
                      <a:pPr algn="ctr"/>
                      <a:r>
                        <a:rPr lang="en-US" sz="1800" b="1" dirty="0" smtClean="0"/>
                        <a:t>Knowledge levels about  the utility of weather parameters in agriculture</a:t>
                      </a:r>
                    </a:p>
                    <a:p>
                      <a:pPr algn="ctr"/>
                      <a:r>
                        <a:rPr lang="en-US" sz="1800" b="1" dirty="0" smtClean="0"/>
                        <a:t>(%)</a:t>
                      </a:r>
                      <a:endParaRPr lang="en-IN" sz="1800" b="1" dirty="0"/>
                    </a:p>
                  </a:txBody>
                  <a:tcPr/>
                </a:tc>
                <a:tc>
                  <a:txBody>
                    <a:bodyPr/>
                    <a:lstStyle/>
                    <a:p>
                      <a:pPr algn="ctr"/>
                      <a:r>
                        <a:rPr lang="en-US" sz="1800" b="1" dirty="0" smtClean="0"/>
                        <a:t>Knowledge levels about the modern scientific technology </a:t>
                      </a:r>
                    </a:p>
                    <a:p>
                      <a:pPr algn="ctr"/>
                      <a:r>
                        <a:rPr lang="en-US" sz="1800" b="1" dirty="0" smtClean="0"/>
                        <a:t>(%)</a:t>
                      </a:r>
                      <a:endParaRPr lang="en-IN" sz="1800" b="1" dirty="0"/>
                    </a:p>
                  </a:txBody>
                  <a:tcPr/>
                </a:tc>
                <a:tc>
                  <a:txBody>
                    <a:bodyPr/>
                    <a:lstStyle/>
                    <a:p>
                      <a:pPr algn="ctr"/>
                      <a:r>
                        <a:rPr lang="en-US" sz="1800" b="1" dirty="0" smtClean="0"/>
                        <a:t>Impacts of climate change effect on agriculture (%)</a:t>
                      </a:r>
                      <a:endParaRPr lang="en-IN" sz="1800" b="1" dirty="0"/>
                    </a:p>
                  </a:txBody>
                  <a:tcPr/>
                </a:tc>
                <a:tc>
                  <a:txBody>
                    <a:bodyPr/>
                    <a:lstStyle/>
                    <a:p>
                      <a:pPr algn="ctr"/>
                      <a:r>
                        <a:rPr lang="en-US" sz="1800" b="1" dirty="0" smtClean="0"/>
                        <a:t>Effect of extension linkages</a:t>
                      </a:r>
                      <a:r>
                        <a:rPr lang="en-US" sz="1800" b="1" baseline="0" dirty="0" smtClean="0"/>
                        <a:t> among the farmers</a:t>
                      </a:r>
                    </a:p>
                    <a:p>
                      <a:pPr algn="ctr"/>
                      <a:r>
                        <a:rPr lang="en-US" sz="1800" b="1" baseline="0" dirty="0" smtClean="0"/>
                        <a:t>(%)</a:t>
                      </a:r>
                      <a:endParaRPr lang="en-IN" sz="1800" b="1" dirty="0"/>
                    </a:p>
                  </a:txBody>
                  <a:tcPr/>
                </a:tc>
                <a:tc>
                  <a:txBody>
                    <a:bodyPr/>
                    <a:lstStyle/>
                    <a:p>
                      <a:pPr algn="ctr"/>
                      <a:r>
                        <a:rPr lang="en-US" sz="1800" b="1" dirty="0" smtClean="0"/>
                        <a:t>Effect of social participations among the farmers (%)</a:t>
                      </a:r>
                      <a:endParaRPr lang="en-IN" sz="1800" b="1" dirty="0"/>
                    </a:p>
                  </a:txBody>
                  <a:tcPr/>
                </a:tc>
              </a:tr>
              <a:tr h="868679">
                <a:tc>
                  <a:txBody>
                    <a:bodyPr/>
                    <a:lstStyle/>
                    <a:p>
                      <a:pPr algn="ctr"/>
                      <a:r>
                        <a:rPr lang="en-US" sz="2400" b="1" dirty="0" smtClean="0"/>
                        <a:t>1. </a:t>
                      </a:r>
                      <a:r>
                        <a:rPr lang="en-US" sz="2400" b="1" dirty="0" err="1" smtClean="0"/>
                        <a:t>Anand</a:t>
                      </a:r>
                      <a:r>
                        <a:rPr lang="en-US" sz="2400" b="1" dirty="0" smtClean="0"/>
                        <a:t> district</a:t>
                      </a:r>
                      <a:endParaRPr lang="en-IN" sz="2400" b="1" dirty="0"/>
                    </a:p>
                  </a:txBody>
                  <a:tcPr/>
                </a:tc>
                <a:tc>
                  <a:txBody>
                    <a:bodyPr/>
                    <a:lstStyle/>
                    <a:p>
                      <a:pPr algn="ctr"/>
                      <a:r>
                        <a:rPr lang="en-US" sz="2400" b="1" dirty="0" smtClean="0"/>
                        <a:t>42</a:t>
                      </a:r>
                      <a:endParaRPr lang="en-IN" sz="2400" b="1" dirty="0"/>
                    </a:p>
                  </a:txBody>
                  <a:tcPr/>
                </a:tc>
                <a:tc>
                  <a:txBody>
                    <a:bodyPr/>
                    <a:lstStyle/>
                    <a:p>
                      <a:pPr algn="ctr"/>
                      <a:r>
                        <a:rPr lang="en-US" sz="2400" b="1" dirty="0" smtClean="0"/>
                        <a:t>44</a:t>
                      </a:r>
                      <a:endParaRPr lang="en-IN" sz="2400" b="1" dirty="0"/>
                    </a:p>
                  </a:txBody>
                  <a:tcPr/>
                </a:tc>
                <a:tc>
                  <a:txBody>
                    <a:bodyPr/>
                    <a:lstStyle/>
                    <a:p>
                      <a:pPr algn="ctr"/>
                      <a:r>
                        <a:rPr lang="en-US" sz="2400" b="1" dirty="0" smtClean="0"/>
                        <a:t>42</a:t>
                      </a:r>
                      <a:endParaRPr lang="en-IN" sz="2400" b="1" dirty="0"/>
                    </a:p>
                  </a:txBody>
                  <a:tcPr/>
                </a:tc>
                <a:tc>
                  <a:txBody>
                    <a:bodyPr/>
                    <a:lstStyle/>
                    <a:p>
                      <a:pPr algn="ctr"/>
                      <a:r>
                        <a:rPr lang="en-US" sz="2400" b="1" dirty="0" smtClean="0"/>
                        <a:t>48</a:t>
                      </a:r>
                      <a:endParaRPr lang="en-IN" sz="2400" b="1" dirty="0"/>
                    </a:p>
                  </a:txBody>
                  <a:tcPr/>
                </a:tc>
                <a:tc>
                  <a:txBody>
                    <a:bodyPr/>
                    <a:lstStyle/>
                    <a:p>
                      <a:pPr algn="ctr"/>
                      <a:r>
                        <a:rPr lang="en-US" sz="2400" b="1" dirty="0" smtClean="0"/>
                        <a:t>44</a:t>
                      </a:r>
                      <a:endParaRPr lang="en-IN" sz="2400" b="1" dirty="0"/>
                    </a:p>
                  </a:txBody>
                  <a:tcPr/>
                </a:tc>
                <a:tc>
                  <a:txBody>
                    <a:bodyPr/>
                    <a:lstStyle/>
                    <a:p>
                      <a:pPr algn="ctr"/>
                      <a:r>
                        <a:rPr lang="en-US" sz="2400" b="1" dirty="0" smtClean="0"/>
                        <a:t>38</a:t>
                      </a:r>
                      <a:r>
                        <a:rPr lang="en-US" sz="2400" b="1" baseline="0" dirty="0" smtClean="0"/>
                        <a:t> = (43)</a:t>
                      </a:r>
                      <a:endParaRPr lang="en-IN" sz="2400" b="1" dirty="0"/>
                    </a:p>
                  </a:txBody>
                  <a:tcPr/>
                </a:tc>
              </a:tr>
              <a:tr h="1163562">
                <a:tc>
                  <a:txBody>
                    <a:bodyPr/>
                    <a:lstStyle/>
                    <a:p>
                      <a:pPr algn="l"/>
                      <a:r>
                        <a:rPr lang="en-US" sz="2400" b="1" dirty="0" smtClean="0"/>
                        <a:t>2. </a:t>
                      </a:r>
                      <a:r>
                        <a:rPr lang="en-US" sz="2400" b="1" dirty="0" err="1" smtClean="0"/>
                        <a:t>Navsari</a:t>
                      </a:r>
                      <a:r>
                        <a:rPr lang="en-US" sz="2400" b="1" dirty="0" smtClean="0"/>
                        <a:t>    </a:t>
                      </a:r>
                    </a:p>
                    <a:p>
                      <a:pPr algn="l"/>
                      <a:r>
                        <a:rPr lang="en-US" sz="2400" b="1" dirty="0" smtClean="0"/>
                        <a:t>    district</a:t>
                      </a:r>
                      <a:endParaRPr lang="en-IN" sz="2400" b="1" dirty="0"/>
                    </a:p>
                  </a:txBody>
                  <a:tcPr/>
                </a:tc>
                <a:tc>
                  <a:txBody>
                    <a:bodyPr/>
                    <a:lstStyle/>
                    <a:p>
                      <a:pPr algn="ctr"/>
                      <a:r>
                        <a:rPr lang="en-US" sz="2400" b="1" dirty="0" smtClean="0"/>
                        <a:t>47</a:t>
                      </a:r>
                      <a:endParaRPr lang="en-IN" sz="2400" b="1" dirty="0"/>
                    </a:p>
                  </a:txBody>
                  <a:tcPr/>
                </a:tc>
                <a:tc>
                  <a:txBody>
                    <a:bodyPr/>
                    <a:lstStyle/>
                    <a:p>
                      <a:pPr algn="ctr"/>
                      <a:r>
                        <a:rPr lang="en-US" sz="2400" b="1" dirty="0" smtClean="0"/>
                        <a:t>48</a:t>
                      </a:r>
                      <a:endParaRPr lang="en-IN" sz="2400" b="1" dirty="0"/>
                    </a:p>
                  </a:txBody>
                  <a:tcPr/>
                </a:tc>
                <a:tc>
                  <a:txBody>
                    <a:bodyPr/>
                    <a:lstStyle/>
                    <a:p>
                      <a:pPr algn="ctr"/>
                      <a:r>
                        <a:rPr lang="en-US" sz="2400" b="1" dirty="0" smtClean="0"/>
                        <a:t>53</a:t>
                      </a:r>
                      <a:endParaRPr lang="en-IN" sz="2400" b="1" dirty="0"/>
                    </a:p>
                  </a:txBody>
                  <a:tcPr/>
                </a:tc>
                <a:tc>
                  <a:txBody>
                    <a:bodyPr/>
                    <a:lstStyle/>
                    <a:p>
                      <a:pPr algn="ctr"/>
                      <a:r>
                        <a:rPr lang="en-US" sz="2400" b="1" dirty="0" smtClean="0"/>
                        <a:t>43</a:t>
                      </a:r>
                      <a:endParaRPr lang="en-IN" sz="2400" b="1" dirty="0"/>
                    </a:p>
                  </a:txBody>
                  <a:tcPr/>
                </a:tc>
                <a:tc>
                  <a:txBody>
                    <a:bodyPr/>
                    <a:lstStyle/>
                    <a:p>
                      <a:pPr algn="ctr"/>
                      <a:r>
                        <a:rPr lang="en-US" sz="2400" b="1" dirty="0" smtClean="0"/>
                        <a:t>42</a:t>
                      </a:r>
                      <a:endParaRPr lang="en-IN" sz="2400" b="1" dirty="0"/>
                    </a:p>
                  </a:txBody>
                  <a:tcPr/>
                </a:tc>
                <a:tc>
                  <a:txBody>
                    <a:bodyPr/>
                    <a:lstStyle/>
                    <a:p>
                      <a:pPr algn="ctr"/>
                      <a:r>
                        <a:rPr lang="en-US" sz="2400" b="1" dirty="0" smtClean="0"/>
                        <a:t>31 =</a:t>
                      </a:r>
                      <a:r>
                        <a:rPr lang="en-US" sz="2400" b="1" baseline="0" dirty="0" smtClean="0"/>
                        <a:t> (45)</a:t>
                      </a:r>
                      <a:endParaRPr lang="en-IN" sz="2400" b="1" dirty="0"/>
                    </a:p>
                  </a:txBody>
                  <a:tcPr/>
                </a:tc>
              </a:tr>
              <a:tr h="805543">
                <a:tc>
                  <a:txBody>
                    <a:bodyPr/>
                    <a:lstStyle/>
                    <a:p>
                      <a:pPr algn="ctr"/>
                      <a:r>
                        <a:rPr lang="en-US" sz="2400" b="1" dirty="0" smtClean="0"/>
                        <a:t>3. Kutch district</a:t>
                      </a:r>
                      <a:endParaRPr lang="en-IN" sz="2400" b="1" dirty="0"/>
                    </a:p>
                  </a:txBody>
                  <a:tcPr/>
                </a:tc>
                <a:tc>
                  <a:txBody>
                    <a:bodyPr/>
                    <a:lstStyle/>
                    <a:p>
                      <a:pPr algn="ctr"/>
                      <a:r>
                        <a:rPr lang="en-US" sz="2400" b="1" dirty="0" smtClean="0"/>
                        <a:t>51</a:t>
                      </a:r>
                      <a:endParaRPr lang="en-IN" sz="2400" b="1" dirty="0"/>
                    </a:p>
                  </a:txBody>
                  <a:tcPr/>
                </a:tc>
                <a:tc>
                  <a:txBody>
                    <a:bodyPr/>
                    <a:lstStyle/>
                    <a:p>
                      <a:pPr algn="ctr"/>
                      <a:r>
                        <a:rPr lang="en-US" sz="2400" b="1" dirty="0" smtClean="0"/>
                        <a:t>48</a:t>
                      </a:r>
                      <a:endParaRPr lang="en-IN" sz="2400" b="1" dirty="0"/>
                    </a:p>
                  </a:txBody>
                  <a:tcPr/>
                </a:tc>
                <a:tc>
                  <a:txBody>
                    <a:bodyPr/>
                    <a:lstStyle/>
                    <a:p>
                      <a:pPr algn="ctr"/>
                      <a:r>
                        <a:rPr lang="en-US" sz="2400" b="1" dirty="0" smtClean="0"/>
                        <a:t>53</a:t>
                      </a:r>
                      <a:endParaRPr lang="en-IN" sz="2400" b="1" dirty="0"/>
                    </a:p>
                  </a:txBody>
                  <a:tcPr/>
                </a:tc>
                <a:tc>
                  <a:txBody>
                    <a:bodyPr/>
                    <a:lstStyle/>
                    <a:p>
                      <a:pPr algn="ctr"/>
                      <a:r>
                        <a:rPr lang="en-US" sz="2400" b="1" dirty="0" smtClean="0"/>
                        <a:t>43</a:t>
                      </a:r>
                      <a:endParaRPr lang="en-IN" sz="2400" b="1" dirty="0"/>
                    </a:p>
                  </a:txBody>
                  <a:tcPr/>
                </a:tc>
                <a:tc>
                  <a:txBody>
                    <a:bodyPr/>
                    <a:lstStyle/>
                    <a:p>
                      <a:pPr algn="ctr"/>
                      <a:r>
                        <a:rPr lang="en-US" sz="2400" b="1" dirty="0" smtClean="0"/>
                        <a:t>42</a:t>
                      </a:r>
                      <a:endParaRPr lang="en-IN" sz="2400" b="1" dirty="0"/>
                    </a:p>
                  </a:txBody>
                  <a:tcPr/>
                </a:tc>
                <a:tc>
                  <a:txBody>
                    <a:bodyPr/>
                    <a:lstStyle/>
                    <a:p>
                      <a:pPr algn="ctr"/>
                      <a:r>
                        <a:rPr lang="en-US" sz="2400" b="1" dirty="0" smtClean="0"/>
                        <a:t>31 =</a:t>
                      </a:r>
                      <a:r>
                        <a:rPr lang="en-US" sz="2400" b="1" baseline="0" dirty="0" smtClean="0"/>
                        <a:t> (45)</a:t>
                      </a:r>
                      <a:endParaRPr lang="en-IN" sz="2400" b="1" dirty="0"/>
                    </a:p>
                  </a:txBody>
                  <a:tcPr/>
                </a:tc>
              </a:tr>
            </a:tbl>
          </a:graphicData>
        </a:graphic>
      </p:graphicFrame>
    </p:spTree>
    <p:extLst>
      <p:ext uri="{BB962C8B-B14F-4D97-AF65-F5344CB8AC3E}">
        <p14:creationId xmlns="" xmlns:p14="http://schemas.microsoft.com/office/powerpoint/2010/main" val="3594259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D8D2F696-04C4-4DBE-A2DD-0912012CF90B}" type="slidenum">
              <a:rPr lang="en-US"/>
              <a:pPr>
                <a:defRPr/>
              </a:pPr>
              <a:t>3</a:t>
            </a:fld>
            <a:endParaRPr lang="en-US"/>
          </a:p>
        </p:txBody>
      </p:sp>
      <p:sp>
        <p:nvSpPr>
          <p:cNvPr id="105475" name="Rectangle 2"/>
          <p:cNvSpPr>
            <a:spLocks noGrp="1"/>
          </p:cNvSpPr>
          <p:nvPr>
            <p:ph type="ctrTitle" idx="4294967295"/>
          </p:nvPr>
        </p:nvSpPr>
        <p:spPr>
          <a:xfrm>
            <a:off x="1600200" y="457200"/>
            <a:ext cx="7543800" cy="461665"/>
          </a:xfrm>
          <a:noFill/>
        </p:spPr>
        <p:txBody>
          <a:bodyPr wrap="square" anchor="t">
            <a:spAutoFit/>
          </a:bodyPr>
          <a:lstStyle/>
          <a:p>
            <a:r>
              <a:rPr lang="en-GB" sz="2400" b="1" i="1" dirty="0" smtClean="0">
                <a:cs typeface="Times New Roman" pitchFamily="18" charset="0"/>
              </a:rPr>
              <a:t>WHAT AILS OUR AGRICULTURE </a:t>
            </a:r>
            <a:endParaRPr lang="en-US" sz="2400" b="1" dirty="0" smtClean="0">
              <a:solidFill>
                <a:srgbClr val="996633"/>
              </a:solidFill>
              <a:ea typeface="Arial Unicode MS" pitchFamily="34" charset="-128"/>
              <a:cs typeface="Arial" pitchFamily="34" charset="0"/>
            </a:endParaRPr>
          </a:p>
        </p:txBody>
      </p:sp>
      <p:sp>
        <p:nvSpPr>
          <p:cNvPr id="105476" name="Rectangle 3"/>
          <p:cNvSpPr>
            <a:spLocks noGrp="1"/>
          </p:cNvSpPr>
          <p:nvPr>
            <p:ph type="subTitle" idx="4294967295"/>
          </p:nvPr>
        </p:nvSpPr>
        <p:spPr>
          <a:xfrm>
            <a:off x="990600" y="1219200"/>
            <a:ext cx="8001000" cy="5334000"/>
          </a:xfrm>
          <a:ln>
            <a:solidFill>
              <a:srgbClr val="00B050"/>
            </a:solidFill>
          </a:ln>
        </p:spPr>
        <p:txBody>
          <a:bodyPr>
            <a:normAutofit fontScale="25000" lnSpcReduction="20000"/>
          </a:bodyPr>
          <a:lstStyle/>
          <a:p>
            <a:r>
              <a:rPr lang="en-GB" sz="9600" i="1" dirty="0" smtClean="0"/>
              <a:t>On July2, 2006, Prime Minister of India visited the </a:t>
            </a:r>
            <a:r>
              <a:rPr lang="en-GB" sz="9600" i="1" dirty="0" err="1" smtClean="0"/>
              <a:t>Vidarbha</a:t>
            </a:r>
            <a:r>
              <a:rPr lang="en-GB" sz="9600" i="1" dirty="0" smtClean="0"/>
              <a:t> region of Maharashtra.</a:t>
            </a:r>
          </a:p>
          <a:p>
            <a:endParaRPr lang="en-US" sz="9600" dirty="0" smtClean="0"/>
          </a:p>
          <a:p>
            <a:r>
              <a:rPr lang="en-GB" sz="9600" i="1" dirty="0" smtClean="0"/>
              <a:t>The purpose of the visit was to meet farmers</a:t>
            </a:r>
            <a:endParaRPr lang="en-US" sz="9600" dirty="0" smtClean="0"/>
          </a:p>
          <a:p>
            <a:pPr>
              <a:buNone/>
            </a:pPr>
            <a:r>
              <a:rPr lang="en-GB" sz="9600" i="1" dirty="0" smtClean="0">
                <a:cs typeface="Times New Roman" pitchFamily="18" charset="0"/>
              </a:rPr>
              <a:t> </a:t>
            </a:r>
            <a:endParaRPr lang="en-GB" sz="9600" dirty="0" smtClean="0">
              <a:cs typeface="Times New Roman" pitchFamily="18" charset="0"/>
            </a:endParaRPr>
          </a:p>
          <a:p>
            <a:r>
              <a:rPr lang="en-GB" sz="9600" i="1" dirty="0" smtClean="0"/>
              <a:t>Region affected by suicides by  farmers</a:t>
            </a:r>
            <a:endParaRPr lang="en-US" sz="9600" dirty="0" smtClean="0"/>
          </a:p>
          <a:p>
            <a:endParaRPr lang="en-GB" sz="9600" dirty="0" smtClean="0">
              <a:cs typeface="Times New Roman" pitchFamily="18" charset="0"/>
            </a:endParaRPr>
          </a:p>
          <a:p>
            <a:r>
              <a:rPr lang="en-GB" sz="9600" i="1" dirty="0" smtClean="0"/>
              <a:t>In one year more than 800 deaths due to suicide</a:t>
            </a:r>
            <a:endParaRPr lang="en-US" sz="9600" dirty="0" smtClean="0"/>
          </a:p>
          <a:p>
            <a:endParaRPr lang="en-GB" sz="9600" dirty="0" smtClean="0">
              <a:cs typeface="Times New Roman" pitchFamily="18" charset="0"/>
            </a:endParaRPr>
          </a:p>
          <a:p>
            <a:r>
              <a:rPr lang="en-GB" sz="9600" dirty="0" smtClean="0">
                <a:cs typeface="Times New Roman" pitchFamily="18" charset="0"/>
              </a:rPr>
              <a:t> </a:t>
            </a:r>
            <a:r>
              <a:rPr lang="en-GB" sz="9600" i="1" dirty="0" smtClean="0">
                <a:cs typeface="Times New Roman" pitchFamily="18" charset="0"/>
              </a:rPr>
              <a:t>Similar situation prevails in other progressive states like Karnataka, Andhra Pradesh, and Punjab.</a:t>
            </a:r>
          </a:p>
          <a:p>
            <a:endParaRPr lang="en-GB" sz="9600" dirty="0" smtClean="0">
              <a:cs typeface="Times New Roman" pitchFamily="18" charset="0"/>
            </a:endParaRPr>
          </a:p>
          <a:p>
            <a:r>
              <a:rPr lang="en-GB" sz="9600" i="1" dirty="0" smtClean="0">
                <a:cs typeface="Times New Roman" pitchFamily="18" charset="0"/>
              </a:rPr>
              <a:t>More than 10,000 suicides by farmers between 2001-06</a:t>
            </a:r>
            <a:r>
              <a:rPr lang="en-US" sz="9600" dirty="0" smtClean="0"/>
              <a:t> </a:t>
            </a:r>
          </a:p>
          <a:p>
            <a:r>
              <a:rPr lang="en-US" sz="9600" dirty="0" smtClean="0"/>
              <a:t>Still farmers suicide continue in many parts of our country – in new areas are getting added. </a:t>
            </a:r>
          </a:p>
          <a:p>
            <a:pPr marL="457200" indent="-457200" algn="just">
              <a:buNone/>
            </a:pPr>
            <a:endParaRPr lang="en-US" sz="5100" dirty="0" smtClean="0"/>
          </a:p>
          <a:p>
            <a:pPr marL="0" indent="0" algn="just">
              <a:buNone/>
            </a:pPr>
            <a:endParaRPr lang="en-US" sz="5100" dirty="0" smtClean="0"/>
          </a:p>
          <a:p>
            <a:pPr marL="0" indent="0">
              <a:buClr>
                <a:srgbClr val="996633"/>
              </a:buClr>
              <a:buFontTx/>
              <a:buNone/>
            </a:pPr>
            <a:r>
              <a:rPr lang="en-US" sz="5100" dirty="0" smtClean="0">
                <a:latin typeface="Book Antiqua" pitchFamily="18" charset="0"/>
              </a:rPr>
              <a:t>			</a:t>
            </a:r>
            <a:r>
              <a:rPr lang="en-US" sz="1600" dirty="0" smtClean="0">
                <a:latin typeface="Book Antiqua" pitchFamily="18" charset="0"/>
              </a:rPr>
              <a:t>				</a:t>
            </a:r>
            <a:r>
              <a:rPr lang="en-US" sz="1600" dirty="0" err="1" smtClean="0">
                <a:latin typeface="Book Antiqua" pitchFamily="18" charset="0"/>
              </a:rPr>
              <a:t>contd</a:t>
            </a:r>
            <a:r>
              <a:rPr lang="en-US" sz="1600" dirty="0" smtClean="0">
                <a:latin typeface="Book Antiqua" pitchFamily="18" charset="0"/>
              </a:rPr>
              <a:t>…..2</a:t>
            </a:r>
          </a:p>
        </p:txBody>
      </p:sp>
      <p:pic>
        <p:nvPicPr>
          <p:cNvPr id="105477"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Findings</a:t>
            </a:r>
            <a:endParaRPr lang="en-US" dirty="0"/>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pPr marL="514350" lvl="0" indent="-514350" algn="just" fontAlgn="base">
              <a:spcBef>
                <a:spcPct val="0"/>
              </a:spcBef>
              <a:spcAft>
                <a:spcPct val="0"/>
              </a:spcAft>
              <a:buFont typeface="+mj-lt"/>
              <a:buAutoNum type="arabicPeriod"/>
            </a:pPr>
            <a:r>
              <a:rPr lang="en-US" dirty="0" smtClean="0">
                <a:latin typeface="Calibri" pitchFamily="34" charset="0"/>
                <a:ea typeface="Times New Roman" pitchFamily="18" charset="0"/>
                <a:cs typeface="Times New Roman" pitchFamily="18" charset="0"/>
              </a:rPr>
              <a:t>It is clearly observed from the survey data(Table-B) that the overall knowledge percentage with respect to irrespective levels   of education among the farmers of Anand ,</a:t>
            </a:r>
            <a:r>
              <a:rPr lang="en-US" dirty="0" err="1" smtClean="0">
                <a:latin typeface="Calibri" pitchFamily="34" charset="0"/>
                <a:ea typeface="Times New Roman" pitchFamily="18" charset="0"/>
                <a:cs typeface="Times New Roman" pitchFamily="18" charset="0"/>
              </a:rPr>
              <a:t>Navsari</a:t>
            </a:r>
            <a:r>
              <a:rPr lang="en-US" dirty="0" smtClean="0">
                <a:latin typeface="Calibri" pitchFamily="34" charset="0"/>
                <a:ea typeface="Times New Roman" pitchFamily="18" charset="0"/>
                <a:cs typeface="Times New Roman" pitchFamily="18" charset="0"/>
              </a:rPr>
              <a:t> and Kutch district  ,most of the farmers had an average very low levels 44%of knowledge about good farm practices and climate smart agriculture were registered i.e. 66% farmers  are not aware of new technology or practices.</a:t>
            </a:r>
          </a:p>
          <a:p>
            <a:pPr marL="514350" lvl="0" indent="-514350" algn="just" fontAlgn="base">
              <a:spcBef>
                <a:spcPct val="0"/>
              </a:spcBef>
              <a:spcAft>
                <a:spcPct val="0"/>
              </a:spcAft>
              <a:buFont typeface="+mj-lt"/>
              <a:buAutoNum type="arabicPeriod"/>
            </a:pPr>
            <a:r>
              <a:rPr lang="en-US" dirty="0" smtClean="0">
                <a:latin typeface="Calibri" pitchFamily="34" charset="0"/>
                <a:ea typeface="Times New Roman" pitchFamily="18" charset="0"/>
                <a:cs typeface="Times New Roman" pitchFamily="18" charset="0"/>
              </a:rPr>
              <a:t>Lack of effective agriculture extension network seemed apparent cause of this gap both in related to productivity and knowledge. </a:t>
            </a:r>
          </a:p>
          <a:p>
            <a:pPr marL="514350" indent="-514350" algn="just" fontAlgn="base">
              <a:spcBef>
                <a:spcPct val="0"/>
              </a:spcBef>
              <a:spcAft>
                <a:spcPct val="0"/>
              </a:spcAft>
              <a:buFont typeface="+mj-lt"/>
              <a:buAutoNum type="arabicPeriod"/>
            </a:pPr>
            <a:r>
              <a:rPr lang="en-US" dirty="0" smtClean="0">
                <a:latin typeface="Calibri" pitchFamily="34" charset="0"/>
                <a:ea typeface="Times New Roman" pitchFamily="18" charset="0"/>
                <a:cs typeface="Times New Roman" pitchFamily="18" charset="0"/>
              </a:rPr>
              <a:t>The maximum gap of knowledge  among the farmers was observed 57%, 55% and 55% in Anand, </a:t>
            </a:r>
            <a:r>
              <a:rPr lang="en-US" dirty="0" err="1" smtClean="0">
                <a:latin typeface="Calibri" pitchFamily="34" charset="0"/>
                <a:ea typeface="Times New Roman" pitchFamily="18" charset="0"/>
                <a:cs typeface="Times New Roman" pitchFamily="18" charset="0"/>
              </a:rPr>
              <a:t>Navsari</a:t>
            </a:r>
            <a:r>
              <a:rPr lang="en-US" dirty="0" smtClean="0">
                <a:latin typeface="Calibri" pitchFamily="34" charset="0"/>
                <a:ea typeface="Times New Roman" pitchFamily="18" charset="0"/>
                <a:cs typeface="Times New Roman" pitchFamily="18" charset="0"/>
              </a:rPr>
              <a:t> and Kutch districts whose education up to primary level. In case of those who above higher secondary level, this was only slightly better. </a:t>
            </a:r>
            <a:endParaRPr lang="en-US" dirty="0" smtClean="0">
              <a:latin typeface="Arial" pitchFamily="34" charset="0"/>
              <a:cs typeface="Arial" pitchFamily="34" charset="0"/>
            </a:endParaRPr>
          </a:p>
          <a:p>
            <a:pPr marL="514350" lvl="0" indent="-514350" algn="just" fontAlgn="base">
              <a:spcBef>
                <a:spcPct val="0"/>
              </a:spcBef>
              <a:spcAft>
                <a:spcPct val="0"/>
              </a:spcAft>
              <a:buFont typeface="+mj-lt"/>
              <a:buAutoNum type="arabicPeriod"/>
            </a:pPr>
            <a:endParaRPr lang="en-US" dirty="0" smtClean="0">
              <a:latin typeface="Calibri" pitchFamily="34" charset="0"/>
              <a:ea typeface="Times New Roman" pitchFamily="18" charset="0"/>
              <a:cs typeface="Times New Roman" pitchFamily="18" charset="0"/>
            </a:endParaRPr>
          </a:p>
          <a:p>
            <a:pPr marL="514350" lvl="0" indent="-514350" algn="just" fontAlgn="base">
              <a:spcBef>
                <a:spcPct val="0"/>
              </a:spcBef>
              <a:spcAft>
                <a:spcPct val="0"/>
              </a:spcAft>
              <a:buFont typeface="+mj-lt"/>
              <a:buAutoNum type="arabicPeriod"/>
            </a:pPr>
            <a:endParaRPr lang="en-US" dirty="0" smtClean="0">
              <a:latin typeface="Arial" pitchFamily="34" charset="0"/>
              <a:cs typeface="Arial" pitchFamily="34" charset="0"/>
            </a:endParaRPr>
          </a:p>
          <a:p>
            <a:endParaRPr lang="en-US" dirty="0"/>
          </a:p>
        </p:txBody>
      </p:sp>
      <p:pic>
        <p:nvPicPr>
          <p:cNvPr id="4"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0" y="-173038"/>
            <a:ext cx="1447800" cy="123983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9" name="Date Placeholder 8"/>
          <p:cNvSpPr>
            <a:spLocks noGrp="1"/>
          </p:cNvSpPr>
          <p:nvPr>
            <p:ph type="dt" sz="half" idx="10"/>
          </p:nvPr>
        </p:nvSpPr>
        <p:spPr>
          <a:noFill/>
        </p:spPr>
        <p:txBody>
          <a:bodyPr/>
          <a:lstStyle/>
          <a:p>
            <a:fld id="{40C6A657-5DDB-44C8-8298-1B9E3913691E}" type="datetime1">
              <a:rPr lang="en-US" smtClean="0"/>
              <a:pPr/>
              <a:t>03/08/2015</a:t>
            </a:fld>
            <a:endParaRPr lang="en-US" smtClean="0"/>
          </a:p>
        </p:txBody>
      </p:sp>
      <p:sp>
        <p:nvSpPr>
          <p:cNvPr id="51202" name="Slide Number Placeholder 3"/>
          <p:cNvSpPr>
            <a:spLocks noGrp="1"/>
          </p:cNvSpPr>
          <p:nvPr>
            <p:ph type="sldNum" sz="quarter" idx="12"/>
          </p:nvPr>
        </p:nvSpPr>
        <p:spPr>
          <a:noFill/>
        </p:spPr>
        <p:txBody>
          <a:bodyPr/>
          <a:lstStyle/>
          <a:p>
            <a:fld id="{4CBCF809-BFB6-4F30-9820-560EC9E481EE}" type="slidenum">
              <a:rPr lang="en-US" smtClean="0"/>
              <a:pPr/>
              <a:t>31</a:t>
            </a:fld>
            <a:endParaRPr lang="en-US" smtClean="0"/>
          </a:p>
        </p:txBody>
      </p:sp>
      <p:sp>
        <p:nvSpPr>
          <p:cNvPr id="8194" name="Rectangle 2"/>
          <p:cNvSpPr>
            <a:spLocks noGrp="1"/>
          </p:cNvSpPr>
          <p:nvPr>
            <p:ph type="title" idx="4294967295"/>
          </p:nvPr>
        </p:nvSpPr>
        <p:spPr>
          <a:xfrm>
            <a:off x="1447800" y="685800"/>
            <a:ext cx="7696200" cy="381000"/>
          </a:xfrm>
        </p:spPr>
        <p:txBody>
          <a:bodyPr lIns="0" rIns="0" bIns="0">
            <a:normAutofit/>
          </a:bodyPr>
          <a:lstStyle/>
          <a:p>
            <a:pPr>
              <a:defRPr/>
            </a:pPr>
            <a:r>
              <a:rPr lang="en-US" sz="1800" b="1" dirty="0" smtClean="0">
                <a:solidFill>
                  <a:schemeClr val="tx1"/>
                </a:solidFill>
                <a:latin typeface="Calibri" pitchFamily="34" charset="0"/>
              </a:rPr>
              <a:t>OVER LAPPING OF AGRI EXTENSION -  ADMINISTRATION</a:t>
            </a:r>
            <a:endParaRPr lang="en-US" sz="1800" b="1" dirty="0">
              <a:solidFill>
                <a:schemeClr val="tx1"/>
              </a:solidFill>
              <a:latin typeface="Calibri" pitchFamily="34" charset="0"/>
            </a:endParaRPr>
          </a:p>
        </p:txBody>
      </p:sp>
      <p:sp>
        <p:nvSpPr>
          <p:cNvPr id="49156" name="Rectangle 3"/>
          <p:cNvSpPr>
            <a:spLocks noGrp="1"/>
          </p:cNvSpPr>
          <p:nvPr>
            <p:ph type="body" sz="half" idx="4294967295"/>
          </p:nvPr>
        </p:nvSpPr>
        <p:spPr>
          <a:xfrm>
            <a:off x="381000" y="1066800"/>
            <a:ext cx="8534400" cy="5486400"/>
          </a:xfrm>
        </p:spPr>
        <p:txBody>
          <a:bodyPr>
            <a:normAutofit/>
          </a:bodyPr>
          <a:lstStyle/>
          <a:p>
            <a:pPr>
              <a:defRPr/>
            </a:pPr>
            <a:r>
              <a:rPr lang="en-US" sz="1700" dirty="0" err="1" smtClean="0"/>
              <a:t>Agri</a:t>
            </a:r>
            <a:r>
              <a:rPr lang="en-US" sz="1700" dirty="0" smtClean="0"/>
              <a:t> Extension network Extension officer at </a:t>
            </a:r>
            <a:r>
              <a:rPr lang="en-US" sz="1700" dirty="0" err="1" smtClean="0"/>
              <a:t>taluka</a:t>
            </a:r>
            <a:r>
              <a:rPr lang="en-US" sz="1700" dirty="0" smtClean="0"/>
              <a:t> level. One VLW  at village level  for group of 8-9 villages  at Block level – state government </a:t>
            </a:r>
          </a:p>
          <a:p>
            <a:pPr>
              <a:defRPr/>
            </a:pPr>
            <a:r>
              <a:rPr lang="en-US" sz="1700" dirty="0" err="1" smtClean="0"/>
              <a:t>Krishi</a:t>
            </a:r>
            <a:r>
              <a:rPr lang="en-US" sz="1700" dirty="0" smtClean="0"/>
              <a:t>  </a:t>
            </a:r>
            <a:r>
              <a:rPr lang="en-US" sz="1700" dirty="0" err="1" smtClean="0"/>
              <a:t>Vigyan</a:t>
            </a:r>
            <a:r>
              <a:rPr lang="en-US" sz="1700" dirty="0" smtClean="0"/>
              <a:t> Kendra – ICAR.</a:t>
            </a:r>
          </a:p>
          <a:p>
            <a:pPr>
              <a:defRPr/>
            </a:pPr>
            <a:r>
              <a:rPr lang="en-US" sz="1700" dirty="0" smtClean="0"/>
              <a:t>ATMA – MANAGE Ministry of Agriculture, Government of India, State Director </a:t>
            </a:r>
          </a:p>
          <a:p>
            <a:pPr>
              <a:defRPr/>
            </a:pPr>
            <a:r>
              <a:rPr lang="en-US" sz="1700" dirty="0" smtClean="0"/>
              <a:t>NABARD farmers club</a:t>
            </a:r>
          </a:p>
          <a:p>
            <a:pPr>
              <a:defRPr/>
            </a:pPr>
            <a:r>
              <a:rPr lang="en-US" sz="1700" dirty="0" smtClean="0"/>
              <a:t>Watershed programme  - DRDA – Rural Development Department</a:t>
            </a:r>
          </a:p>
          <a:p>
            <a:pPr>
              <a:defRPr/>
            </a:pPr>
            <a:r>
              <a:rPr lang="en-US" sz="1700" dirty="0" smtClean="0"/>
              <a:t>State Agricultural Universities Extension Education Wing</a:t>
            </a:r>
          </a:p>
          <a:p>
            <a:pPr>
              <a:defRPr/>
            </a:pPr>
            <a:r>
              <a:rPr lang="en-US" sz="1700" dirty="0" smtClean="0"/>
              <a:t>Public – Private relations messages to farmers by </a:t>
            </a:r>
          </a:p>
          <a:p>
            <a:pPr lvl="1">
              <a:defRPr/>
            </a:pPr>
            <a:r>
              <a:rPr lang="en-US" sz="1700" dirty="0" smtClean="0"/>
              <a:t>Fertilizer companies</a:t>
            </a:r>
          </a:p>
          <a:p>
            <a:pPr lvl="1">
              <a:defRPr/>
            </a:pPr>
            <a:r>
              <a:rPr lang="en-US" sz="1700" dirty="0" smtClean="0"/>
              <a:t>CSR by private organizations</a:t>
            </a:r>
          </a:p>
          <a:p>
            <a:pPr lvl="1">
              <a:defRPr/>
            </a:pPr>
            <a:r>
              <a:rPr lang="en-US" sz="1700" dirty="0" smtClean="0"/>
              <a:t>NGOs</a:t>
            </a:r>
          </a:p>
          <a:p>
            <a:pPr lvl="1">
              <a:defRPr/>
            </a:pPr>
            <a:r>
              <a:rPr lang="en-US" sz="1700" dirty="0" smtClean="0"/>
              <a:t>Input dealers 	- seeds/pesticides</a:t>
            </a:r>
          </a:p>
          <a:p>
            <a:pPr lvl="1">
              <a:defRPr/>
            </a:pPr>
            <a:r>
              <a:rPr lang="en-US" sz="1700" dirty="0" err="1" smtClean="0"/>
              <a:t>Gramin</a:t>
            </a:r>
            <a:r>
              <a:rPr lang="en-US" sz="1700" dirty="0" smtClean="0"/>
              <a:t> Bank            	 - </a:t>
            </a:r>
            <a:r>
              <a:rPr lang="en-US" sz="1700" dirty="0" err="1" smtClean="0"/>
              <a:t>Agri</a:t>
            </a:r>
            <a:r>
              <a:rPr lang="en-US" sz="1700" dirty="0" smtClean="0"/>
              <a:t> tools, </a:t>
            </a:r>
            <a:r>
              <a:rPr lang="en-US" sz="1700" dirty="0" err="1" smtClean="0"/>
              <a:t>Agri</a:t>
            </a:r>
            <a:r>
              <a:rPr lang="en-US" sz="1700" dirty="0" smtClean="0"/>
              <a:t> equipments </a:t>
            </a:r>
          </a:p>
          <a:p>
            <a:pPr>
              <a:defRPr/>
            </a:pPr>
            <a:r>
              <a:rPr lang="en-US" sz="1700" dirty="0" smtClean="0"/>
              <a:t>Free helpline phone, SMS service of  Ministry of Agriculture </a:t>
            </a:r>
          </a:p>
          <a:p>
            <a:pPr>
              <a:defRPr/>
            </a:pPr>
            <a:r>
              <a:rPr lang="en-US" sz="1700" dirty="0" smtClean="0"/>
              <a:t>All India Radio, </a:t>
            </a:r>
            <a:r>
              <a:rPr lang="en-US" sz="1700" dirty="0" err="1" smtClean="0"/>
              <a:t>Doordarshan</a:t>
            </a:r>
            <a:r>
              <a:rPr lang="en-US" sz="1700" dirty="0" smtClean="0"/>
              <a:t>, ETV giving Agro – advisory </a:t>
            </a:r>
          </a:p>
          <a:p>
            <a:pPr>
              <a:buNone/>
              <a:defRPr/>
            </a:pPr>
            <a:endParaRPr lang="en-US" sz="1700" dirty="0" smtClean="0"/>
          </a:p>
          <a:p>
            <a:pPr>
              <a:buNone/>
              <a:defRPr/>
            </a:pPr>
            <a:endParaRPr lang="en-US" sz="1800" dirty="0" smtClean="0"/>
          </a:p>
          <a:p>
            <a:pPr algn="just">
              <a:lnSpc>
                <a:spcPct val="90000"/>
              </a:lnSpc>
              <a:buClr>
                <a:srgbClr val="996633"/>
              </a:buClr>
              <a:buFont typeface="Wingdings" pitchFamily="2" charset="2"/>
              <a:buNone/>
              <a:defRPr/>
            </a:pPr>
            <a:endParaRPr lang="en-US" sz="1800" b="1" dirty="0" smtClean="0">
              <a:latin typeface="Book Antiqua" pitchFamily="18" charset="0"/>
            </a:endParaRPr>
          </a:p>
        </p:txBody>
      </p:sp>
      <p:pic>
        <p:nvPicPr>
          <p:cNvPr id="51205"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0" y="-173038"/>
            <a:ext cx="1447800" cy="1239838"/>
          </a:xfrm>
        </p:spPr>
      </p:pic>
      <p:sp>
        <p:nvSpPr>
          <p:cNvPr id="10" name="Title 1"/>
          <p:cNvSpPr txBox="1">
            <a:spLocks/>
          </p:cNvSpPr>
          <p:nvPr/>
        </p:nvSpPr>
        <p:spPr>
          <a:xfrm>
            <a:off x="1066800" y="0"/>
            <a:ext cx="7772400" cy="762000"/>
          </a:xfrm>
          <a:prstGeom prst="rect">
            <a:avLst/>
          </a:prstGeom>
        </p:spPr>
        <p:txBody>
          <a:bodyPr/>
          <a:lstStyle/>
          <a:p>
            <a:pPr algn="ctr" eaLnBrk="0" hangingPunct="0">
              <a:defRPr/>
            </a:pPr>
            <a:r>
              <a:rPr lang="en-US" sz="2400" b="1" kern="0" dirty="0">
                <a:latin typeface="+mj-lt"/>
                <a:ea typeface="+mj-ea"/>
                <a:cs typeface="+mj-cs"/>
              </a:rPr>
              <a:t>Constraints in current </a:t>
            </a:r>
            <a:r>
              <a:rPr lang="en-US" sz="2400" b="1" kern="0" dirty="0" smtClean="0">
                <a:latin typeface="+mj-lt"/>
                <a:ea typeface="+mj-ea"/>
                <a:cs typeface="+mj-cs"/>
              </a:rPr>
              <a:t> </a:t>
            </a:r>
            <a:r>
              <a:rPr lang="en-US" sz="2400" b="1" kern="0" dirty="0">
                <a:latin typeface="+mj-lt"/>
                <a:ea typeface="+mj-ea"/>
                <a:cs typeface="+mj-cs"/>
              </a:rPr>
              <a:t>Polices </a:t>
            </a:r>
            <a:br>
              <a:rPr lang="en-US" sz="2400" b="1" kern="0" dirty="0">
                <a:latin typeface="+mj-lt"/>
                <a:ea typeface="+mj-ea"/>
                <a:cs typeface="+mj-cs"/>
              </a:rPr>
            </a:br>
            <a:r>
              <a:rPr lang="en-US" sz="2400" b="1" kern="0" dirty="0">
                <a:latin typeface="+mj-lt"/>
                <a:ea typeface="+mj-ea"/>
                <a:cs typeface="+mj-cs"/>
              </a:rPr>
              <a:t>and Programmes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9" name="Date Placeholder 8"/>
          <p:cNvSpPr>
            <a:spLocks noGrp="1"/>
          </p:cNvSpPr>
          <p:nvPr>
            <p:ph type="dt" sz="half" idx="10"/>
          </p:nvPr>
        </p:nvSpPr>
        <p:spPr>
          <a:noFill/>
        </p:spPr>
        <p:txBody>
          <a:bodyPr/>
          <a:lstStyle/>
          <a:p>
            <a:fld id="{40C6A657-5DDB-44C8-8298-1B9E3913691E}" type="datetime1">
              <a:rPr lang="en-US" smtClean="0"/>
              <a:pPr/>
              <a:t>03/08/2015</a:t>
            </a:fld>
            <a:endParaRPr lang="en-US" smtClean="0"/>
          </a:p>
        </p:txBody>
      </p:sp>
      <p:sp>
        <p:nvSpPr>
          <p:cNvPr id="51202" name="Slide Number Placeholder 3"/>
          <p:cNvSpPr>
            <a:spLocks noGrp="1"/>
          </p:cNvSpPr>
          <p:nvPr>
            <p:ph type="sldNum" sz="quarter" idx="12"/>
          </p:nvPr>
        </p:nvSpPr>
        <p:spPr>
          <a:noFill/>
        </p:spPr>
        <p:txBody>
          <a:bodyPr/>
          <a:lstStyle/>
          <a:p>
            <a:fld id="{4CBCF809-BFB6-4F30-9820-560EC9E481EE}" type="slidenum">
              <a:rPr lang="en-US" smtClean="0"/>
              <a:pPr/>
              <a:t>32</a:t>
            </a:fld>
            <a:endParaRPr lang="en-US" smtClean="0"/>
          </a:p>
        </p:txBody>
      </p:sp>
      <p:sp>
        <p:nvSpPr>
          <p:cNvPr id="8194" name="Rectangle 2"/>
          <p:cNvSpPr>
            <a:spLocks noGrp="1"/>
          </p:cNvSpPr>
          <p:nvPr>
            <p:ph type="title" idx="4294967295"/>
          </p:nvPr>
        </p:nvSpPr>
        <p:spPr>
          <a:xfrm>
            <a:off x="1447800" y="685800"/>
            <a:ext cx="7696200" cy="381000"/>
          </a:xfrm>
        </p:spPr>
        <p:txBody>
          <a:bodyPr lIns="0" rIns="0" bIns="0">
            <a:normAutofit/>
          </a:bodyPr>
          <a:lstStyle/>
          <a:p>
            <a:pPr>
              <a:defRPr/>
            </a:pPr>
            <a:r>
              <a:rPr lang="en-US" sz="1800" b="1" dirty="0" smtClean="0">
                <a:solidFill>
                  <a:schemeClr val="tx1"/>
                </a:solidFill>
                <a:latin typeface="Calibri" pitchFamily="34" charset="0"/>
              </a:rPr>
              <a:t>OVER LAPPING OF AGRI EXTENSION -  ADMINISTRATION</a:t>
            </a:r>
            <a:endParaRPr lang="en-US" sz="1800" b="1" dirty="0">
              <a:solidFill>
                <a:schemeClr val="tx1"/>
              </a:solidFill>
              <a:latin typeface="Calibri" pitchFamily="34" charset="0"/>
            </a:endParaRPr>
          </a:p>
        </p:txBody>
      </p:sp>
      <p:sp>
        <p:nvSpPr>
          <p:cNvPr id="49156" name="Rectangle 3"/>
          <p:cNvSpPr>
            <a:spLocks noGrp="1"/>
          </p:cNvSpPr>
          <p:nvPr>
            <p:ph type="body" sz="half" idx="4294967295"/>
          </p:nvPr>
        </p:nvSpPr>
        <p:spPr>
          <a:xfrm>
            <a:off x="381000" y="1066800"/>
            <a:ext cx="8534400" cy="5486400"/>
          </a:xfrm>
        </p:spPr>
        <p:txBody>
          <a:bodyPr>
            <a:normAutofit/>
          </a:bodyPr>
          <a:lstStyle/>
          <a:p>
            <a:pPr>
              <a:buNone/>
              <a:defRPr/>
            </a:pPr>
            <a:endParaRPr lang="en-US" sz="1700" dirty="0" smtClean="0"/>
          </a:p>
          <a:p>
            <a:pPr marL="457200" indent="-457200" algn="just">
              <a:defRPr/>
            </a:pPr>
            <a:r>
              <a:rPr lang="en-US" sz="2000" dirty="0" smtClean="0"/>
              <a:t>There are more than eight agencies and framers get confused – whom to follow - as most often each programme  gives different advise.  </a:t>
            </a:r>
          </a:p>
          <a:p>
            <a:pPr marL="457200" indent="-457200" algn="just">
              <a:defRPr/>
            </a:pPr>
            <a:r>
              <a:rPr lang="en-US" sz="2000" dirty="0" smtClean="0"/>
              <a:t>Gujarat did overcome this barrier through </a:t>
            </a:r>
            <a:r>
              <a:rPr lang="en-US" sz="2000" dirty="0" err="1" smtClean="0"/>
              <a:t>Krishi</a:t>
            </a:r>
            <a:r>
              <a:rPr lang="en-US" sz="2000" dirty="0" smtClean="0"/>
              <a:t>  </a:t>
            </a:r>
            <a:r>
              <a:rPr lang="en-US" sz="2000" dirty="0" err="1" smtClean="0"/>
              <a:t>Mahotsav</a:t>
            </a:r>
            <a:r>
              <a:rPr lang="en-US" sz="2000" dirty="0" smtClean="0"/>
              <a:t> approach.</a:t>
            </a:r>
          </a:p>
          <a:p>
            <a:pPr marL="457200" indent="-457200" algn="just">
              <a:defRPr/>
            </a:pPr>
            <a:r>
              <a:rPr lang="en-US" sz="2000" dirty="0" smtClean="0"/>
              <a:t> It involved visit to every village in pre-Kharif operations. This had immense benefit. </a:t>
            </a:r>
          </a:p>
          <a:p>
            <a:pPr marL="457200" indent="-457200" algn="just">
              <a:defRPr/>
            </a:pPr>
            <a:r>
              <a:rPr lang="en-US" sz="2000" dirty="0" smtClean="0"/>
              <a:t>It also involved providing Soil Health Cards to farmers of very village with details of soil fertility required nutrient, but most importantly which crops can grow on his soil and which crop will be sustained based on soil fertility.</a:t>
            </a:r>
          </a:p>
          <a:p>
            <a:pPr marL="457200" indent="-457200" algn="just">
              <a:defRPr/>
            </a:pPr>
            <a:r>
              <a:rPr lang="en-US" sz="2000" dirty="0" smtClean="0"/>
              <a:t>It provided free kit to 15 poor farmers per village. </a:t>
            </a:r>
          </a:p>
          <a:p>
            <a:pPr marL="457200" indent="-457200" algn="just">
              <a:defRPr/>
            </a:pPr>
            <a:r>
              <a:rPr lang="en-US" sz="2000" dirty="0" smtClean="0"/>
              <a:t>This was  backed by massive check dams </a:t>
            </a:r>
          </a:p>
          <a:p>
            <a:pPr marL="457200" indent="-457200" algn="just">
              <a:buNone/>
              <a:defRPr/>
            </a:pPr>
            <a:endParaRPr lang="en-US" sz="2000" dirty="0" smtClean="0"/>
          </a:p>
          <a:p>
            <a:pPr marL="457200" indent="-457200" algn="just">
              <a:buNone/>
              <a:defRPr/>
            </a:pPr>
            <a:r>
              <a:rPr lang="en-US" sz="2000" dirty="0" smtClean="0"/>
              <a:t>This approach is currently diluted even Soil Health Card given only fertility gap. </a:t>
            </a:r>
          </a:p>
          <a:p>
            <a:pPr marL="457200" indent="-457200" algn="just">
              <a:buNone/>
              <a:defRPr/>
            </a:pPr>
            <a:endParaRPr lang="en-US" sz="2000" dirty="0" smtClean="0"/>
          </a:p>
          <a:p>
            <a:pPr marL="0" indent="0" algn="just">
              <a:buFont typeface="Wingdings" pitchFamily="2" charset="2"/>
              <a:buNone/>
              <a:defRPr/>
            </a:pPr>
            <a:endParaRPr lang="en-US" sz="2000" dirty="0" smtClean="0"/>
          </a:p>
          <a:p>
            <a:pPr>
              <a:defRPr/>
            </a:pPr>
            <a:endParaRPr lang="en-US" sz="1800" dirty="0" smtClean="0"/>
          </a:p>
          <a:p>
            <a:pPr algn="just">
              <a:lnSpc>
                <a:spcPct val="90000"/>
              </a:lnSpc>
              <a:buClr>
                <a:srgbClr val="996633"/>
              </a:buClr>
              <a:buFont typeface="Wingdings" pitchFamily="2" charset="2"/>
              <a:buNone/>
              <a:defRPr/>
            </a:pPr>
            <a:endParaRPr lang="en-US" sz="1800" b="1" dirty="0" smtClean="0">
              <a:latin typeface="Book Antiqua" pitchFamily="18" charset="0"/>
            </a:endParaRPr>
          </a:p>
        </p:txBody>
      </p:sp>
      <p:pic>
        <p:nvPicPr>
          <p:cNvPr id="51205"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0" y="-173038"/>
            <a:ext cx="1447800" cy="1239838"/>
          </a:xfrm>
        </p:spPr>
      </p:pic>
      <p:sp>
        <p:nvSpPr>
          <p:cNvPr id="10" name="Title 1"/>
          <p:cNvSpPr txBox="1">
            <a:spLocks/>
          </p:cNvSpPr>
          <p:nvPr/>
        </p:nvSpPr>
        <p:spPr>
          <a:xfrm>
            <a:off x="1066800" y="0"/>
            <a:ext cx="7772400" cy="762000"/>
          </a:xfrm>
          <a:prstGeom prst="rect">
            <a:avLst/>
          </a:prstGeom>
        </p:spPr>
        <p:txBody>
          <a:bodyPr/>
          <a:lstStyle/>
          <a:p>
            <a:pPr algn="ctr" eaLnBrk="0" hangingPunct="0">
              <a:defRPr/>
            </a:pPr>
            <a:r>
              <a:rPr lang="en-US" sz="2400" b="1" kern="0" dirty="0">
                <a:latin typeface="+mj-lt"/>
                <a:ea typeface="+mj-ea"/>
                <a:cs typeface="+mj-cs"/>
              </a:rPr>
              <a:t>Constraints in current </a:t>
            </a:r>
            <a:r>
              <a:rPr lang="en-US" sz="2400" b="1" kern="0" dirty="0" smtClean="0">
                <a:latin typeface="+mj-lt"/>
                <a:ea typeface="+mj-ea"/>
                <a:cs typeface="+mj-cs"/>
              </a:rPr>
              <a:t> </a:t>
            </a:r>
            <a:r>
              <a:rPr lang="en-US" sz="2400" b="1" kern="0" dirty="0">
                <a:latin typeface="+mj-lt"/>
                <a:ea typeface="+mj-ea"/>
                <a:cs typeface="+mj-cs"/>
              </a:rPr>
              <a:t>Polices </a:t>
            </a:r>
            <a:br>
              <a:rPr lang="en-US" sz="2400" b="1" kern="0" dirty="0">
                <a:latin typeface="+mj-lt"/>
                <a:ea typeface="+mj-ea"/>
                <a:cs typeface="+mj-cs"/>
              </a:rPr>
            </a:br>
            <a:r>
              <a:rPr lang="en-US" sz="2400" b="1" kern="0" dirty="0">
                <a:latin typeface="+mj-lt"/>
                <a:ea typeface="+mj-ea"/>
                <a:cs typeface="+mj-cs"/>
              </a:rPr>
              <a:t>and Programmes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458200" cy="5911850"/>
          </a:xfrm>
        </p:spPr>
        <p:txBody>
          <a:bodyPr>
            <a:normAutofit fontScale="85000" lnSpcReduction="20000"/>
          </a:bodyPr>
          <a:lstStyle/>
          <a:p>
            <a:pPr marL="398463" indent="-398463" algn="ctr">
              <a:buFont typeface="Wingdings" pitchFamily="2" charset="2"/>
              <a:buNone/>
              <a:defRPr/>
            </a:pPr>
            <a:r>
              <a:rPr lang="en-US" sz="2800" b="1" dirty="0" smtClean="0">
                <a:latin typeface="Calibri" pitchFamily="34" charset="0"/>
              </a:rPr>
              <a:t>Watershed Programme </a:t>
            </a:r>
          </a:p>
          <a:p>
            <a:pPr marL="398463" indent="-398463" algn="ctr">
              <a:buFont typeface="Wingdings" pitchFamily="2" charset="2"/>
              <a:buNone/>
              <a:defRPr/>
            </a:pPr>
            <a:endParaRPr lang="en-US" sz="2800" b="1" dirty="0" smtClean="0">
              <a:latin typeface="Calibri" pitchFamily="34" charset="0"/>
            </a:endParaRPr>
          </a:p>
          <a:p>
            <a:pPr marL="398463" indent="-398463" algn="just">
              <a:lnSpc>
                <a:spcPct val="150000"/>
              </a:lnSpc>
              <a:spcBef>
                <a:spcPts val="0"/>
              </a:spcBef>
              <a:defRPr/>
            </a:pPr>
            <a:r>
              <a:rPr lang="en-US" sz="2400" dirty="0" smtClean="0">
                <a:latin typeface="Calibri" pitchFamily="34" charset="0"/>
              </a:rPr>
              <a:t>Major programme of water harvesting, watershed with Ministry of Rural Development is now without focus on Increase in productivity and income of poor member of farmers. It has also no  linkage with KVK, Extension Team of Agriculture Department and Agricultural Universities regarding crop/live stock practices. </a:t>
            </a:r>
          </a:p>
          <a:p>
            <a:pPr marL="398463" indent="-398463" algn="just">
              <a:lnSpc>
                <a:spcPct val="150000"/>
              </a:lnSpc>
              <a:spcBef>
                <a:spcPts val="0"/>
              </a:spcBef>
              <a:defRPr/>
            </a:pPr>
            <a:r>
              <a:rPr lang="en-US" sz="2400" dirty="0" smtClean="0">
                <a:latin typeface="Calibri" pitchFamily="34" charset="0"/>
              </a:rPr>
              <a:t>The programme is supervised by Forest Service Officers who have no linkage with poor farmers and farming.</a:t>
            </a:r>
          </a:p>
          <a:p>
            <a:pPr marL="398463" indent="-398463" algn="just">
              <a:lnSpc>
                <a:spcPct val="150000"/>
              </a:lnSpc>
              <a:spcBef>
                <a:spcPts val="0"/>
              </a:spcBef>
              <a:defRPr/>
            </a:pPr>
            <a:r>
              <a:rPr lang="en-US" sz="2400" dirty="0" smtClean="0">
                <a:latin typeface="Calibri" pitchFamily="34" charset="0"/>
              </a:rPr>
              <a:t>There are now incidence  of having new watershed on old sites.  Watershed Department  has become an independent unit and has no connection with District Rural Development Agency  or focus on poor farmers or for that increase in productivity each survey number  of land which is in that watershed area.</a:t>
            </a:r>
          </a:p>
          <a:p>
            <a:pPr marL="398463" indent="-398463" algn="just">
              <a:lnSpc>
                <a:spcPct val="150000"/>
              </a:lnSpc>
              <a:spcBef>
                <a:spcPts val="0"/>
              </a:spcBef>
              <a:defRPr/>
            </a:pPr>
            <a:r>
              <a:rPr lang="en-US" sz="2400" dirty="0" smtClean="0">
                <a:latin typeface="Calibri" pitchFamily="34" charset="0"/>
              </a:rPr>
              <a:t>The participative approach is increasingly being lost .</a:t>
            </a:r>
            <a:endParaRPr lang="en-US" sz="2400" dirty="0">
              <a:latin typeface="Calibri" pitchFamily="34" charset="0"/>
            </a:endParaRPr>
          </a:p>
        </p:txBody>
      </p:sp>
      <p:sp>
        <p:nvSpPr>
          <p:cNvPr id="52228" name="Slide Number Placeholder 2"/>
          <p:cNvSpPr>
            <a:spLocks noGrp="1"/>
          </p:cNvSpPr>
          <p:nvPr>
            <p:ph type="sldNum" sz="quarter" idx="12"/>
          </p:nvPr>
        </p:nvSpPr>
        <p:spPr>
          <a:noFill/>
        </p:spPr>
        <p:txBody>
          <a:bodyPr/>
          <a:lstStyle/>
          <a:p>
            <a:fld id="{1E66F670-A8CB-478F-AC7D-11C006ADCAC6}" type="slidenum">
              <a:rPr lang="en-US" smtClean="0"/>
              <a:pPr/>
              <a:t>33</a:t>
            </a:fld>
            <a:endParaRPr lang="en-US" sz="1400" smtClean="0"/>
          </a:p>
        </p:txBody>
      </p:sp>
      <p:pic>
        <p:nvPicPr>
          <p:cNvPr id="4"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0" y="-173038"/>
            <a:ext cx="1447800" cy="123983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2895600"/>
          </a:xfr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a:lstStyle/>
          <a:p>
            <a:r>
              <a:rPr lang="en-US" dirty="0" smtClean="0"/>
              <a:t>ANNEXURES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style>
          <a:lnRef idx="3">
            <a:schemeClr val="lt1"/>
          </a:lnRef>
          <a:fillRef idx="1">
            <a:schemeClr val="accent2"/>
          </a:fillRef>
          <a:effectRef idx="1">
            <a:schemeClr val="accent2"/>
          </a:effectRef>
          <a:fontRef idx="minor">
            <a:schemeClr val="lt1"/>
          </a:fontRef>
        </p:style>
        <p:txBody>
          <a:bodyPr>
            <a:normAutofit/>
          </a:bodyPr>
          <a:lstStyle/>
          <a:p>
            <a:r>
              <a:rPr lang="en-US" sz="2000" b="1" dirty="0" smtClean="0"/>
              <a:t>DEVELOPMENT IN IMPORTANT SECTORS OF GUJARAT ECONOMY</a:t>
            </a:r>
            <a:endParaRPr lang="en-US" sz="2000" b="1" dirty="0"/>
          </a:p>
        </p:txBody>
      </p:sp>
      <p:graphicFrame>
        <p:nvGraphicFramePr>
          <p:cNvPr id="4" name="Content Placeholder 3"/>
          <p:cNvGraphicFramePr>
            <a:graphicFrameLocks noGrp="1"/>
          </p:cNvGraphicFramePr>
          <p:nvPr>
            <p:ph idx="1"/>
          </p:nvPr>
        </p:nvGraphicFramePr>
        <p:xfrm>
          <a:off x="228601" y="685799"/>
          <a:ext cx="8610601" cy="4868910"/>
        </p:xfrm>
        <a:graphic>
          <a:graphicData uri="http://schemas.openxmlformats.org/drawingml/2006/table">
            <a:tbl>
              <a:tblPr/>
              <a:tblGrid>
                <a:gridCol w="441283"/>
                <a:gridCol w="1644618"/>
                <a:gridCol w="968786"/>
                <a:gridCol w="1135657"/>
                <a:gridCol w="1064274"/>
                <a:gridCol w="1003086"/>
                <a:gridCol w="1462913"/>
                <a:gridCol w="889984"/>
              </a:tblGrid>
              <a:tr h="506426">
                <a:tc>
                  <a:txBody>
                    <a:bodyPr/>
                    <a:lstStyle/>
                    <a:p>
                      <a:pPr marL="0" marR="0">
                        <a:lnSpc>
                          <a:spcPct val="115000"/>
                        </a:lnSpc>
                        <a:spcBef>
                          <a:spcPts val="0"/>
                        </a:spcBef>
                        <a:spcAft>
                          <a:spcPts val="0"/>
                        </a:spcAft>
                        <a:tabLst>
                          <a:tab pos="2105025" algn="l"/>
                        </a:tabLst>
                      </a:pPr>
                      <a:endParaRPr lang="en-US" sz="1200" dirty="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0" marR="0">
                        <a:lnSpc>
                          <a:spcPct val="115000"/>
                        </a:lnSpc>
                        <a:spcBef>
                          <a:spcPts val="0"/>
                        </a:spcBef>
                        <a:spcAft>
                          <a:spcPts val="0"/>
                        </a:spcAft>
                        <a:tabLst>
                          <a:tab pos="2105025" algn="l"/>
                        </a:tabLst>
                      </a:pPr>
                      <a:r>
                        <a:rPr lang="en-US" sz="1200" dirty="0">
                          <a:solidFill>
                            <a:srgbClr val="000000"/>
                          </a:solidFill>
                          <a:latin typeface="Times New Roman"/>
                          <a:ea typeface="Times New Roman"/>
                          <a:cs typeface="Times New Roman"/>
                        </a:rPr>
                        <a:t>	</a:t>
                      </a:r>
                      <a:r>
                        <a:rPr lang="en-US" sz="2400" dirty="0">
                          <a:latin typeface="Calibri"/>
                          <a:ea typeface="Times New Roman"/>
                          <a:cs typeface="Times New Roman"/>
                        </a:rPr>
                        <a:t>Table-3.1 : Area and Production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6575">
                <a:tc>
                  <a:txBody>
                    <a:bodyPr/>
                    <a:lstStyle/>
                    <a:p>
                      <a:pPr marL="0" marR="0">
                        <a:lnSpc>
                          <a:spcPct val="115000"/>
                        </a:lnSpc>
                        <a:spcBef>
                          <a:spcPts val="0"/>
                        </a:spcBef>
                        <a:spcAft>
                          <a:spcPts val="0"/>
                        </a:spcAft>
                      </a:pPr>
                      <a:r>
                        <a:rPr lang="en-US" sz="1600" dirty="0">
                          <a:latin typeface="Calibri"/>
                          <a:ea typeface="Times New Roman"/>
                          <a:cs typeface="Times New Roman"/>
                        </a:rPr>
                        <a:t>SR</a:t>
                      </a:r>
                    </a:p>
                    <a:p>
                      <a:pPr marL="0" marR="0">
                        <a:lnSpc>
                          <a:spcPct val="115000"/>
                        </a:lnSpc>
                        <a:spcBef>
                          <a:spcPts val="0"/>
                        </a:spcBef>
                        <a:spcAft>
                          <a:spcPts val="0"/>
                        </a:spcAft>
                      </a:pPr>
                      <a:r>
                        <a:rPr lang="en-US" sz="1600" dirty="0">
                          <a:latin typeface="Calibri"/>
                          <a:ea typeface="Times New Roman"/>
                          <a:cs typeface="Times New Roman"/>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Times New Roman"/>
                          <a:cs typeface="Times New Roman"/>
                        </a:rPr>
                        <a:t>Crop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600" dirty="0">
                          <a:latin typeface="Calibri"/>
                          <a:ea typeface="Times New Roman"/>
                          <a:cs typeface="Times New Roman"/>
                        </a:rPr>
                        <a:t>Area Production (‘000 Hectares)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1600">
                          <a:latin typeface="Calibri"/>
                          <a:ea typeface="Times New Roman"/>
                          <a:cs typeface="Times New Roman"/>
                        </a:rPr>
                        <a:t>Production (‘000 Hectares)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1600">
                          <a:latin typeface="Calibri"/>
                          <a:ea typeface="Times New Roman"/>
                          <a:cs typeface="Times New Roman"/>
                        </a:rPr>
                        <a:t>Percentage (+) / (-) No. over previous year 2013-14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97637">
                <a:tc>
                  <a:txBody>
                    <a:bodyPr/>
                    <a:lstStyle/>
                    <a:p>
                      <a:pPr marL="0" marR="0">
                        <a:lnSpc>
                          <a:spcPct val="115000"/>
                        </a:lnSpc>
                        <a:spcBef>
                          <a:spcPts val="0"/>
                        </a:spcBef>
                        <a:spcAft>
                          <a:spcPts val="0"/>
                        </a:spcAft>
                      </a:pPr>
                      <a:endParaRPr lang="en-US" sz="16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dirty="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Times New Roman"/>
                          <a:cs typeface="Times New Roman"/>
                        </a:rPr>
                        <a:t>2013-14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Times New Roman"/>
                          <a:cs typeface="Times New Roman"/>
                        </a:rPr>
                        <a:t>2014-15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Times New Roman"/>
                          <a:cs typeface="Times New Roman"/>
                        </a:rPr>
                        <a:t>2013-14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Times New Roman"/>
                          <a:cs typeface="Times New Roman"/>
                        </a:rPr>
                        <a:t>2014-15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Times New Roman"/>
                          <a:cs typeface="Times New Roman"/>
                        </a:rPr>
                        <a:t>2013-14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Times New Roman"/>
                          <a:cs typeface="Times New Roman"/>
                        </a:rPr>
                        <a:t>2014-15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005">
                <a:tc>
                  <a:txBody>
                    <a:bodyPr/>
                    <a:lstStyle/>
                    <a:p>
                      <a:pPr marL="0" marR="0">
                        <a:lnSpc>
                          <a:spcPct val="115000"/>
                        </a:lnSpc>
                        <a:spcBef>
                          <a:spcPts val="0"/>
                        </a:spcBef>
                        <a:spcAft>
                          <a:spcPts val="0"/>
                        </a:spcAft>
                      </a:pPr>
                      <a:r>
                        <a:rPr lang="en-US" sz="1600">
                          <a:solidFill>
                            <a:srgbClr val="000000"/>
                          </a:solidFill>
                          <a:latin typeface="Times New Roman"/>
                          <a:ea typeface="Times New Roman"/>
                          <a:cs typeface="Times New Roman"/>
                        </a:rPr>
                        <a:t>1</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latin typeface="Times New Roman"/>
                          <a:ea typeface="Times New Roman"/>
                          <a:cs typeface="Times New Roman"/>
                        </a:rPr>
                        <a:t>2</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3</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4</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latin typeface="Times New Roman"/>
                          <a:ea typeface="Times New Roman"/>
                          <a:cs typeface="Times New Roman"/>
                        </a:rPr>
                        <a:t>5</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latin typeface="Times New Roman"/>
                          <a:ea typeface="Times New Roman"/>
                          <a:cs typeface="Times New Roman"/>
                        </a:rPr>
                        <a:t>6</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latin typeface="Times New Roman"/>
                          <a:ea typeface="Times New Roman"/>
                          <a:cs typeface="Times New Roman"/>
                        </a:rPr>
                        <a:t>7</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latin typeface="Times New Roman"/>
                          <a:ea typeface="Times New Roman"/>
                          <a:cs typeface="Times New Roman"/>
                        </a:rPr>
                        <a:t>8</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9310">
                <a:tc>
                  <a:txBody>
                    <a:bodyPr/>
                    <a:lstStyle/>
                    <a:p>
                      <a:pPr marL="0" marR="0">
                        <a:lnSpc>
                          <a:spcPct val="115000"/>
                        </a:lnSpc>
                        <a:spcBef>
                          <a:spcPts val="0"/>
                        </a:spcBef>
                        <a:spcAft>
                          <a:spcPts val="0"/>
                        </a:spcAft>
                      </a:pPr>
                      <a:r>
                        <a:rPr lang="en-US" sz="1600">
                          <a:solidFill>
                            <a:srgbClr val="000000"/>
                          </a:solidFill>
                          <a:latin typeface="Times New Roman"/>
                          <a:ea typeface="Times New Roman"/>
                          <a:cs typeface="Times New Roman"/>
                        </a:rPr>
                        <a:t>1</a:t>
                      </a:r>
                      <a:endParaRPr lang="en-US" sz="1600">
                        <a:latin typeface="Calibri"/>
                        <a:ea typeface="Times New Roman"/>
                        <a:cs typeface="Times New Roman"/>
                      </a:endParaRPr>
                    </a:p>
                    <a:p>
                      <a:pPr marL="0" marR="0">
                        <a:lnSpc>
                          <a:spcPct val="115000"/>
                        </a:lnSpc>
                        <a:spcBef>
                          <a:spcPts val="0"/>
                        </a:spcBef>
                        <a:spcAft>
                          <a:spcPts val="0"/>
                        </a:spcAft>
                      </a:pPr>
                      <a:r>
                        <a:rPr lang="en-US" sz="1600">
                          <a:solidFill>
                            <a:srgbClr val="000000"/>
                          </a:solidFill>
                          <a:latin typeface="Times New Roman"/>
                          <a:ea typeface="Times New Roman"/>
                          <a:cs typeface="Times New Roman"/>
                        </a:rPr>
                        <a:t>2</a:t>
                      </a:r>
                      <a:endParaRPr lang="en-US" sz="1600">
                        <a:latin typeface="Calibri"/>
                        <a:ea typeface="Times New Roman"/>
                        <a:cs typeface="Times New Roman"/>
                      </a:endParaRPr>
                    </a:p>
                    <a:p>
                      <a:pPr marL="0" marR="0">
                        <a:lnSpc>
                          <a:spcPct val="115000"/>
                        </a:lnSpc>
                        <a:spcBef>
                          <a:spcPts val="0"/>
                        </a:spcBef>
                        <a:spcAft>
                          <a:spcPts val="0"/>
                        </a:spcAft>
                      </a:pPr>
                      <a:r>
                        <a:rPr lang="en-US" sz="1600">
                          <a:solidFill>
                            <a:srgbClr val="000000"/>
                          </a:solidFill>
                          <a:latin typeface="Times New Roman"/>
                          <a:ea typeface="Times New Roman"/>
                          <a:cs typeface="Times New Roman"/>
                        </a:rPr>
                        <a:t>3</a:t>
                      </a:r>
                      <a:endParaRPr lang="en-US" sz="1600">
                        <a:latin typeface="Calibri"/>
                        <a:ea typeface="Times New Roman"/>
                        <a:cs typeface="Times New Roman"/>
                      </a:endParaRPr>
                    </a:p>
                    <a:p>
                      <a:pPr marL="0" marR="0">
                        <a:lnSpc>
                          <a:spcPct val="115000"/>
                        </a:lnSpc>
                        <a:spcBef>
                          <a:spcPts val="0"/>
                        </a:spcBef>
                        <a:spcAft>
                          <a:spcPts val="0"/>
                        </a:spcAft>
                      </a:pPr>
                      <a:r>
                        <a:rPr lang="en-US" sz="1600">
                          <a:solidFill>
                            <a:srgbClr val="000000"/>
                          </a:solidFill>
                          <a:latin typeface="Times New Roman"/>
                          <a:ea typeface="Times New Roman"/>
                          <a:cs typeface="Times New Roman"/>
                        </a:rPr>
                        <a:t>4</a:t>
                      </a:r>
                      <a:endParaRPr lang="en-US" sz="1600">
                        <a:latin typeface="Calibri"/>
                        <a:ea typeface="Times New Roman"/>
                        <a:cs typeface="Times New Roman"/>
                      </a:endParaRPr>
                    </a:p>
                    <a:p>
                      <a:pPr marL="0" marR="0">
                        <a:lnSpc>
                          <a:spcPct val="115000"/>
                        </a:lnSpc>
                        <a:spcBef>
                          <a:spcPts val="0"/>
                        </a:spcBef>
                        <a:spcAft>
                          <a:spcPts val="0"/>
                        </a:spcAft>
                      </a:pPr>
                      <a:r>
                        <a:rPr lang="en-US" sz="1600">
                          <a:solidFill>
                            <a:srgbClr val="000000"/>
                          </a:solidFill>
                          <a:latin typeface="Times New Roman"/>
                          <a:ea typeface="Times New Roman"/>
                          <a:cs typeface="Times New Roman"/>
                        </a:rPr>
                        <a:t>5</a:t>
                      </a:r>
                      <a:endParaRPr lang="en-US" sz="1600">
                        <a:latin typeface="Calibri"/>
                        <a:ea typeface="Times New Roman"/>
                        <a:cs typeface="Times New Roman"/>
                      </a:endParaRPr>
                    </a:p>
                    <a:p>
                      <a:pPr marL="0" marR="0">
                        <a:lnSpc>
                          <a:spcPct val="115000"/>
                        </a:lnSpc>
                        <a:spcBef>
                          <a:spcPts val="0"/>
                        </a:spcBef>
                        <a:spcAft>
                          <a:spcPts val="0"/>
                        </a:spcAft>
                      </a:pPr>
                      <a:r>
                        <a:rPr lang="en-US" sz="1600">
                          <a:solidFill>
                            <a:srgbClr val="000000"/>
                          </a:solidFill>
                          <a:latin typeface="Times New Roman"/>
                          <a:ea typeface="Times New Roman"/>
                          <a:cs typeface="Times New Roman"/>
                        </a:rPr>
                        <a:t>6</a:t>
                      </a:r>
                      <a:endParaRPr lang="en-US" sz="1600">
                        <a:latin typeface="Calibri"/>
                        <a:ea typeface="Times New Roman"/>
                        <a:cs typeface="Times New Roman"/>
                      </a:endParaRPr>
                    </a:p>
                    <a:p>
                      <a:pPr marL="0" marR="0">
                        <a:lnSpc>
                          <a:spcPct val="115000"/>
                        </a:lnSpc>
                        <a:spcBef>
                          <a:spcPts val="0"/>
                        </a:spcBef>
                        <a:spcAft>
                          <a:spcPts val="0"/>
                        </a:spcAft>
                      </a:pPr>
                      <a:r>
                        <a:rPr lang="en-US" sz="1600">
                          <a:solidFill>
                            <a:srgbClr val="000000"/>
                          </a:solidFill>
                          <a:latin typeface="Times New Roman"/>
                          <a:ea typeface="Times New Roman"/>
                          <a:cs typeface="Times New Roman"/>
                        </a:rPr>
                        <a:t>7</a:t>
                      </a:r>
                      <a:endParaRPr lang="en-US" sz="1600">
                        <a:latin typeface="Calibri"/>
                        <a:ea typeface="Times New Roman"/>
                        <a:cs typeface="Times New Roman"/>
                      </a:endParaRPr>
                    </a:p>
                    <a:p>
                      <a:pPr marL="0" marR="0">
                        <a:lnSpc>
                          <a:spcPct val="115000"/>
                        </a:lnSpc>
                        <a:spcBef>
                          <a:spcPts val="0"/>
                        </a:spcBef>
                        <a:spcAft>
                          <a:spcPts val="0"/>
                        </a:spcAft>
                      </a:pPr>
                      <a:r>
                        <a:rPr lang="en-US" sz="1600">
                          <a:solidFill>
                            <a:srgbClr val="000000"/>
                          </a:solidFill>
                          <a:latin typeface="Times New Roman"/>
                          <a:ea typeface="Times New Roman"/>
                          <a:cs typeface="Times New Roman"/>
                        </a:rPr>
                        <a:t>8</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Times New Roman"/>
                          <a:cs typeface="Times New Roman"/>
                        </a:rPr>
                        <a:t>Rice</a:t>
                      </a:r>
                    </a:p>
                    <a:p>
                      <a:pPr marL="0" marR="0">
                        <a:lnSpc>
                          <a:spcPct val="115000"/>
                        </a:lnSpc>
                        <a:spcBef>
                          <a:spcPts val="0"/>
                        </a:spcBef>
                        <a:spcAft>
                          <a:spcPts val="0"/>
                        </a:spcAft>
                      </a:pPr>
                      <a:r>
                        <a:rPr lang="en-US" sz="1600">
                          <a:latin typeface="Calibri"/>
                          <a:ea typeface="Times New Roman"/>
                          <a:cs typeface="Times New Roman"/>
                        </a:rPr>
                        <a:t>Wheat </a:t>
                      </a:r>
                    </a:p>
                    <a:p>
                      <a:pPr marL="0" marR="0">
                        <a:lnSpc>
                          <a:spcPct val="115000"/>
                        </a:lnSpc>
                        <a:spcBef>
                          <a:spcPts val="0"/>
                        </a:spcBef>
                        <a:spcAft>
                          <a:spcPts val="0"/>
                        </a:spcAft>
                      </a:pPr>
                      <a:r>
                        <a:rPr lang="en-US" sz="1600">
                          <a:latin typeface="Calibri"/>
                          <a:ea typeface="Times New Roman"/>
                          <a:cs typeface="Times New Roman"/>
                        </a:rPr>
                        <a:t>Jowar</a:t>
                      </a:r>
                    </a:p>
                    <a:p>
                      <a:pPr marL="0" marR="0">
                        <a:lnSpc>
                          <a:spcPct val="115000"/>
                        </a:lnSpc>
                        <a:spcBef>
                          <a:spcPts val="0"/>
                        </a:spcBef>
                        <a:spcAft>
                          <a:spcPts val="0"/>
                        </a:spcAft>
                      </a:pPr>
                      <a:r>
                        <a:rPr lang="en-US" sz="1600">
                          <a:latin typeface="Calibri"/>
                          <a:ea typeface="Times New Roman"/>
                          <a:cs typeface="Times New Roman"/>
                        </a:rPr>
                        <a:t> Bajra</a:t>
                      </a:r>
                    </a:p>
                    <a:p>
                      <a:pPr marL="0" marR="0">
                        <a:lnSpc>
                          <a:spcPct val="115000"/>
                        </a:lnSpc>
                        <a:spcBef>
                          <a:spcPts val="0"/>
                        </a:spcBef>
                        <a:spcAft>
                          <a:spcPts val="0"/>
                        </a:spcAft>
                      </a:pPr>
                      <a:r>
                        <a:rPr lang="en-US" sz="1600">
                          <a:latin typeface="Calibri"/>
                          <a:ea typeface="Times New Roman"/>
                          <a:cs typeface="Times New Roman"/>
                        </a:rPr>
                        <a:t>Total Food grains Cotton(*)</a:t>
                      </a:r>
                    </a:p>
                    <a:p>
                      <a:pPr marL="0" marR="0">
                        <a:lnSpc>
                          <a:spcPct val="115000"/>
                        </a:lnSpc>
                        <a:spcBef>
                          <a:spcPts val="0"/>
                        </a:spcBef>
                        <a:spcAft>
                          <a:spcPts val="0"/>
                        </a:spcAft>
                      </a:pPr>
                      <a:r>
                        <a:rPr lang="en-US" sz="1600">
                          <a:latin typeface="Calibri"/>
                          <a:ea typeface="Times New Roman"/>
                          <a:cs typeface="Times New Roman"/>
                        </a:rPr>
                        <a:t>Groundnut </a:t>
                      </a:r>
                    </a:p>
                    <a:p>
                      <a:pPr marL="0" marR="0">
                        <a:lnSpc>
                          <a:spcPct val="115000"/>
                        </a:lnSpc>
                        <a:spcBef>
                          <a:spcPts val="0"/>
                        </a:spcBef>
                        <a:spcAft>
                          <a:spcPts val="0"/>
                        </a:spcAft>
                      </a:pPr>
                      <a:r>
                        <a:rPr lang="en-US" sz="1600">
                          <a:latin typeface="Calibri"/>
                          <a:ea typeface="Times New Roman"/>
                          <a:cs typeface="Times New Roman"/>
                        </a:rPr>
                        <a:t>Total Oil seeds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latin typeface="Times New Roman"/>
                          <a:ea typeface="Times New Roman"/>
                          <a:cs typeface="Times New Roman"/>
                        </a:rPr>
                        <a:t>788</a:t>
                      </a:r>
                      <a:endParaRPr lang="en-US" sz="1600">
                        <a:latin typeface="Calibri"/>
                        <a:ea typeface="Times New Roman"/>
                        <a:cs typeface="Times New Roman"/>
                      </a:endParaRPr>
                    </a:p>
                    <a:p>
                      <a:pPr marL="0" marR="0">
                        <a:lnSpc>
                          <a:spcPct val="115000"/>
                        </a:lnSpc>
                        <a:spcBef>
                          <a:spcPts val="0"/>
                        </a:spcBef>
                        <a:spcAft>
                          <a:spcPts val="0"/>
                        </a:spcAft>
                      </a:pPr>
                      <a:r>
                        <a:rPr lang="en-US" sz="1600">
                          <a:solidFill>
                            <a:srgbClr val="000000"/>
                          </a:solidFill>
                          <a:latin typeface="Times New Roman"/>
                          <a:ea typeface="Times New Roman"/>
                          <a:cs typeface="Times New Roman"/>
                        </a:rPr>
                        <a:t>1500</a:t>
                      </a:r>
                      <a:endParaRPr lang="en-US" sz="1600">
                        <a:latin typeface="Calibri"/>
                        <a:ea typeface="Times New Roman"/>
                        <a:cs typeface="Times New Roman"/>
                      </a:endParaRPr>
                    </a:p>
                    <a:p>
                      <a:pPr marL="0" marR="0">
                        <a:lnSpc>
                          <a:spcPct val="115000"/>
                        </a:lnSpc>
                        <a:spcBef>
                          <a:spcPts val="0"/>
                        </a:spcBef>
                        <a:spcAft>
                          <a:spcPts val="0"/>
                        </a:spcAft>
                      </a:pPr>
                      <a:r>
                        <a:rPr lang="en-US" sz="1600">
                          <a:solidFill>
                            <a:srgbClr val="000000"/>
                          </a:solidFill>
                          <a:latin typeface="Times New Roman"/>
                          <a:ea typeface="Times New Roman"/>
                          <a:cs typeface="Times New Roman"/>
                        </a:rPr>
                        <a:t>128</a:t>
                      </a:r>
                      <a:endParaRPr lang="en-US" sz="1600">
                        <a:latin typeface="Calibri"/>
                        <a:ea typeface="Times New Roman"/>
                        <a:cs typeface="Times New Roman"/>
                      </a:endParaRPr>
                    </a:p>
                    <a:p>
                      <a:pPr marL="0" marR="0">
                        <a:lnSpc>
                          <a:spcPct val="115000"/>
                        </a:lnSpc>
                        <a:spcBef>
                          <a:spcPts val="0"/>
                        </a:spcBef>
                        <a:spcAft>
                          <a:spcPts val="0"/>
                        </a:spcAft>
                      </a:pPr>
                      <a:r>
                        <a:rPr lang="en-US" sz="1600">
                          <a:solidFill>
                            <a:srgbClr val="000000"/>
                          </a:solidFill>
                          <a:latin typeface="Times New Roman"/>
                          <a:ea typeface="Times New Roman"/>
                          <a:cs typeface="Times New Roman"/>
                        </a:rPr>
                        <a:t>694</a:t>
                      </a:r>
                      <a:endParaRPr lang="en-US" sz="1600">
                        <a:latin typeface="Calibri"/>
                        <a:ea typeface="Times New Roman"/>
                        <a:cs typeface="Times New Roman"/>
                      </a:endParaRPr>
                    </a:p>
                    <a:p>
                      <a:pPr marL="0" marR="0">
                        <a:lnSpc>
                          <a:spcPct val="115000"/>
                        </a:lnSpc>
                        <a:spcBef>
                          <a:spcPts val="0"/>
                        </a:spcBef>
                        <a:spcAft>
                          <a:spcPts val="0"/>
                        </a:spcAft>
                      </a:pPr>
                      <a:r>
                        <a:rPr lang="en-US" sz="1600">
                          <a:solidFill>
                            <a:srgbClr val="000000"/>
                          </a:solidFill>
                          <a:latin typeface="Times New Roman"/>
                          <a:ea typeface="Times New Roman"/>
                          <a:cs typeface="Times New Roman"/>
                        </a:rPr>
                        <a:t>4436</a:t>
                      </a:r>
                      <a:endParaRPr lang="en-US" sz="1600">
                        <a:latin typeface="Calibri"/>
                        <a:ea typeface="Times New Roman"/>
                        <a:cs typeface="Times New Roman"/>
                      </a:endParaRPr>
                    </a:p>
                    <a:p>
                      <a:pPr marL="0" marR="0">
                        <a:lnSpc>
                          <a:spcPct val="115000"/>
                        </a:lnSpc>
                        <a:spcBef>
                          <a:spcPts val="0"/>
                        </a:spcBef>
                        <a:spcAft>
                          <a:spcPts val="0"/>
                        </a:spcAft>
                      </a:pPr>
                      <a:r>
                        <a:rPr lang="en-US" sz="1600">
                          <a:solidFill>
                            <a:srgbClr val="000000"/>
                          </a:solidFill>
                          <a:latin typeface="Times New Roman"/>
                          <a:ea typeface="Times New Roman"/>
                          <a:cs typeface="Times New Roman"/>
                        </a:rPr>
                        <a:t>2519</a:t>
                      </a:r>
                      <a:endParaRPr lang="en-US" sz="1600">
                        <a:latin typeface="Calibri"/>
                        <a:ea typeface="Times New Roman"/>
                        <a:cs typeface="Times New Roman"/>
                      </a:endParaRPr>
                    </a:p>
                    <a:p>
                      <a:pPr marL="0" marR="0">
                        <a:lnSpc>
                          <a:spcPct val="115000"/>
                        </a:lnSpc>
                        <a:spcBef>
                          <a:spcPts val="0"/>
                        </a:spcBef>
                        <a:spcAft>
                          <a:spcPts val="0"/>
                        </a:spcAft>
                      </a:pPr>
                      <a:r>
                        <a:rPr lang="en-US" sz="1600">
                          <a:solidFill>
                            <a:srgbClr val="000000"/>
                          </a:solidFill>
                          <a:latin typeface="Times New Roman"/>
                          <a:ea typeface="Times New Roman"/>
                          <a:cs typeface="Times New Roman"/>
                        </a:rPr>
                        <a:t>1843</a:t>
                      </a:r>
                      <a:endParaRPr lang="en-US" sz="1600">
                        <a:latin typeface="Calibri"/>
                        <a:ea typeface="Times New Roman"/>
                        <a:cs typeface="Times New Roman"/>
                      </a:endParaRPr>
                    </a:p>
                    <a:p>
                      <a:pPr marL="0" marR="0">
                        <a:lnSpc>
                          <a:spcPct val="115000"/>
                        </a:lnSpc>
                        <a:spcBef>
                          <a:spcPts val="0"/>
                        </a:spcBef>
                        <a:spcAft>
                          <a:spcPts val="0"/>
                        </a:spcAft>
                      </a:pPr>
                      <a:r>
                        <a:rPr lang="en-US" sz="1600">
                          <a:solidFill>
                            <a:srgbClr val="000000"/>
                          </a:solidFill>
                          <a:latin typeface="Times New Roman"/>
                          <a:ea typeface="Times New Roman"/>
                          <a:cs typeface="Times New Roman"/>
                        </a:rPr>
                        <a:t>3079</a:t>
                      </a:r>
                      <a:endParaRPr lang="en-US" sz="16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811</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1212</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66</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518</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3748</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3010</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1356</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2597</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1636</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4694</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175</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1413</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9382</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10088</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5446</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7470</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1708</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3695</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84</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1116</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7947</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10066</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3366</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5338</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2.92</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-19.20</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-48.44</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-25.36</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-15.51</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19.49</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-26.42</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-15.65</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4.40</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-21.28</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-52.00</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-21.02</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-15.30</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-0.22</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-38.19</a:t>
                      </a:r>
                      <a:endParaRPr lang="en-US" sz="1600" dirty="0">
                        <a:latin typeface="Calibri"/>
                        <a:ea typeface="Times New Roman"/>
                        <a:cs typeface="Times New Roman"/>
                      </a:endParaRPr>
                    </a:p>
                    <a:p>
                      <a:pPr marL="0" marR="0">
                        <a:lnSpc>
                          <a:spcPct val="115000"/>
                        </a:lnSpc>
                        <a:spcBef>
                          <a:spcPts val="0"/>
                        </a:spcBef>
                        <a:spcAft>
                          <a:spcPts val="0"/>
                        </a:spcAft>
                      </a:pPr>
                      <a:r>
                        <a:rPr lang="en-US" sz="1600" dirty="0">
                          <a:solidFill>
                            <a:srgbClr val="000000"/>
                          </a:solidFill>
                          <a:latin typeface="Times New Roman"/>
                          <a:ea typeface="Times New Roman"/>
                          <a:cs typeface="Times New Roman"/>
                        </a:rPr>
                        <a:t>-28.54</a:t>
                      </a:r>
                      <a:endParaRPr lang="en-US" sz="16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089">
                <a:tc gridSpan="8">
                  <a:txBody>
                    <a:bodyPr/>
                    <a:lstStyle/>
                    <a:p>
                      <a:pPr marL="0" marR="0">
                        <a:lnSpc>
                          <a:spcPct val="115000"/>
                        </a:lnSpc>
                        <a:spcBef>
                          <a:spcPts val="0"/>
                        </a:spcBef>
                        <a:spcAft>
                          <a:spcPts val="0"/>
                        </a:spcAft>
                      </a:pPr>
                      <a:r>
                        <a:rPr lang="en-US" sz="1600" dirty="0">
                          <a:latin typeface="Calibri"/>
                          <a:ea typeface="Times New Roman"/>
                          <a:cs typeface="Times New Roman"/>
                        </a:rPr>
                        <a:t>(*) Production in ‘000 bales of 170 </a:t>
                      </a:r>
                      <a:r>
                        <a:rPr lang="en-US" sz="1600" dirty="0" err="1">
                          <a:latin typeface="Calibri"/>
                          <a:ea typeface="Times New Roman"/>
                          <a:cs typeface="Times New Roman"/>
                        </a:rPr>
                        <a:t>kgs</a:t>
                      </a:r>
                      <a:r>
                        <a:rPr lang="en-US" sz="1600" dirty="0">
                          <a:latin typeface="Calibri"/>
                          <a:ea typeface="Times New Roman"/>
                          <a:cs typeface="Times New Roman"/>
                        </a:rPr>
                        <a:t>. each, @ Second Advanced Estimate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Rectangle 5"/>
          <p:cNvSpPr/>
          <p:nvPr/>
        </p:nvSpPr>
        <p:spPr>
          <a:xfrm>
            <a:off x="228600" y="5638801"/>
            <a:ext cx="8686800" cy="923330"/>
          </a:xfrm>
          <a:prstGeom prst="rect">
            <a:avLst/>
          </a:prstGeom>
        </p:spPr>
        <p:txBody>
          <a:bodyPr wrap="square">
            <a:spAutoFit/>
          </a:bodyPr>
          <a:lstStyle/>
          <a:p>
            <a:pPr algn="ctr">
              <a:buNone/>
            </a:pPr>
            <a:r>
              <a:rPr lang="en-US" b="1" dirty="0" smtClean="0">
                <a:latin typeface="Times New Roman" pitchFamily="18" charset="0"/>
                <a:cs typeface="Times New Roman" pitchFamily="18" charset="0"/>
              </a:rPr>
              <a:t>Source: Growth Rate of Gross State Domestic Product in Only Agriculture Sector at Constant 2004-05 Prices (2005-06 to 2013-14)</a:t>
            </a:r>
          </a:p>
          <a:p>
            <a:pPr algn="ctr">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conti</a:t>
            </a:r>
            <a:r>
              <a:rPr lang="en-US" b="1" dirty="0" smtClean="0">
                <a:latin typeface="Times New Roman" pitchFamily="18" charset="0"/>
                <a:cs typeface="Times New Roman" pitchFamily="18" charset="0"/>
              </a:rPr>
              <a:t>--- (CSO &amp; Ministry of  Agriculture .Govt. of India (as on 31.10.2014)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1" y="1"/>
          <a:ext cx="9144001" cy="6861933"/>
        </p:xfrm>
        <a:graphic>
          <a:graphicData uri="http://schemas.openxmlformats.org/drawingml/2006/table">
            <a:tbl>
              <a:tblPr/>
              <a:tblGrid>
                <a:gridCol w="454071"/>
                <a:gridCol w="1286529"/>
                <a:gridCol w="756782"/>
                <a:gridCol w="756782"/>
                <a:gridCol w="681104"/>
                <a:gridCol w="756782"/>
                <a:gridCol w="681104"/>
                <a:gridCol w="682116"/>
                <a:gridCol w="831449"/>
                <a:gridCol w="645447"/>
                <a:gridCol w="738448"/>
                <a:gridCol w="873387"/>
              </a:tblGrid>
              <a:tr h="682609">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Sr</a:t>
                      </a:r>
                      <a:r>
                        <a:rPr lang="en-US" sz="1000" b="1" dirty="0" smtClean="0">
                          <a:solidFill>
                            <a:srgbClr val="000000"/>
                          </a:solidFill>
                          <a:latin typeface="Arial"/>
                          <a:ea typeface="Times New Roman"/>
                        </a:rPr>
                        <a:t>.</a:t>
                      </a:r>
                    </a:p>
                    <a:p>
                      <a:pPr marL="0" marR="0" algn="r">
                        <a:lnSpc>
                          <a:spcPct val="115000"/>
                        </a:lnSpc>
                        <a:spcBef>
                          <a:spcPts val="0"/>
                        </a:spcBef>
                        <a:spcAft>
                          <a:spcPts val="0"/>
                        </a:spcAft>
                      </a:pPr>
                      <a:r>
                        <a:rPr lang="en-US" sz="1000" b="1" dirty="0" smtClean="0">
                          <a:solidFill>
                            <a:srgbClr val="000000"/>
                          </a:solidFill>
                          <a:latin typeface="Arial"/>
                          <a:ea typeface="Times New Roman"/>
                        </a:rPr>
                        <a:t> </a:t>
                      </a:r>
                      <a:r>
                        <a:rPr lang="en-US" sz="1000" b="1" dirty="0">
                          <a:solidFill>
                            <a:srgbClr val="000000"/>
                          </a:solidFill>
                          <a:latin typeface="Arial"/>
                          <a:ea typeface="Times New Roman"/>
                        </a:rPr>
                        <a:t>No.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15000"/>
                        </a:lnSpc>
                        <a:spcBef>
                          <a:spcPts val="0"/>
                        </a:spcBef>
                        <a:spcAft>
                          <a:spcPts val="0"/>
                        </a:spcAft>
                      </a:pPr>
                      <a:r>
                        <a:rPr lang="en-US" sz="1000" b="1" dirty="0">
                          <a:solidFill>
                            <a:srgbClr val="000080"/>
                          </a:solidFill>
                          <a:latin typeface="Verdana"/>
                          <a:ea typeface="Times New Roman"/>
                          <a:cs typeface="Verdana"/>
                        </a:rPr>
                        <a:t>States/UTs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115000"/>
                        </a:lnSpc>
                        <a:spcBef>
                          <a:spcPts val="0"/>
                        </a:spcBef>
                        <a:spcAft>
                          <a:spcPts val="0"/>
                        </a:spcAft>
                      </a:pPr>
                      <a:r>
                        <a:rPr lang="en-US" sz="1000" b="1">
                          <a:solidFill>
                            <a:srgbClr val="000080"/>
                          </a:solidFill>
                          <a:latin typeface="Verdana"/>
                          <a:ea typeface="Times New Roman"/>
                          <a:cs typeface="Verdana"/>
                        </a:rPr>
                        <a:t>2005-</a:t>
                      </a:r>
                      <a:endParaRPr lang="en-US" sz="1000">
                        <a:solidFill>
                          <a:srgbClr val="000000"/>
                        </a:solidFill>
                        <a:latin typeface="Arial"/>
                        <a:ea typeface="Times New Roman"/>
                      </a:endParaRPr>
                    </a:p>
                    <a:p>
                      <a:pPr marL="0" marR="0" algn="r">
                        <a:lnSpc>
                          <a:spcPct val="115000"/>
                        </a:lnSpc>
                        <a:spcBef>
                          <a:spcPts val="0"/>
                        </a:spcBef>
                        <a:spcAft>
                          <a:spcPts val="0"/>
                        </a:spcAft>
                      </a:pPr>
                      <a:r>
                        <a:rPr lang="en-US" sz="1000" b="1">
                          <a:solidFill>
                            <a:srgbClr val="000080"/>
                          </a:solidFill>
                          <a:latin typeface="Verdana"/>
                          <a:ea typeface="Times New Roman"/>
                          <a:cs typeface="Verdana"/>
                        </a:rPr>
                        <a:t>06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115000"/>
                        </a:lnSpc>
                        <a:spcBef>
                          <a:spcPts val="0"/>
                        </a:spcBef>
                        <a:spcAft>
                          <a:spcPts val="0"/>
                        </a:spcAft>
                      </a:pPr>
                      <a:r>
                        <a:rPr lang="en-US" sz="1000" b="1" dirty="0" smtClean="0">
                          <a:solidFill>
                            <a:srgbClr val="000080"/>
                          </a:solidFill>
                          <a:latin typeface="Verdana"/>
                          <a:ea typeface="Times New Roman"/>
                          <a:cs typeface="Verdana"/>
                        </a:rPr>
                        <a:t>2006-</a:t>
                      </a:r>
                    </a:p>
                    <a:p>
                      <a:pPr marL="0" marR="0" algn="r">
                        <a:lnSpc>
                          <a:spcPct val="115000"/>
                        </a:lnSpc>
                        <a:spcBef>
                          <a:spcPts val="0"/>
                        </a:spcBef>
                        <a:spcAft>
                          <a:spcPts val="0"/>
                        </a:spcAft>
                      </a:pPr>
                      <a:r>
                        <a:rPr lang="en-US" sz="1000" b="1" dirty="0" smtClean="0">
                          <a:solidFill>
                            <a:srgbClr val="000080"/>
                          </a:solidFill>
                          <a:latin typeface="Verdana"/>
                          <a:ea typeface="Times New Roman"/>
                          <a:cs typeface="Verdana"/>
                        </a:rPr>
                        <a:t>07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115000"/>
                        </a:lnSpc>
                        <a:spcBef>
                          <a:spcPts val="0"/>
                        </a:spcBef>
                        <a:spcAft>
                          <a:spcPts val="0"/>
                        </a:spcAft>
                      </a:pPr>
                      <a:r>
                        <a:rPr lang="en-US" sz="1000" b="1" dirty="0">
                          <a:solidFill>
                            <a:srgbClr val="000080"/>
                          </a:solidFill>
                          <a:latin typeface="Verdana"/>
                          <a:ea typeface="Times New Roman"/>
                          <a:cs typeface="Verdana"/>
                        </a:rPr>
                        <a:t>2007-</a:t>
                      </a:r>
                      <a:endParaRPr lang="en-US" sz="1000" dirty="0">
                        <a:solidFill>
                          <a:srgbClr val="000000"/>
                        </a:solidFill>
                        <a:latin typeface="Arial"/>
                        <a:ea typeface="Times New Roman"/>
                      </a:endParaRPr>
                    </a:p>
                    <a:p>
                      <a:pPr marL="0" marR="0" algn="r">
                        <a:lnSpc>
                          <a:spcPct val="115000"/>
                        </a:lnSpc>
                        <a:spcBef>
                          <a:spcPts val="0"/>
                        </a:spcBef>
                        <a:spcAft>
                          <a:spcPts val="0"/>
                        </a:spcAft>
                      </a:pPr>
                      <a:r>
                        <a:rPr lang="en-US" sz="1000" b="1" dirty="0">
                          <a:solidFill>
                            <a:srgbClr val="000080"/>
                          </a:solidFill>
                          <a:latin typeface="Verdana"/>
                          <a:ea typeface="Times New Roman"/>
                          <a:cs typeface="Verdana"/>
                        </a:rPr>
                        <a:t>08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115000"/>
                        </a:lnSpc>
                        <a:spcBef>
                          <a:spcPts val="0"/>
                        </a:spcBef>
                        <a:spcAft>
                          <a:spcPts val="0"/>
                        </a:spcAft>
                      </a:pPr>
                      <a:r>
                        <a:rPr lang="en-US" sz="1000" b="1">
                          <a:solidFill>
                            <a:srgbClr val="000080"/>
                          </a:solidFill>
                          <a:latin typeface="Verdana"/>
                          <a:ea typeface="Times New Roman"/>
                          <a:cs typeface="Verdana"/>
                        </a:rPr>
                        <a:t>2008-</a:t>
                      </a:r>
                      <a:endParaRPr lang="en-US" sz="1000">
                        <a:solidFill>
                          <a:srgbClr val="000000"/>
                        </a:solidFill>
                        <a:latin typeface="Arial"/>
                        <a:ea typeface="Times New Roman"/>
                      </a:endParaRPr>
                    </a:p>
                    <a:p>
                      <a:pPr marL="0" marR="0" algn="r">
                        <a:lnSpc>
                          <a:spcPct val="115000"/>
                        </a:lnSpc>
                        <a:spcBef>
                          <a:spcPts val="0"/>
                        </a:spcBef>
                        <a:spcAft>
                          <a:spcPts val="0"/>
                        </a:spcAft>
                      </a:pPr>
                      <a:r>
                        <a:rPr lang="en-US" sz="1000" b="1">
                          <a:solidFill>
                            <a:srgbClr val="000080"/>
                          </a:solidFill>
                          <a:latin typeface="Verdana"/>
                          <a:ea typeface="Times New Roman"/>
                          <a:cs typeface="Verdana"/>
                        </a:rPr>
                        <a:t>09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115000"/>
                        </a:lnSpc>
                        <a:spcBef>
                          <a:spcPts val="0"/>
                        </a:spcBef>
                        <a:spcAft>
                          <a:spcPts val="0"/>
                        </a:spcAft>
                      </a:pPr>
                      <a:r>
                        <a:rPr lang="en-US" sz="1000" b="1" dirty="0">
                          <a:solidFill>
                            <a:srgbClr val="000080"/>
                          </a:solidFill>
                          <a:latin typeface="Verdana"/>
                          <a:ea typeface="Times New Roman"/>
                          <a:cs typeface="Verdana"/>
                        </a:rPr>
                        <a:t>2009-</a:t>
                      </a:r>
                      <a:endParaRPr lang="en-US" sz="1000" dirty="0">
                        <a:solidFill>
                          <a:srgbClr val="000000"/>
                        </a:solidFill>
                        <a:latin typeface="Arial"/>
                        <a:ea typeface="Times New Roman"/>
                      </a:endParaRPr>
                    </a:p>
                    <a:p>
                      <a:pPr marL="0" marR="0" algn="r">
                        <a:lnSpc>
                          <a:spcPct val="115000"/>
                        </a:lnSpc>
                        <a:spcBef>
                          <a:spcPts val="0"/>
                        </a:spcBef>
                        <a:spcAft>
                          <a:spcPts val="0"/>
                        </a:spcAft>
                      </a:pPr>
                      <a:r>
                        <a:rPr lang="en-US" sz="1000" b="1" dirty="0">
                          <a:solidFill>
                            <a:srgbClr val="000080"/>
                          </a:solidFill>
                          <a:latin typeface="Verdana"/>
                          <a:ea typeface="Times New Roman"/>
                          <a:cs typeface="Verdana"/>
                        </a:rPr>
                        <a:t>10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115000"/>
                        </a:lnSpc>
                        <a:spcBef>
                          <a:spcPts val="0"/>
                        </a:spcBef>
                        <a:spcAft>
                          <a:spcPts val="0"/>
                        </a:spcAft>
                      </a:pPr>
                      <a:r>
                        <a:rPr lang="en-US" sz="1000" b="1">
                          <a:solidFill>
                            <a:srgbClr val="000080"/>
                          </a:solidFill>
                          <a:latin typeface="Verdana"/>
                          <a:ea typeface="Times New Roman"/>
                          <a:cs typeface="Verdana"/>
                        </a:rPr>
                        <a:t>2010-</a:t>
                      </a:r>
                      <a:endParaRPr lang="en-US" sz="1000">
                        <a:solidFill>
                          <a:srgbClr val="000000"/>
                        </a:solidFill>
                        <a:latin typeface="Arial"/>
                        <a:ea typeface="Times New Roman"/>
                      </a:endParaRPr>
                    </a:p>
                    <a:p>
                      <a:pPr marL="0" marR="0" algn="r">
                        <a:lnSpc>
                          <a:spcPct val="115000"/>
                        </a:lnSpc>
                        <a:spcBef>
                          <a:spcPts val="0"/>
                        </a:spcBef>
                        <a:spcAft>
                          <a:spcPts val="0"/>
                        </a:spcAft>
                      </a:pPr>
                      <a:r>
                        <a:rPr lang="en-US" sz="1000" b="1">
                          <a:solidFill>
                            <a:srgbClr val="000080"/>
                          </a:solidFill>
                          <a:latin typeface="Verdana"/>
                          <a:ea typeface="Times New Roman"/>
                          <a:cs typeface="Verdana"/>
                        </a:rPr>
                        <a:t>11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115000"/>
                        </a:lnSpc>
                        <a:spcBef>
                          <a:spcPts val="0"/>
                        </a:spcBef>
                        <a:spcAft>
                          <a:spcPts val="0"/>
                        </a:spcAft>
                      </a:pPr>
                      <a:r>
                        <a:rPr lang="en-US" sz="1000" b="1" dirty="0" smtClean="0">
                          <a:solidFill>
                            <a:srgbClr val="000080"/>
                          </a:solidFill>
                          <a:latin typeface="Verdana"/>
                          <a:ea typeface="Times New Roman"/>
                          <a:cs typeface="Verdana"/>
                        </a:rPr>
                        <a:t>2011-</a:t>
                      </a:r>
                    </a:p>
                    <a:p>
                      <a:pPr marL="0" marR="0" algn="r">
                        <a:lnSpc>
                          <a:spcPct val="115000"/>
                        </a:lnSpc>
                        <a:spcBef>
                          <a:spcPts val="0"/>
                        </a:spcBef>
                        <a:spcAft>
                          <a:spcPts val="0"/>
                        </a:spcAft>
                      </a:pPr>
                      <a:r>
                        <a:rPr lang="en-US" sz="1000" b="1" dirty="0" smtClean="0">
                          <a:solidFill>
                            <a:srgbClr val="000080"/>
                          </a:solidFill>
                          <a:latin typeface="Verdana"/>
                          <a:ea typeface="Times New Roman"/>
                          <a:cs typeface="Verdana"/>
                        </a:rPr>
                        <a:t>12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115000"/>
                        </a:lnSpc>
                        <a:spcBef>
                          <a:spcPts val="0"/>
                        </a:spcBef>
                        <a:spcAft>
                          <a:spcPts val="0"/>
                        </a:spcAft>
                      </a:pPr>
                      <a:r>
                        <a:rPr lang="en-US" sz="1000" b="1">
                          <a:solidFill>
                            <a:srgbClr val="000080"/>
                          </a:solidFill>
                          <a:latin typeface="Verdana"/>
                          <a:ea typeface="Times New Roman"/>
                          <a:cs typeface="Verdana"/>
                        </a:rPr>
                        <a:t>2012</a:t>
                      </a:r>
                      <a:endParaRPr lang="en-US" sz="1000">
                        <a:solidFill>
                          <a:srgbClr val="000000"/>
                        </a:solidFill>
                        <a:latin typeface="Arial"/>
                        <a:ea typeface="Times New Roman"/>
                      </a:endParaRPr>
                    </a:p>
                    <a:p>
                      <a:pPr marL="0" marR="0" algn="r">
                        <a:lnSpc>
                          <a:spcPct val="115000"/>
                        </a:lnSpc>
                        <a:spcBef>
                          <a:spcPts val="0"/>
                        </a:spcBef>
                        <a:spcAft>
                          <a:spcPts val="0"/>
                        </a:spcAft>
                      </a:pPr>
                      <a:r>
                        <a:rPr lang="en-US" sz="1000" b="1">
                          <a:solidFill>
                            <a:srgbClr val="000080"/>
                          </a:solidFill>
                          <a:latin typeface="Verdana"/>
                          <a:ea typeface="Times New Roman"/>
                          <a:cs typeface="Verdana"/>
                        </a:rPr>
                        <a:t>-13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115000"/>
                        </a:lnSpc>
                        <a:spcBef>
                          <a:spcPts val="0"/>
                        </a:spcBef>
                        <a:spcAft>
                          <a:spcPts val="0"/>
                        </a:spcAft>
                      </a:pPr>
                      <a:r>
                        <a:rPr lang="en-US" sz="1000" b="1" dirty="0">
                          <a:solidFill>
                            <a:srgbClr val="000080"/>
                          </a:solidFill>
                          <a:latin typeface="Verdana"/>
                          <a:ea typeface="Times New Roman"/>
                          <a:cs typeface="Verdana"/>
                        </a:rPr>
                        <a:t>2013-14 (P) </a:t>
                      </a:r>
                      <a:endParaRPr lang="en-US" sz="1000" dirty="0">
                        <a:solidFill>
                          <a:srgbClr val="000000"/>
                        </a:solidFill>
                        <a:latin typeface="Arial"/>
                        <a:ea typeface="Times New Roman"/>
                      </a:endParaRPr>
                    </a:p>
                  </a:txBody>
                  <a:tcPr marL="42624" marR="42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r">
                        <a:lnSpc>
                          <a:spcPct val="115000"/>
                        </a:lnSpc>
                        <a:spcBef>
                          <a:spcPts val="0"/>
                        </a:spcBef>
                        <a:spcAft>
                          <a:spcPts val="0"/>
                        </a:spcAft>
                      </a:pPr>
                      <a:r>
                        <a:rPr lang="en-US" sz="1000" b="1">
                          <a:solidFill>
                            <a:srgbClr val="000080"/>
                          </a:solidFill>
                          <a:latin typeface="Verdana"/>
                          <a:ea typeface="Times New Roman"/>
                          <a:cs typeface="Verdana"/>
                        </a:rPr>
                        <a:t>Average</a:t>
                      </a:r>
                      <a:endParaRPr lang="en-US" sz="1000">
                        <a:solidFill>
                          <a:srgbClr val="000000"/>
                        </a:solidFill>
                        <a:latin typeface="Arial"/>
                        <a:ea typeface="Times New Roman"/>
                      </a:endParaRPr>
                    </a:p>
                    <a:p>
                      <a:pPr marL="0" marR="0" algn="r">
                        <a:lnSpc>
                          <a:spcPct val="115000"/>
                        </a:lnSpc>
                        <a:spcBef>
                          <a:spcPts val="0"/>
                        </a:spcBef>
                        <a:spcAft>
                          <a:spcPts val="0"/>
                        </a:spcAft>
                      </a:pPr>
                      <a:r>
                        <a:rPr lang="en-US" sz="1000" b="1">
                          <a:solidFill>
                            <a:srgbClr val="000080"/>
                          </a:solidFill>
                          <a:latin typeface="Verdana"/>
                          <a:ea typeface="Times New Roman"/>
                          <a:cs typeface="Verdana"/>
                        </a:rPr>
                        <a:t> 2005-06 to 2013-14 </a:t>
                      </a:r>
                      <a:endParaRPr lang="en-US" sz="1000">
                        <a:solidFill>
                          <a:srgbClr val="000000"/>
                        </a:solidFill>
                        <a:latin typeface="Arial"/>
                        <a:ea typeface="Times New Roman"/>
                      </a:endParaRPr>
                    </a:p>
                  </a:txBody>
                  <a:tcPr marL="42624" marR="42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22551">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1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solidFill>
                            <a:srgbClr val="000000"/>
                          </a:solidFill>
                          <a:latin typeface="Arial"/>
                          <a:ea typeface="Times New Roman"/>
                        </a:rPr>
                        <a:t>A &amp; Nicobar Islands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-24.66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15.46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7.49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0.55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FF0000"/>
                          </a:solidFill>
                          <a:latin typeface="Arial"/>
                          <a:ea typeface="Times New Roman"/>
                        </a:rPr>
                        <a:t>-0.26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4.36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3.32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4.09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2.25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1.40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solidFill>
                            <a:srgbClr val="000000"/>
                          </a:solidFill>
                          <a:latin typeface="Arial"/>
                          <a:ea typeface="Times New Roman"/>
                        </a:rPr>
                        <a:t>Andhra Pradesh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6.67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1.58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18.78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0.30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0.38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3.78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-1.69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6.12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4.42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4.48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90271">
                <a:tc>
                  <a:txBody>
                    <a:bodyPr/>
                    <a:lstStyle/>
                    <a:p>
                      <a:pPr marL="0" marR="0" algn="r">
                        <a:lnSpc>
                          <a:spcPct val="115000"/>
                        </a:lnSpc>
                        <a:spcBef>
                          <a:spcPts val="0"/>
                        </a:spcBef>
                        <a:spcAft>
                          <a:spcPts val="0"/>
                        </a:spcAft>
                      </a:pPr>
                      <a:r>
                        <a:rPr lang="en-US" sz="1000" b="1">
                          <a:solidFill>
                            <a:srgbClr val="000000"/>
                          </a:solidFill>
                          <a:latin typeface="Arial"/>
                          <a:ea typeface="Times New Roman"/>
                        </a:rPr>
                        <a:t>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Arunachal Pradesh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FF0000"/>
                          </a:solidFill>
                          <a:latin typeface="Arial"/>
                          <a:ea typeface="Times New Roman"/>
                        </a:rPr>
                        <a:t>-6.03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19.35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25.60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-13.56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-1.95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25.29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10.56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-4.27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6.17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6.80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Assam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1.92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1.68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3.03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1.22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6.48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3.29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4.79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4.35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4.45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3.47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Bihar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-13.54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30.57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FF0000"/>
                          </a:solidFill>
                          <a:latin typeface="Arial"/>
                          <a:ea typeface="Times New Roman"/>
                        </a:rPr>
                        <a:t>-8.78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22.05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-15.38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19.91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13.53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9.23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-11.58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5.11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Chandigarh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3.58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-0.52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0.28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6.40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-14.62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-3.66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-17.64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-7.21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-0.27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-3.74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Chhattigarh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17.96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4.97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11.50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-14.21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10.88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25.89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3.10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11.18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1.03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8.03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Delhi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-3.38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1.15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FF0000"/>
                          </a:solidFill>
                          <a:latin typeface="Arial"/>
                          <a:ea typeface="Times New Roman"/>
                        </a:rPr>
                        <a:t>-3.11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FF0000"/>
                          </a:solidFill>
                          <a:latin typeface="Arial"/>
                          <a:ea typeface="Times New Roman"/>
                        </a:rPr>
                        <a:t>-0.79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28.62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8.28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1.71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1.79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3.31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4.18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74477">
                <a:tc>
                  <a:txBody>
                    <a:bodyPr/>
                    <a:lstStyle/>
                    <a:p>
                      <a:pPr marL="0" marR="0" algn="r">
                        <a:lnSpc>
                          <a:spcPct val="115000"/>
                        </a:lnSpc>
                        <a:spcBef>
                          <a:spcPts val="0"/>
                        </a:spcBef>
                        <a:spcAft>
                          <a:spcPts val="0"/>
                        </a:spcAft>
                      </a:pPr>
                      <a:r>
                        <a:rPr lang="en-US" sz="1000" b="1">
                          <a:solidFill>
                            <a:srgbClr val="000000"/>
                          </a:solidFill>
                          <a:latin typeface="Arial"/>
                          <a:ea typeface="Times New Roman"/>
                        </a:rPr>
                        <a:t>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Goa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25.36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-21.57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5.50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FF0000"/>
                          </a:solidFill>
                          <a:latin typeface="Arial"/>
                          <a:ea typeface="Times New Roman"/>
                        </a:rPr>
                        <a:t>-10.38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1.20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1.15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1.97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-3.84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a:solidFill>
                          <a:srgbClr val="000000"/>
                        </a:solidFill>
                        <a:latin typeface="Arial"/>
                        <a:ea typeface="Times New Roman"/>
                      </a:endParaRPr>
                    </a:p>
                  </a:txBody>
                  <a:tcPr marL="42624" marR="42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-0.08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74477">
                <a:tc>
                  <a:txBody>
                    <a:bodyPr/>
                    <a:lstStyle/>
                    <a:p>
                      <a:pPr marL="0" marR="0" algn="r">
                        <a:lnSpc>
                          <a:spcPct val="115000"/>
                        </a:lnSpc>
                        <a:spcBef>
                          <a:spcPts val="0"/>
                        </a:spcBef>
                        <a:spcAft>
                          <a:spcPts val="0"/>
                        </a:spcAft>
                      </a:pPr>
                      <a:r>
                        <a:rPr lang="en-US" sz="1000" b="1">
                          <a:solidFill>
                            <a:srgbClr val="000000"/>
                          </a:solidFill>
                          <a:latin typeface="Arial"/>
                          <a:ea typeface="Times New Roman"/>
                        </a:rPr>
                        <a:t>10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Gujarat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27.05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-1.08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10.53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FF0000"/>
                          </a:solidFill>
                          <a:latin typeface="Arial"/>
                          <a:ea typeface="Times New Roman"/>
                        </a:rPr>
                        <a:t>-8.71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FF0000"/>
                          </a:solidFill>
                          <a:latin typeface="Arial"/>
                          <a:ea typeface="Times New Roman"/>
                        </a:rPr>
                        <a:t>-1.11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25.50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5.75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-8.31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a:solidFill>
                          <a:srgbClr val="000000"/>
                        </a:solidFill>
                        <a:latin typeface="Arial"/>
                        <a:ea typeface="Times New Roman"/>
                      </a:endParaRPr>
                    </a:p>
                  </a:txBody>
                  <a:tcPr marL="42624" marR="42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6.20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11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Haryana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-2.09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14.66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-0.29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7.39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FF0000"/>
                          </a:solidFill>
                          <a:latin typeface="Arial"/>
                          <a:ea typeface="Times New Roman"/>
                        </a:rPr>
                        <a:t>-1.75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5.33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8.08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-1.51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3.27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3.68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90271">
                <a:tc>
                  <a:txBody>
                    <a:bodyPr/>
                    <a:lstStyle/>
                    <a:p>
                      <a:pPr marL="0" marR="0" algn="r">
                        <a:lnSpc>
                          <a:spcPct val="115000"/>
                        </a:lnSpc>
                        <a:spcBef>
                          <a:spcPts val="0"/>
                        </a:spcBef>
                        <a:spcAft>
                          <a:spcPts val="0"/>
                        </a:spcAft>
                      </a:pPr>
                      <a:r>
                        <a:rPr lang="en-US" sz="1000" b="1">
                          <a:solidFill>
                            <a:srgbClr val="000000"/>
                          </a:solidFill>
                          <a:latin typeface="Arial"/>
                          <a:ea typeface="Times New Roman"/>
                        </a:rPr>
                        <a:t>12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Himachal Pradesh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4.14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-5.09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11.91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-1.73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FF0000"/>
                          </a:solidFill>
                          <a:latin typeface="Arial"/>
                          <a:ea typeface="Times New Roman"/>
                        </a:rPr>
                        <a:t>-18.14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29.08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-7.13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10.63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17.71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4.60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34098">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13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Jammu and Kashmir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0.53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1.65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1.40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4.42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-0.30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10.66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2.52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-4.22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5.82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2.50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14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Jharkhand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3.36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13.83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5.84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20.51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-9.28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5.09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31.88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7.25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9.21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9.74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15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Karnataka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11.04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-3.50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14.04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1.35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3.95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16.17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FF0000"/>
                          </a:solidFill>
                          <a:latin typeface="Arial"/>
                          <a:ea typeface="Times New Roman"/>
                        </a:rPr>
                        <a:t>-8.23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-3.16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0.64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3.59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74477">
                <a:tc>
                  <a:txBody>
                    <a:bodyPr/>
                    <a:lstStyle/>
                    <a:p>
                      <a:pPr marL="0" marR="0" algn="r">
                        <a:lnSpc>
                          <a:spcPct val="115000"/>
                        </a:lnSpc>
                        <a:spcBef>
                          <a:spcPts val="0"/>
                        </a:spcBef>
                        <a:spcAft>
                          <a:spcPts val="0"/>
                        </a:spcAft>
                      </a:pPr>
                      <a:r>
                        <a:rPr lang="en-US" sz="1000" b="1">
                          <a:solidFill>
                            <a:srgbClr val="000000"/>
                          </a:solidFill>
                          <a:latin typeface="Arial"/>
                          <a:ea typeface="Times New Roman"/>
                        </a:rPr>
                        <a:t>16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Kerala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6.25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-8.17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-2.24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2.08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-3.01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-7.28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FF0000"/>
                          </a:solidFill>
                          <a:latin typeface="Arial"/>
                          <a:ea typeface="Times New Roman"/>
                        </a:rPr>
                        <a:t>-0.75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5.62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a:solidFill>
                          <a:srgbClr val="000000"/>
                        </a:solidFill>
                        <a:latin typeface="Arial"/>
                        <a:ea typeface="Times New Roman"/>
                      </a:endParaRPr>
                    </a:p>
                  </a:txBody>
                  <a:tcPr marL="42624" marR="42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-0.94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17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Madhya Pradesh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7.98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2.77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-1.77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9.59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9.38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0.17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19.85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20.16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24.99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10.35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18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Maharashtra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11.45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16.22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16.30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-19.88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4.18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24.79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-1.30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-2.51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3.83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5.90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74477">
                <a:tc>
                  <a:txBody>
                    <a:bodyPr/>
                    <a:lstStyle/>
                    <a:p>
                      <a:pPr marL="0" marR="0" algn="r">
                        <a:lnSpc>
                          <a:spcPct val="115000"/>
                        </a:lnSpc>
                        <a:spcBef>
                          <a:spcPts val="0"/>
                        </a:spcBef>
                        <a:spcAft>
                          <a:spcPts val="0"/>
                        </a:spcAft>
                      </a:pPr>
                      <a:r>
                        <a:rPr lang="en-US" sz="1000" b="1">
                          <a:solidFill>
                            <a:srgbClr val="000000"/>
                          </a:solidFill>
                          <a:latin typeface="Arial"/>
                          <a:ea typeface="Times New Roman"/>
                        </a:rPr>
                        <a:t>19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Manipur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-1.09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0.02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13.21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12.29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16.73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-22.33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3.64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3.17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a:solidFill>
                          <a:srgbClr val="000000"/>
                        </a:solidFill>
                        <a:latin typeface="Arial"/>
                        <a:ea typeface="Times New Roman"/>
                      </a:endParaRPr>
                    </a:p>
                  </a:txBody>
                  <a:tcPr marL="42624" marR="42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3.21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20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Meghalaya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7.75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1.83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-0.64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5.58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0.85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2.09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6.03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2.82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6.35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3.63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74477">
                <a:tc>
                  <a:txBody>
                    <a:bodyPr/>
                    <a:lstStyle/>
                    <a:p>
                      <a:pPr marL="0" marR="0" algn="r">
                        <a:lnSpc>
                          <a:spcPct val="115000"/>
                        </a:lnSpc>
                        <a:spcBef>
                          <a:spcPts val="0"/>
                        </a:spcBef>
                        <a:spcAft>
                          <a:spcPts val="0"/>
                        </a:spcAft>
                      </a:pPr>
                      <a:r>
                        <a:rPr lang="en-US" sz="1000" b="1">
                          <a:solidFill>
                            <a:srgbClr val="000000"/>
                          </a:solidFill>
                          <a:latin typeface="Arial"/>
                          <a:ea typeface="Times New Roman"/>
                        </a:rPr>
                        <a:t>21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Mizoram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2.54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4.06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22.60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20.38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12.73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20.48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-4.26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-0.68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dirty="0">
                        <a:solidFill>
                          <a:srgbClr val="000000"/>
                        </a:solidFill>
                        <a:latin typeface="Arial"/>
                        <a:ea typeface="Times New Roman"/>
                      </a:endParaRPr>
                    </a:p>
                  </a:txBody>
                  <a:tcPr marL="42624" marR="42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9.73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22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Nagaland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1.77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0.42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0.21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5.95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3.53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9.22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5.57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4.00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4.19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3.87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23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Odisha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3.47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1.59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5.33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1.74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9.48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2.30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-5.72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12.72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FF0000"/>
                          </a:solidFill>
                          <a:latin typeface="Arial"/>
                          <a:ea typeface="Times New Roman"/>
                        </a:rPr>
                        <a:t>-3.53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3.04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24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Puducherry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10.92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17.70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3.93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22.94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-27.07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27.49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-11.39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17.26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27.36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9.90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25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Punjab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0.78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2.87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4.00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1.89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-0.57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1.56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1.75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-0.05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0.21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1.38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26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Rajasthan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0.45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8.23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1.48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4.74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-3.41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41.96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-0.33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0.03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0.04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5.91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27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Sikkim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4.67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0.22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4.71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5.40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4.75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5.50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41.56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2.20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3.54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8.06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28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Tamil Nadu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11.49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15.42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-4.69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-2.70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6.56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7.69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11.05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-13.04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8.22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4.45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74477">
                <a:tc>
                  <a:txBody>
                    <a:bodyPr/>
                    <a:lstStyle/>
                    <a:p>
                      <a:pPr marL="0" marR="0" algn="r">
                        <a:lnSpc>
                          <a:spcPct val="115000"/>
                        </a:lnSpc>
                        <a:spcBef>
                          <a:spcPts val="0"/>
                        </a:spcBef>
                        <a:spcAft>
                          <a:spcPts val="0"/>
                        </a:spcAft>
                      </a:pPr>
                      <a:r>
                        <a:rPr lang="en-US" sz="1000" b="1">
                          <a:solidFill>
                            <a:srgbClr val="000000"/>
                          </a:solidFill>
                          <a:latin typeface="Arial"/>
                          <a:ea typeface="Times New Roman"/>
                        </a:rPr>
                        <a:t>29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Tripura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2.20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8.41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19.06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1.76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-1.65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7.22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8.46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3.75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en-US" sz="1000">
                        <a:solidFill>
                          <a:srgbClr val="000000"/>
                        </a:solidFill>
                        <a:latin typeface="Arial"/>
                        <a:ea typeface="Times New Roman"/>
                      </a:endParaRPr>
                    </a:p>
                  </a:txBody>
                  <a:tcPr marL="42624" marR="426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6.15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30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Uttar Pradesh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2.35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2.37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3.58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3.95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-0.82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4.89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5.97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4.95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2.68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3.32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31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Uttarakhand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-4.20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5.21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1.97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-6.69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13.41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4.65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3.71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2.30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3.48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2.65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488">
                <a:tc>
                  <a:txBody>
                    <a:bodyPr/>
                    <a:lstStyle/>
                    <a:p>
                      <a:pPr marL="0" marR="0" algn="r">
                        <a:lnSpc>
                          <a:spcPct val="115000"/>
                        </a:lnSpc>
                        <a:spcBef>
                          <a:spcPts val="0"/>
                        </a:spcBef>
                        <a:spcAft>
                          <a:spcPts val="0"/>
                        </a:spcAft>
                      </a:pPr>
                      <a:r>
                        <a:rPr lang="en-US" sz="1000" b="1">
                          <a:solidFill>
                            <a:srgbClr val="000000"/>
                          </a:solidFill>
                          <a:latin typeface="Arial"/>
                          <a:ea typeface="Times New Roman"/>
                        </a:rPr>
                        <a:t>32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latin typeface="Arial"/>
                          <a:ea typeface="Times New Roman"/>
                        </a:rPr>
                        <a:t>West Bengal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1.84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1.01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6.14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-3.52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8.31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FF0000"/>
                          </a:solidFill>
                          <a:latin typeface="Arial"/>
                          <a:ea typeface="Times New Roman"/>
                        </a:rPr>
                        <a:t>-2.10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0.20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3.86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a:solidFill>
                            <a:srgbClr val="000000"/>
                          </a:solidFill>
                          <a:latin typeface="Arial"/>
                          <a:ea typeface="Times New Roman"/>
                        </a:rPr>
                        <a:t>5.69 </a:t>
                      </a:r>
                      <a:endParaRPr lang="en-US" sz="100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b="1" dirty="0">
                          <a:solidFill>
                            <a:srgbClr val="000000"/>
                          </a:solidFill>
                          <a:latin typeface="Arial"/>
                          <a:ea typeface="Times New Roman"/>
                        </a:rPr>
                        <a:t>2.38 </a:t>
                      </a:r>
                      <a:endParaRPr lang="en-US" sz="1000" dirty="0">
                        <a:solidFill>
                          <a:srgbClr val="000000"/>
                        </a:solidFill>
                        <a:latin typeface="Arial"/>
                        <a:ea typeface="Times New Roman"/>
                      </a:endParaRPr>
                    </a:p>
                  </a:txBody>
                  <a:tcPr marL="42624" marR="42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518338" y="228599"/>
            <a:ext cx="8086061" cy="5943601"/>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810750" cy="71628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rcRect/>
          <a:stretch>
            <a:fillRect/>
          </a:stretch>
        </p:blipFill>
        <p:spPr bwMode="auto">
          <a:xfrm>
            <a:off x="152400" y="0"/>
            <a:ext cx="8305800" cy="6553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D8D2F696-04C4-4DBE-A2DD-0912012CF90B}" type="slidenum">
              <a:rPr lang="en-US"/>
              <a:pPr>
                <a:defRPr/>
              </a:pPr>
              <a:t>4</a:t>
            </a:fld>
            <a:endParaRPr lang="en-US"/>
          </a:p>
        </p:txBody>
      </p:sp>
      <p:sp>
        <p:nvSpPr>
          <p:cNvPr id="105475" name="Rectangle 2"/>
          <p:cNvSpPr>
            <a:spLocks noGrp="1"/>
          </p:cNvSpPr>
          <p:nvPr>
            <p:ph type="ctrTitle" idx="4294967295"/>
          </p:nvPr>
        </p:nvSpPr>
        <p:spPr>
          <a:xfrm>
            <a:off x="1295400" y="457200"/>
            <a:ext cx="7848600" cy="461665"/>
          </a:xfrm>
          <a:noFill/>
        </p:spPr>
        <p:txBody>
          <a:bodyPr wrap="square" anchor="t">
            <a:spAutoFit/>
          </a:bodyPr>
          <a:lstStyle/>
          <a:p>
            <a:r>
              <a:rPr lang="en-GB" sz="2400" b="1" i="1" dirty="0" smtClean="0">
                <a:cs typeface="Times New Roman" pitchFamily="18" charset="0"/>
              </a:rPr>
              <a:t>THE STATUS OF INDIAN ECONOMY</a:t>
            </a:r>
            <a:endParaRPr lang="en-US" sz="2400" b="1" dirty="0" smtClean="0">
              <a:solidFill>
                <a:srgbClr val="996633"/>
              </a:solidFill>
              <a:ea typeface="Arial Unicode MS" pitchFamily="34" charset="-128"/>
              <a:cs typeface="Arial" pitchFamily="34" charset="0"/>
            </a:endParaRPr>
          </a:p>
        </p:txBody>
      </p:sp>
      <p:sp>
        <p:nvSpPr>
          <p:cNvPr id="105476" name="Rectangle 3"/>
          <p:cNvSpPr>
            <a:spLocks noGrp="1"/>
          </p:cNvSpPr>
          <p:nvPr>
            <p:ph type="subTitle" idx="4294967295"/>
          </p:nvPr>
        </p:nvSpPr>
        <p:spPr>
          <a:xfrm>
            <a:off x="990600" y="1219200"/>
            <a:ext cx="8153400" cy="5334000"/>
          </a:xfrm>
        </p:spPr>
        <p:txBody>
          <a:bodyPr>
            <a:normAutofit/>
          </a:bodyPr>
          <a:lstStyle/>
          <a:p>
            <a:pPr algn="just"/>
            <a:r>
              <a:rPr lang="en-GB" sz="2400" i="1" dirty="0" smtClean="0">
                <a:cs typeface="Tahoma" pitchFamily="34" charset="0"/>
              </a:rPr>
              <a:t>Indian economy doing extremely well</a:t>
            </a:r>
            <a:endParaRPr lang="en-US" sz="2400" dirty="0" smtClean="0"/>
          </a:p>
          <a:p>
            <a:pPr algn="just"/>
            <a:r>
              <a:rPr lang="en-GB" sz="2400" i="1" dirty="0" smtClean="0">
                <a:cs typeface="Tahoma" pitchFamily="34" charset="0"/>
              </a:rPr>
              <a:t>The rate of growth of GDP was around 8% and now about 5%</a:t>
            </a:r>
            <a:endParaRPr lang="en-US" sz="2400" dirty="0" smtClean="0"/>
          </a:p>
          <a:p>
            <a:pPr algn="just"/>
            <a:r>
              <a:rPr lang="en-GB" sz="2400" i="1" dirty="0" smtClean="0">
                <a:cs typeface="Tahoma" pitchFamily="34" charset="0"/>
              </a:rPr>
              <a:t>Poverty in rural areas declined from 90% prior to independence  to 25% in 2011. </a:t>
            </a:r>
            <a:endParaRPr lang="en-US" sz="2400" dirty="0" smtClean="0"/>
          </a:p>
          <a:p>
            <a:pPr algn="just"/>
            <a:r>
              <a:rPr lang="en-GB" sz="2400" i="1" dirty="0" smtClean="0">
                <a:cs typeface="Tahoma" pitchFamily="34" charset="0"/>
              </a:rPr>
              <a:t>Country was depending on imports  of food grains in the initial years,  since has  attained self-sufficiency and exports. </a:t>
            </a:r>
            <a:endParaRPr lang="en-US" sz="2400" dirty="0" smtClean="0"/>
          </a:p>
          <a:p>
            <a:pPr algn="just"/>
            <a:r>
              <a:rPr lang="en-GB" sz="2400" i="1" dirty="0" smtClean="0">
                <a:cs typeface="Tahoma" pitchFamily="34" charset="0"/>
              </a:rPr>
              <a:t>Total production of food grains reached</a:t>
            </a:r>
            <a:r>
              <a:rPr lang="en-GB" sz="2400" i="1" dirty="0" smtClean="0">
                <a:solidFill>
                  <a:srgbClr val="FF0000"/>
                </a:solidFill>
                <a:cs typeface="Tahoma" pitchFamily="34" charset="0"/>
              </a:rPr>
              <a:t>  </a:t>
            </a:r>
            <a:r>
              <a:rPr lang="en-GB" sz="2400" i="1" dirty="0" smtClean="0">
                <a:cs typeface="Tahoma" pitchFamily="34" charset="0"/>
              </a:rPr>
              <a:t>250 million tonnes. </a:t>
            </a:r>
            <a:endParaRPr lang="en-US" sz="2400" dirty="0" smtClean="0"/>
          </a:p>
          <a:p>
            <a:pPr algn="just"/>
            <a:r>
              <a:rPr lang="en-GB" sz="2400" i="1" dirty="0" smtClean="0">
                <a:cs typeface="Tahoma" pitchFamily="34" charset="0"/>
              </a:rPr>
              <a:t>Over all growth in agriculture – slow but sustainable</a:t>
            </a:r>
            <a:endParaRPr lang="en-US" sz="2400" dirty="0" smtClean="0"/>
          </a:p>
          <a:p>
            <a:r>
              <a:rPr lang="en-GB" sz="2400" i="1" dirty="0" smtClean="0">
                <a:cs typeface="Tahoma" pitchFamily="34" charset="0"/>
              </a:rPr>
              <a:t>Despite all this,  farmers’ suicides </a:t>
            </a:r>
            <a:r>
              <a:rPr lang="en-GB" sz="2400" i="1" dirty="0" smtClean="0">
                <a:cs typeface="Times New Roman" pitchFamily="18" charset="0"/>
                <a:sym typeface="Symbol" pitchFamily="18" charset="2"/>
              </a:rPr>
              <a:t></a:t>
            </a:r>
            <a:r>
              <a:rPr lang="en-US" sz="2400" dirty="0" smtClean="0"/>
              <a:t> </a:t>
            </a:r>
          </a:p>
          <a:p>
            <a:pPr marL="457200" indent="-457200" algn="just">
              <a:buNone/>
            </a:pPr>
            <a:endParaRPr lang="en-US" sz="2200" dirty="0" smtClean="0"/>
          </a:p>
          <a:p>
            <a:pPr marL="0" indent="0" algn="just">
              <a:buNone/>
            </a:pPr>
            <a:endParaRPr lang="en-US" sz="2200" dirty="0" smtClean="0"/>
          </a:p>
          <a:p>
            <a:pPr marL="0" indent="0">
              <a:buClr>
                <a:srgbClr val="996633"/>
              </a:buClr>
              <a:buFontTx/>
              <a:buNone/>
            </a:pPr>
            <a:r>
              <a:rPr lang="en-US" sz="1600" dirty="0" smtClean="0">
                <a:latin typeface="Book Antiqua" pitchFamily="18" charset="0"/>
              </a:rPr>
              <a:t>							</a:t>
            </a:r>
            <a:r>
              <a:rPr lang="en-US" sz="1600" dirty="0" err="1" smtClean="0">
                <a:latin typeface="Book Antiqua" pitchFamily="18" charset="0"/>
              </a:rPr>
              <a:t>contd</a:t>
            </a:r>
            <a:r>
              <a:rPr lang="en-US" sz="1600" dirty="0" smtClean="0">
                <a:latin typeface="Book Antiqua" pitchFamily="18" charset="0"/>
              </a:rPr>
              <a:t>…..2</a:t>
            </a:r>
          </a:p>
        </p:txBody>
      </p:sp>
      <p:pic>
        <p:nvPicPr>
          <p:cNvPr id="105477"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a:off x="457200" y="0"/>
            <a:ext cx="8686800" cy="6553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rot="5400000">
            <a:off x="1523998" y="-1066800"/>
            <a:ext cx="6324602" cy="891540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rot="5400000">
            <a:off x="1371598" y="-990600"/>
            <a:ext cx="6477001" cy="8458201"/>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47800" y="1524000"/>
            <a:ext cx="6324600" cy="3200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smtClean="0">
                <a:solidFill>
                  <a:schemeClr val="tx1"/>
                </a:solidFill>
              </a:rPr>
              <a:t>THE WAY FOREWORD </a:t>
            </a:r>
          </a:p>
          <a:p>
            <a:pPr algn="ctr"/>
            <a:r>
              <a:rPr lang="en-US" sz="3600" b="1" dirty="0" smtClean="0">
                <a:solidFill>
                  <a:schemeClr val="tx1"/>
                </a:solidFill>
              </a:rPr>
              <a:t> PART - 11</a:t>
            </a:r>
            <a:endParaRPr lang="en-US" sz="3600"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D8D2F696-04C4-4DBE-A2DD-0912012CF90B}" type="slidenum">
              <a:rPr lang="en-US"/>
              <a:pPr>
                <a:defRPr/>
              </a:pPr>
              <a:t>5</a:t>
            </a:fld>
            <a:endParaRPr lang="en-US"/>
          </a:p>
        </p:txBody>
      </p:sp>
      <p:sp>
        <p:nvSpPr>
          <p:cNvPr id="105475" name="Rectangle 2"/>
          <p:cNvSpPr>
            <a:spLocks noGrp="1"/>
          </p:cNvSpPr>
          <p:nvPr>
            <p:ph type="ctrTitle" idx="4294967295"/>
          </p:nvPr>
        </p:nvSpPr>
        <p:spPr>
          <a:xfrm>
            <a:off x="1600200" y="1"/>
            <a:ext cx="7543800" cy="1077218"/>
          </a:xfrm>
          <a:noFill/>
        </p:spPr>
        <p:txBody>
          <a:bodyPr wrap="square" anchor="t">
            <a:spAutoFit/>
          </a:bodyPr>
          <a:lstStyle/>
          <a:p>
            <a:r>
              <a:rPr lang="en-GB" sz="2800" b="1" dirty="0" smtClean="0">
                <a:latin typeface="+mn-lt"/>
                <a:cs typeface="Tahoma" pitchFamily="34" charset="0"/>
              </a:rPr>
              <a:t>FARMERS’ SUCIDE AND NAXALISM</a:t>
            </a:r>
            <a:r>
              <a:rPr lang="en-GB" sz="3600" b="1" i="1" u="sng" dirty="0" smtClean="0">
                <a:latin typeface="+mn-lt"/>
                <a:cs typeface="Tahoma" pitchFamily="34" charset="0"/>
              </a:rPr>
              <a:t/>
            </a:r>
            <a:br>
              <a:rPr lang="en-GB" sz="3600" b="1" i="1" u="sng" dirty="0" smtClean="0">
                <a:latin typeface="+mn-lt"/>
                <a:cs typeface="Tahoma" pitchFamily="34" charset="0"/>
              </a:rPr>
            </a:br>
            <a:endParaRPr lang="en-US" sz="3600" b="1" dirty="0" smtClean="0">
              <a:solidFill>
                <a:srgbClr val="996633"/>
              </a:solidFill>
              <a:latin typeface="+mn-lt"/>
              <a:ea typeface="Arial Unicode MS" pitchFamily="34" charset="-128"/>
              <a:cs typeface="Arial" pitchFamily="34" charset="0"/>
            </a:endParaRPr>
          </a:p>
        </p:txBody>
      </p:sp>
      <p:sp>
        <p:nvSpPr>
          <p:cNvPr id="105476" name="Rectangle 3"/>
          <p:cNvSpPr>
            <a:spLocks noGrp="1"/>
          </p:cNvSpPr>
          <p:nvPr>
            <p:ph type="subTitle" idx="4294967295"/>
          </p:nvPr>
        </p:nvSpPr>
        <p:spPr>
          <a:xfrm>
            <a:off x="609600" y="1219200"/>
            <a:ext cx="8001000" cy="5334000"/>
          </a:xfrm>
        </p:spPr>
        <p:txBody>
          <a:bodyPr>
            <a:normAutofit fontScale="55000" lnSpcReduction="20000"/>
          </a:bodyPr>
          <a:lstStyle/>
          <a:p>
            <a:pPr algn="just"/>
            <a:r>
              <a:rPr lang="en-GB" sz="3800" i="1" dirty="0" smtClean="0">
                <a:cs typeface="Tahoma" pitchFamily="34" charset="0"/>
              </a:rPr>
              <a:t>In the same village, with similar land condition, with same crop, one farmer makes profits,</a:t>
            </a:r>
            <a:endParaRPr lang="en-US" sz="3800" dirty="0" smtClean="0"/>
          </a:p>
          <a:p>
            <a:pPr algn="just"/>
            <a:r>
              <a:rPr lang="en-GB" sz="3800" i="1" dirty="0" smtClean="0">
                <a:cs typeface="Tahoma" pitchFamily="34" charset="0"/>
              </a:rPr>
              <a:t>Some stay on and  other commits suicide</a:t>
            </a:r>
            <a:endParaRPr lang="en-US" sz="3800" dirty="0" smtClean="0"/>
          </a:p>
          <a:p>
            <a:pPr algn="just"/>
            <a:r>
              <a:rPr lang="en-GB" sz="3800" i="1" dirty="0" smtClean="0">
                <a:cs typeface="Tahoma" pitchFamily="34" charset="0"/>
              </a:rPr>
              <a:t>Not all farmers commit suicide</a:t>
            </a:r>
            <a:endParaRPr lang="en-US" sz="3800" dirty="0" smtClean="0"/>
          </a:p>
          <a:p>
            <a:pPr algn="just"/>
            <a:r>
              <a:rPr lang="en-GB" sz="3800" i="1" dirty="0" smtClean="0">
                <a:cs typeface="Tahoma" pitchFamily="34" charset="0"/>
              </a:rPr>
              <a:t>The young farmers are educated</a:t>
            </a:r>
            <a:endParaRPr lang="en-US" sz="3800" dirty="0" smtClean="0"/>
          </a:p>
          <a:p>
            <a:pPr algn="just"/>
            <a:r>
              <a:rPr lang="en-GB" sz="3800" i="1" dirty="0" smtClean="0">
                <a:cs typeface="Tahoma" pitchFamily="34" charset="0"/>
              </a:rPr>
              <a:t>They take other means and wed </a:t>
            </a:r>
            <a:r>
              <a:rPr lang="en-GB" sz="3800" i="1" dirty="0" err="1" smtClean="0">
                <a:cs typeface="Tahoma" pitchFamily="34" charset="0"/>
              </a:rPr>
              <a:t>Naxalism</a:t>
            </a:r>
            <a:endParaRPr lang="en-US" sz="3800" dirty="0" smtClean="0"/>
          </a:p>
          <a:p>
            <a:pPr algn="just"/>
            <a:r>
              <a:rPr lang="en-GB" sz="3800" i="1" dirty="0" err="1" smtClean="0">
                <a:cs typeface="Tahoma" pitchFamily="34" charset="0"/>
              </a:rPr>
              <a:t>Naxalism</a:t>
            </a:r>
            <a:r>
              <a:rPr lang="en-GB" sz="3800" i="1" dirty="0" smtClean="0">
                <a:cs typeface="Tahoma" pitchFamily="34" charset="0"/>
              </a:rPr>
              <a:t> not a new movement but has taken new roots in many parts of the country.</a:t>
            </a:r>
            <a:endParaRPr lang="en-US" sz="3800" dirty="0" smtClean="0"/>
          </a:p>
          <a:p>
            <a:pPr algn="just"/>
            <a:r>
              <a:rPr lang="en-GB" sz="3800" i="1" dirty="0" smtClean="0">
                <a:cs typeface="Tahoma" pitchFamily="34" charset="0"/>
              </a:rPr>
              <a:t>In 2003 – 55 districts, 2004 – 150 districts, 2014– 170 district – 1/3 of the country covered.</a:t>
            </a:r>
            <a:endParaRPr lang="en-US" sz="3800" dirty="0" smtClean="0"/>
          </a:p>
          <a:p>
            <a:pPr algn="just"/>
            <a:r>
              <a:rPr lang="en-GB" sz="3800" i="1" dirty="0" smtClean="0">
                <a:cs typeface="Tahoma" pitchFamily="34" charset="0"/>
              </a:rPr>
              <a:t>Young persons prefer rather brutalism  than committing suicide even if that has risk to their life.</a:t>
            </a:r>
            <a:endParaRPr lang="en-US" sz="3800" dirty="0" smtClean="0"/>
          </a:p>
          <a:p>
            <a:pPr algn="just"/>
            <a:r>
              <a:rPr lang="en-GB" sz="3800" i="1" dirty="0" err="1" smtClean="0">
                <a:cs typeface="Tahoma" pitchFamily="34" charset="0"/>
              </a:rPr>
              <a:t>Naxalism</a:t>
            </a:r>
            <a:r>
              <a:rPr lang="en-GB" sz="3800" i="1" dirty="0" smtClean="0">
                <a:cs typeface="Tahoma" pitchFamily="34" charset="0"/>
              </a:rPr>
              <a:t> is a major challenge to democratic system.</a:t>
            </a:r>
            <a:endParaRPr lang="en-US" sz="3800" dirty="0" smtClean="0"/>
          </a:p>
          <a:p>
            <a:pPr algn="just"/>
            <a:r>
              <a:rPr lang="en-GB" sz="3800" i="1" dirty="0" smtClean="0">
                <a:cs typeface="Tahoma" pitchFamily="34" charset="0"/>
              </a:rPr>
              <a:t>Problem not only of agriculture but is a time bomb clicking which can damage the basic fabric of our constitution</a:t>
            </a:r>
            <a:endParaRPr lang="en-US" sz="3800" dirty="0" smtClean="0"/>
          </a:p>
          <a:p>
            <a:pPr marL="457200" indent="-457200" algn="just">
              <a:buNone/>
            </a:pPr>
            <a:endParaRPr lang="en-US" sz="2200" dirty="0" smtClean="0"/>
          </a:p>
          <a:p>
            <a:pPr marL="0" indent="0" algn="just">
              <a:buNone/>
            </a:pPr>
            <a:endParaRPr lang="en-US" sz="2200" dirty="0" smtClean="0"/>
          </a:p>
          <a:p>
            <a:pPr marL="0" indent="0">
              <a:buClr>
                <a:srgbClr val="996633"/>
              </a:buClr>
              <a:buFontTx/>
              <a:buNone/>
            </a:pPr>
            <a:r>
              <a:rPr lang="en-US" sz="1600" dirty="0" smtClean="0">
                <a:latin typeface="Book Antiqua" pitchFamily="18" charset="0"/>
              </a:rPr>
              <a:t>							</a:t>
            </a:r>
            <a:r>
              <a:rPr lang="en-US" sz="1600" dirty="0" err="1" smtClean="0">
                <a:latin typeface="Book Antiqua" pitchFamily="18" charset="0"/>
              </a:rPr>
              <a:t>contd</a:t>
            </a:r>
            <a:r>
              <a:rPr lang="en-US" sz="1600" dirty="0" smtClean="0">
                <a:latin typeface="Book Antiqua" pitchFamily="18" charset="0"/>
              </a:rPr>
              <a:t>…..2</a:t>
            </a:r>
          </a:p>
        </p:txBody>
      </p:sp>
      <p:pic>
        <p:nvPicPr>
          <p:cNvPr id="105477"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D8D2F696-04C4-4DBE-A2DD-0912012CF90B}" type="slidenum">
              <a:rPr lang="en-US"/>
              <a:pPr>
                <a:defRPr/>
              </a:pPr>
              <a:t>6</a:t>
            </a:fld>
            <a:endParaRPr lang="en-US"/>
          </a:p>
        </p:txBody>
      </p:sp>
      <p:sp>
        <p:nvSpPr>
          <p:cNvPr id="105475" name="Rectangle 2"/>
          <p:cNvSpPr>
            <a:spLocks noGrp="1"/>
          </p:cNvSpPr>
          <p:nvPr>
            <p:ph type="ctrTitle" idx="4294967295"/>
          </p:nvPr>
        </p:nvSpPr>
        <p:spPr>
          <a:xfrm>
            <a:off x="1828800" y="457200"/>
            <a:ext cx="5257800" cy="584775"/>
          </a:xfrm>
          <a:noFill/>
        </p:spPr>
        <p:txBody>
          <a:bodyPr wrap="square" anchor="t">
            <a:spAutoFit/>
          </a:bodyPr>
          <a:lstStyle/>
          <a:p>
            <a:r>
              <a:rPr lang="en-US" sz="3200" b="1" dirty="0" smtClean="0">
                <a:ea typeface="Arial Unicode MS" pitchFamily="34" charset="-128"/>
                <a:cs typeface="Arial" pitchFamily="34" charset="0"/>
              </a:rPr>
              <a:t>SMALL FARMERS </a:t>
            </a:r>
            <a:endParaRPr lang="en-US" sz="3600" b="1" dirty="0" smtClean="0">
              <a:ea typeface="Arial Unicode MS" pitchFamily="34" charset="-128"/>
              <a:cs typeface="Arial" pitchFamily="34" charset="0"/>
            </a:endParaRPr>
          </a:p>
        </p:txBody>
      </p:sp>
      <p:sp>
        <p:nvSpPr>
          <p:cNvPr id="105476" name="Rectangle 3"/>
          <p:cNvSpPr>
            <a:spLocks noGrp="1"/>
          </p:cNvSpPr>
          <p:nvPr>
            <p:ph type="subTitle" idx="4294967295"/>
          </p:nvPr>
        </p:nvSpPr>
        <p:spPr>
          <a:xfrm>
            <a:off x="762000" y="1219200"/>
            <a:ext cx="8382000" cy="5334000"/>
          </a:xfrm>
        </p:spPr>
        <p:txBody>
          <a:bodyPr>
            <a:normAutofit lnSpcReduction="10000"/>
          </a:bodyPr>
          <a:lstStyle/>
          <a:p>
            <a:pPr marL="457200" indent="-457200" algn="just"/>
            <a:r>
              <a:rPr lang="en-US" sz="2200" dirty="0" smtClean="0"/>
              <a:t>121 million agriculture holding</a:t>
            </a:r>
          </a:p>
          <a:p>
            <a:pPr marL="457200" indent="-457200" algn="just"/>
            <a:r>
              <a:rPr lang="en-US" sz="2200" dirty="0" smtClean="0"/>
              <a:t>99 million – small farmers about 80% of total holding – 1960-61, this was 62%.</a:t>
            </a:r>
          </a:p>
          <a:p>
            <a:pPr marL="457200" indent="-457200" algn="just"/>
            <a:r>
              <a:rPr lang="en-US" sz="2200" dirty="0" smtClean="0"/>
              <a:t>Share in operated area – 44%</a:t>
            </a:r>
          </a:p>
          <a:p>
            <a:pPr marL="457200" indent="-457200" algn="just"/>
            <a:r>
              <a:rPr lang="en-US" sz="2200" dirty="0" smtClean="0"/>
              <a:t>Average holding 1.33 ha</a:t>
            </a:r>
          </a:p>
          <a:p>
            <a:pPr marL="457200" indent="-457200" algn="just"/>
            <a:r>
              <a:rPr lang="en-US" sz="2200" dirty="0" smtClean="0"/>
              <a:t>Access to irrigation 51%</a:t>
            </a:r>
          </a:p>
          <a:p>
            <a:pPr marL="457200" indent="-457200" algn="just"/>
            <a:r>
              <a:rPr lang="en-US" sz="2200" dirty="0" smtClean="0"/>
              <a:t>Income Expend  ( NSS 2003 data)</a:t>
            </a:r>
          </a:p>
          <a:p>
            <a:pPr marL="457200" indent="-457200" algn="just">
              <a:buNone/>
            </a:pPr>
            <a:endParaRPr lang="en-US" sz="2200" dirty="0" smtClean="0"/>
          </a:p>
          <a:p>
            <a:pPr marL="0" indent="0" algn="just">
              <a:buNone/>
            </a:pPr>
            <a:r>
              <a:rPr lang="en-US" sz="2200" dirty="0" smtClean="0"/>
              <a:t>Monthly consumption  marginal farmers – Rs.2,482 </a:t>
            </a:r>
          </a:p>
          <a:p>
            <a:pPr marL="0" indent="0" algn="just">
              <a:buNone/>
            </a:pPr>
            <a:r>
              <a:rPr lang="en-US" sz="2200" dirty="0" smtClean="0"/>
              <a:t>while income Rs.1,659/-</a:t>
            </a:r>
          </a:p>
          <a:p>
            <a:pPr marL="0" indent="0" algn="just">
              <a:buNone/>
            </a:pPr>
            <a:r>
              <a:rPr lang="en-US" sz="2200" dirty="0" smtClean="0"/>
              <a:t>“ </a:t>
            </a:r>
            <a:r>
              <a:rPr lang="en-US" sz="2200" b="1" dirty="0" smtClean="0"/>
              <a:t>Gap is Rs.823/-  per month “.“Per annum this comes to Rs.9,876/-.  Result debt which  they can not repay. “</a:t>
            </a:r>
          </a:p>
          <a:p>
            <a:pPr marL="457200" indent="-457200" algn="just">
              <a:buNone/>
            </a:pPr>
            <a:endParaRPr lang="en-US" sz="2200" dirty="0" smtClean="0"/>
          </a:p>
          <a:p>
            <a:pPr marL="0" indent="0" algn="just">
              <a:buNone/>
            </a:pPr>
            <a:endParaRPr lang="en-US" sz="2200" dirty="0" smtClean="0"/>
          </a:p>
          <a:p>
            <a:pPr marL="0" indent="0">
              <a:buClr>
                <a:srgbClr val="996633"/>
              </a:buClr>
              <a:buFontTx/>
              <a:buNone/>
            </a:pPr>
            <a:r>
              <a:rPr lang="en-US" sz="1600" dirty="0" smtClean="0">
                <a:latin typeface="Book Antiqua" pitchFamily="18" charset="0"/>
              </a:rPr>
              <a:t>							</a:t>
            </a:r>
            <a:r>
              <a:rPr lang="en-US" sz="1600" dirty="0" err="1" smtClean="0">
                <a:latin typeface="Book Antiqua" pitchFamily="18" charset="0"/>
              </a:rPr>
              <a:t>contd</a:t>
            </a:r>
            <a:r>
              <a:rPr lang="en-US" sz="1600" dirty="0" smtClean="0">
                <a:latin typeface="Book Antiqua" pitchFamily="18" charset="0"/>
              </a:rPr>
              <a:t>…..2</a:t>
            </a:r>
          </a:p>
        </p:txBody>
      </p:sp>
      <p:pic>
        <p:nvPicPr>
          <p:cNvPr id="105477"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52737734-6DFA-485C-A584-8B2A3D3B801E}" type="slidenum">
              <a:rPr lang="en-US"/>
              <a:pPr>
                <a:defRPr/>
              </a:pPr>
              <a:t>7</a:t>
            </a:fld>
            <a:endParaRPr lang="en-US"/>
          </a:p>
        </p:txBody>
      </p:sp>
      <p:sp>
        <p:nvSpPr>
          <p:cNvPr id="104452" name="Rectangle 3"/>
          <p:cNvSpPr>
            <a:spLocks noGrp="1"/>
          </p:cNvSpPr>
          <p:nvPr>
            <p:ph type="subTitle" idx="4294967295"/>
          </p:nvPr>
        </p:nvSpPr>
        <p:spPr>
          <a:xfrm>
            <a:off x="762000" y="990600"/>
            <a:ext cx="8382000" cy="5562600"/>
          </a:xfrm>
        </p:spPr>
        <p:txBody>
          <a:bodyPr>
            <a:normAutofit/>
          </a:bodyPr>
          <a:lstStyle/>
          <a:p>
            <a:pPr>
              <a:buNone/>
            </a:pPr>
            <a:r>
              <a:rPr lang="en-US" sz="2000" dirty="0" smtClean="0"/>
              <a:t>Credit	                  small loans up to Rs.25,000/- declined from 35.2% to </a:t>
            </a:r>
          </a:p>
          <a:p>
            <a:pPr>
              <a:buNone/>
            </a:pPr>
            <a:r>
              <a:rPr lang="en-US" sz="2000" dirty="0" smtClean="0"/>
              <a:t>                                 13.4% (of total agriculture advance).</a:t>
            </a:r>
          </a:p>
          <a:p>
            <a:pPr>
              <a:buNone/>
            </a:pPr>
            <a:endParaRPr lang="en-US" sz="2000" dirty="0" smtClean="0"/>
          </a:p>
          <a:p>
            <a:pPr>
              <a:buNone/>
            </a:pPr>
            <a:r>
              <a:rPr lang="en-US" sz="2000" dirty="0" smtClean="0"/>
              <a:t>			     Share of small borrower accounts  (less than                          </a:t>
            </a:r>
          </a:p>
          <a:p>
            <a:pPr>
              <a:buNone/>
            </a:pPr>
            <a:r>
              <a:rPr lang="en-US" sz="2000" dirty="0" smtClean="0"/>
              <a:t>                                  Rs.25,000/-) fell to 38% of total account in 2004-05                    </a:t>
            </a:r>
          </a:p>
          <a:p>
            <a:pPr>
              <a:buNone/>
            </a:pPr>
            <a:r>
              <a:rPr lang="en-US" sz="2000" dirty="0" smtClean="0"/>
              <a:t>                                   from 62% in 1991-92. </a:t>
            </a:r>
          </a:p>
          <a:p>
            <a:pPr>
              <a:buNone/>
            </a:pPr>
            <a:endParaRPr lang="en-US" sz="2000" dirty="0" smtClean="0"/>
          </a:p>
          <a:p>
            <a:pPr>
              <a:buNone/>
            </a:pPr>
            <a:r>
              <a:rPr lang="en-US" sz="2000" dirty="0" smtClean="0"/>
              <a:t>Insurance Cover       Even overall insurance cover is 15% of farmers 2006-</a:t>
            </a:r>
          </a:p>
          <a:p>
            <a:pPr>
              <a:buNone/>
            </a:pPr>
            <a:r>
              <a:rPr lang="en-US" sz="2000" dirty="0" smtClean="0"/>
              <a:t>                                    07. Paddy farmer accounted for 36% of all insured. </a:t>
            </a:r>
          </a:p>
          <a:p>
            <a:pPr>
              <a:buNone/>
            </a:pPr>
            <a:endParaRPr lang="en-US" sz="2000" dirty="0" smtClean="0"/>
          </a:p>
          <a:p>
            <a:pPr marL="465138" indent="-465138" algn="just">
              <a:buNone/>
            </a:pPr>
            <a:r>
              <a:rPr lang="en-US" sz="2000" dirty="0" smtClean="0"/>
              <a:t>Source: Dr S. </a:t>
            </a:r>
            <a:r>
              <a:rPr lang="en-US" sz="2000" dirty="0" err="1" smtClean="0"/>
              <a:t>Mahendra</a:t>
            </a:r>
            <a:r>
              <a:rPr lang="en-US" sz="2000" dirty="0" smtClean="0"/>
              <a:t> Dev, India Gandhi Institute of Development    </a:t>
            </a:r>
          </a:p>
          <a:p>
            <a:pPr marL="465138" indent="-465138" algn="just">
              <a:buNone/>
            </a:pPr>
            <a:r>
              <a:rPr lang="en-US" sz="2000" dirty="0" smtClean="0"/>
              <a:t>               Research – Mumbai, small farmers in India challenges </a:t>
            </a:r>
          </a:p>
          <a:p>
            <a:pPr marL="465138" indent="-465138" algn="just">
              <a:buNone/>
            </a:pPr>
            <a:r>
              <a:rPr lang="en-US" sz="2000" dirty="0" smtClean="0"/>
              <a:t>               opportunities.</a:t>
            </a:r>
          </a:p>
          <a:p>
            <a:pPr marL="0" indent="0">
              <a:buClr>
                <a:srgbClr val="996633"/>
              </a:buClr>
              <a:buFontTx/>
              <a:buNone/>
            </a:pPr>
            <a:endParaRPr lang="en-US" sz="1600" dirty="0" smtClean="0">
              <a:latin typeface="Book Antiqua" pitchFamily="18" charset="0"/>
            </a:endParaRPr>
          </a:p>
        </p:txBody>
      </p:sp>
      <p:pic>
        <p:nvPicPr>
          <p:cNvPr id="104453"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B878D9A9-FC8A-4879-A68C-C7FEA5C33577}" type="slidenum">
              <a:rPr lang="en-US"/>
              <a:pPr>
                <a:defRPr/>
              </a:pPr>
              <a:t>8</a:t>
            </a:fld>
            <a:endParaRPr lang="en-US" dirty="0"/>
          </a:p>
        </p:txBody>
      </p:sp>
      <p:sp>
        <p:nvSpPr>
          <p:cNvPr id="102403" name="Rectangle 2"/>
          <p:cNvSpPr>
            <a:spLocks noGrp="1"/>
          </p:cNvSpPr>
          <p:nvPr>
            <p:ph type="ctrTitle" idx="4294967295"/>
          </p:nvPr>
        </p:nvSpPr>
        <p:spPr bwMode="hidden">
          <a:xfrm>
            <a:off x="2971800" y="381001"/>
            <a:ext cx="5181600" cy="1077218"/>
          </a:xfrm>
          <a:noFill/>
        </p:spPr>
        <p:txBody>
          <a:bodyPr wrap="square" anchor="t">
            <a:spAutoFit/>
          </a:bodyPr>
          <a:lstStyle/>
          <a:p>
            <a:r>
              <a:rPr lang="en-US" sz="2400" b="1" cap="all" dirty="0" smtClean="0"/>
              <a:t>POVERTY</a:t>
            </a:r>
            <a:r>
              <a:rPr lang="en-US" sz="3200" b="1" cap="all" dirty="0" smtClean="0"/>
              <a:t> </a:t>
            </a:r>
            <a:r>
              <a:rPr lang="en-US" sz="3200" b="1" dirty="0" smtClean="0"/>
              <a:t>ESTIMATE</a:t>
            </a:r>
            <a:r>
              <a:rPr lang="en-US" sz="3200" dirty="0" smtClean="0"/>
              <a:t/>
            </a:r>
            <a:br>
              <a:rPr lang="en-US" sz="3200" dirty="0" smtClean="0"/>
            </a:br>
            <a:endParaRPr lang="en-US" sz="3200" b="1" dirty="0" smtClean="0">
              <a:solidFill>
                <a:srgbClr val="996633"/>
              </a:solidFill>
              <a:ea typeface="Arial Unicode MS" pitchFamily="34" charset="-128"/>
              <a:cs typeface="Arial" pitchFamily="34" charset="0"/>
            </a:endParaRPr>
          </a:p>
        </p:txBody>
      </p:sp>
      <p:sp>
        <p:nvSpPr>
          <p:cNvPr id="102404" name="Rectangle 3"/>
          <p:cNvSpPr>
            <a:spLocks noGrp="1"/>
          </p:cNvSpPr>
          <p:nvPr>
            <p:ph type="subTitle" idx="4294967295"/>
          </p:nvPr>
        </p:nvSpPr>
        <p:spPr>
          <a:xfrm>
            <a:off x="1066800" y="1066800"/>
            <a:ext cx="7391400" cy="5334000"/>
          </a:xfrm>
        </p:spPr>
        <p:txBody>
          <a:bodyPr>
            <a:normAutofit fontScale="92500" lnSpcReduction="20000"/>
          </a:bodyPr>
          <a:lstStyle/>
          <a:p>
            <a:pPr>
              <a:buNone/>
            </a:pPr>
            <a:r>
              <a:rPr lang="en-US" sz="2400" b="1" dirty="0" smtClean="0"/>
              <a:t> </a:t>
            </a:r>
            <a:endParaRPr lang="en-US" sz="2400" dirty="0" smtClean="0"/>
          </a:p>
          <a:p>
            <a:pPr marL="0" indent="0">
              <a:buNone/>
            </a:pPr>
            <a:r>
              <a:rPr lang="en-US" sz="2400" dirty="0" smtClean="0"/>
              <a:t>As per </a:t>
            </a:r>
            <a:r>
              <a:rPr lang="en-US" sz="2400" dirty="0" err="1" smtClean="0"/>
              <a:t>Rangarajan</a:t>
            </a:r>
            <a:r>
              <a:rPr lang="en-US" sz="2400" dirty="0" smtClean="0"/>
              <a:t> Committee , Planning Commission of India – June 2014, in the rural area percentage of persons below poverty line was 30.9% numbering 26 Crore population as  of 2011 (Annexure – A). As per </a:t>
            </a:r>
            <a:r>
              <a:rPr lang="en-US" sz="2400" dirty="0" err="1" smtClean="0"/>
              <a:t>Tendulkar</a:t>
            </a:r>
            <a:r>
              <a:rPr lang="en-US" sz="2400" dirty="0" smtClean="0"/>
              <a:t> Committee, this is 25.7% in 2011-12. As per Planning Commission press note on poverty estimate – July 2013  </a:t>
            </a:r>
          </a:p>
          <a:p>
            <a:pPr marL="0" indent="0">
              <a:buNone/>
            </a:pPr>
            <a:endParaRPr lang="en-US" sz="2400" dirty="0" smtClean="0"/>
          </a:p>
          <a:p>
            <a:pPr>
              <a:buNone/>
            </a:pPr>
            <a:r>
              <a:rPr lang="en-US" sz="2400" dirty="0" smtClean="0"/>
              <a:t>		Poverty in rural area 		percentage below</a:t>
            </a:r>
          </a:p>
          <a:p>
            <a:pPr>
              <a:buNone/>
            </a:pPr>
            <a:r>
              <a:rPr lang="en-US" sz="2400" dirty="0" smtClean="0"/>
              <a:t>		declined from 			poverty line</a:t>
            </a:r>
          </a:p>
          <a:p>
            <a:pPr>
              <a:buNone/>
            </a:pPr>
            <a:endParaRPr lang="en-US" sz="2400" dirty="0" smtClean="0"/>
          </a:p>
          <a:p>
            <a:pPr>
              <a:buNone/>
            </a:pPr>
            <a:r>
              <a:rPr lang="en-US" sz="2400" dirty="0" smtClean="0"/>
              <a:t>              1993-94				 50.0% 			2011-12			 </a:t>
            </a:r>
            <a:r>
              <a:rPr lang="en-US" sz="2400" b="1" dirty="0" smtClean="0">
                <a:solidFill>
                  <a:srgbClr val="FF0000"/>
                </a:solidFill>
              </a:rPr>
              <a:t>25.7% 	</a:t>
            </a:r>
            <a:r>
              <a:rPr lang="en-US" sz="2400" dirty="0" smtClean="0"/>
              <a:t>								</a:t>
            </a:r>
          </a:p>
          <a:p>
            <a:pPr marL="0" indent="0">
              <a:buNone/>
            </a:pPr>
            <a:r>
              <a:rPr lang="en-US" sz="2400" dirty="0" smtClean="0"/>
              <a:t> While in urban area, poverty declined from </a:t>
            </a:r>
            <a:r>
              <a:rPr lang="en-US" sz="2400" b="1" dirty="0" smtClean="0">
                <a:solidFill>
                  <a:srgbClr val="FF0000"/>
                </a:solidFill>
              </a:rPr>
              <a:t>31.8% to 13.7% </a:t>
            </a:r>
            <a:r>
              <a:rPr lang="en-US" sz="2400" dirty="0" smtClean="0"/>
              <a:t>The inequality  between urban and rural farmers are growing. </a:t>
            </a:r>
          </a:p>
          <a:p>
            <a:pPr marL="457200" indent="-457200">
              <a:lnSpc>
                <a:spcPct val="80000"/>
              </a:lnSpc>
              <a:buClr>
                <a:srgbClr val="996633"/>
              </a:buClr>
              <a:buFontTx/>
              <a:buNone/>
            </a:pPr>
            <a:endParaRPr lang="en-US" sz="2400" dirty="0" smtClean="0">
              <a:latin typeface="Book Antiqua" pitchFamily="18" charset="0"/>
            </a:endParaRPr>
          </a:p>
        </p:txBody>
      </p:sp>
      <p:pic>
        <p:nvPicPr>
          <p:cNvPr id="102405"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Date Placeholder 9"/>
          <p:cNvSpPr>
            <a:spLocks noGrp="1"/>
          </p:cNvSpPr>
          <p:nvPr>
            <p:ph type="dt" sz="half" idx="10"/>
          </p:nvPr>
        </p:nvSpPr>
        <p:spPr>
          <a:noFill/>
        </p:spPr>
        <p:txBody>
          <a:bodyPr/>
          <a:lstStyle/>
          <a:p>
            <a:fld id="{D652A1BD-3774-49B2-9B62-F54CAA8D3853}" type="datetime1">
              <a:rPr lang="en-US" smtClean="0"/>
              <a:pPr/>
              <a:t>03/08/2015</a:t>
            </a:fld>
            <a:endParaRPr lang="en-US" smtClean="0"/>
          </a:p>
        </p:txBody>
      </p:sp>
      <p:sp>
        <p:nvSpPr>
          <p:cNvPr id="15362" name="Rectangle 6"/>
          <p:cNvSpPr>
            <a:spLocks noGrp="1" noChangeArrowheads="1"/>
          </p:cNvSpPr>
          <p:nvPr>
            <p:ph type="sldNum" sz="quarter" idx="12"/>
          </p:nvPr>
        </p:nvSpPr>
        <p:spPr>
          <a:noFill/>
        </p:spPr>
        <p:txBody>
          <a:bodyPr/>
          <a:lstStyle/>
          <a:p>
            <a:fld id="{1B4C085C-C8C2-49FD-AF9E-162BA791334C}" type="slidenum">
              <a:rPr lang="en-US" smtClean="0"/>
              <a:pPr/>
              <a:t>9</a:t>
            </a:fld>
            <a:endParaRPr lang="en-US" smtClean="0"/>
          </a:p>
        </p:txBody>
      </p:sp>
      <p:sp>
        <p:nvSpPr>
          <p:cNvPr id="2" name="Rectangle 3"/>
          <p:cNvSpPr>
            <a:spLocks noGrp="1"/>
          </p:cNvSpPr>
          <p:nvPr>
            <p:ph type="body" sz="half" idx="4294967295"/>
          </p:nvPr>
        </p:nvSpPr>
        <p:spPr>
          <a:xfrm>
            <a:off x="990600" y="990600"/>
            <a:ext cx="7772400" cy="5334000"/>
          </a:xfrm>
          <a:solidFill>
            <a:schemeClr val="bg1"/>
          </a:solidFill>
        </p:spPr>
        <p:txBody>
          <a:bodyPr>
            <a:normAutofit fontScale="70000" lnSpcReduction="20000"/>
          </a:bodyPr>
          <a:lstStyle/>
          <a:p>
            <a:pPr algn="just">
              <a:lnSpc>
                <a:spcPct val="105000"/>
              </a:lnSpc>
            </a:pPr>
            <a:r>
              <a:rPr lang="en-GB" sz="2800" i="1" dirty="0" smtClean="0">
                <a:cs typeface="Tahoma" pitchFamily="34" charset="0"/>
              </a:rPr>
              <a:t>Past experience of early 70s</a:t>
            </a:r>
          </a:p>
          <a:p>
            <a:pPr algn="just">
              <a:lnSpc>
                <a:spcPct val="105000"/>
              </a:lnSpc>
            </a:pPr>
            <a:r>
              <a:rPr lang="en-GB" sz="2800" i="1" dirty="0" smtClean="0">
                <a:cs typeface="Tahoma" pitchFamily="34" charset="0"/>
              </a:rPr>
              <a:t>Green revolution brought  fruits to farmers, but poor small and marginal farmers did not benefit.</a:t>
            </a:r>
            <a:endParaRPr lang="en-US" sz="2800" dirty="0" smtClean="0"/>
          </a:p>
          <a:p>
            <a:pPr algn="just"/>
            <a:r>
              <a:rPr lang="en-GB" sz="2800" i="1" dirty="0" smtClean="0">
                <a:cs typeface="Tahoma" pitchFamily="34" charset="0"/>
              </a:rPr>
              <a:t>There were riots in rural areas of our country</a:t>
            </a:r>
            <a:endParaRPr lang="en-US" sz="2800" dirty="0" smtClean="0"/>
          </a:p>
          <a:p>
            <a:pPr algn="just"/>
            <a:r>
              <a:rPr lang="en-GB" sz="2800" i="1" dirty="0" smtClean="0">
                <a:cs typeface="Tahoma" pitchFamily="34" charset="0"/>
              </a:rPr>
              <a:t>The Government of India introduced special programme for assistance of small and marginal farmers – SFDA programme.(1975-80)</a:t>
            </a:r>
            <a:endParaRPr lang="en-US" sz="2800" dirty="0" smtClean="0"/>
          </a:p>
          <a:p>
            <a:pPr algn="just"/>
            <a:r>
              <a:rPr lang="en-GB" sz="2800" i="1" dirty="0" smtClean="0">
                <a:cs typeface="Tahoma" pitchFamily="34" charset="0"/>
              </a:rPr>
              <a:t>This was followed by Integrated Rural Development Programme (IRDP). (1980)</a:t>
            </a:r>
            <a:endParaRPr lang="en-US" sz="2800" dirty="0" smtClean="0"/>
          </a:p>
          <a:p>
            <a:pPr algn="just"/>
            <a:r>
              <a:rPr lang="en-GB" sz="2800" i="1" dirty="0" smtClean="0">
                <a:cs typeface="Tahoma" pitchFamily="34" charset="0"/>
              </a:rPr>
              <a:t>Focus on individual poor family, particularly farmers and artisans.</a:t>
            </a:r>
            <a:endParaRPr lang="en-US" sz="2800" dirty="0" smtClean="0"/>
          </a:p>
          <a:p>
            <a:pPr algn="just"/>
            <a:r>
              <a:rPr lang="en-GB" sz="2800" i="1" dirty="0" smtClean="0">
                <a:cs typeface="Tahoma" pitchFamily="34" charset="0"/>
              </a:rPr>
              <a:t>Special subsidy provided to obtain productive assets and inputs with back up bank credit. The programme has great success –poverty on decline – small and marginal farmers benefited.</a:t>
            </a:r>
            <a:endParaRPr lang="en-US" sz="2800" dirty="0" smtClean="0"/>
          </a:p>
          <a:p>
            <a:pPr algn="just"/>
            <a:r>
              <a:rPr lang="en-GB" sz="2800" i="1" dirty="0" smtClean="0">
                <a:cs typeface="Tahoma" pitchFamily="34" charset="0"/>
              </a:rPr>
              <a:t>But there were left out more than 25% - 30% on average</a:t>
            </a:r>
            <a:endParaRPr lang="en-US" sz="2800" dirty="0" smtClean="0"/>
          </a:p>
          <a:p>
            <a:pPr algn="just"/>
            <a:r>
              <a:rPr lang="en-GB" sz="2800" i="1" dirty="0" smtClean="0">
                <a:cs typeface="Tahoma" pitchFamily="34" charset="0"/>
              </a:rPr>
              <a:t>In some areas this proportion is more.</a:t>
            </a:r>
            <a:endParaRPr lang="en-US" sz="2800" dirty="0" smtClean="0"/>
          </a:p>
          <a:p>
            <a:pPr algn="just"/>
            <a:r>
              <a:rPr lang="en-GB" sz="2800" i="1" dirty="0" smtClean="0">
                <a:cs typeface="Tahoma" pitchFamily="34" charset="0"/>
              </a:rPr>
              <a:t>The left-out of development process needs continuous attention as those who are left out hardcore families due to a variety. </a:t>
            </a:r>
            <a:endParaRPr lang="en-US" sz="2800" dirty="0" smtClean="0">
              <a:latin typeface="Arial Unicode MS" pitchFamily="34" charset="-128"/>
              <a:cs typeface="Arial" charset="0"/>
            </a:endParaRPr>
          </a:p>
        </p:txBody>
      </p:sp>
      <p:sp>
        <p:nvSpPr>
          <p:cNvPr id="11" name="Rectangle 2"/>
          <p:cNvSpPr>
            <a:spLocks noGrp="1" noChangeArrowheads="1"/>
          </p:cNvSpPr>
          <p:nvPr>
            <p:ph type="title" idx="4294967295"/>
          </p:nvPr>
        </p:nvSpPr>
        <p:spPr>
          <a:xfrm>
            <a:off x="1524000" y="381000"/>
            <a:ext cx="7620000" cy="381000"/>
          </a:xfrm>
        </p:spPr>
        <p:txBody>
          <a:bodyPr>
            <a:normAutofit fontScale="90000"/>
          </a:bodyPr>
          <a:lstStyle/>
          <a:p>
            <a:pPr eaLnBrk="1" hangingPunct="1"/>
            <a:r>
              <a:rPr lang="en-GB" sz="2000" b="1" i="1" u="sng" dirty="0" smtClean="0">
                <a:latin typeface="Tahoma" pitchFamily="34" charset="0"/>
                <a:cs typeface="Tahoma" pitchFamily="34" charset="0"/>
              </a:rPr>
              <a:t/>
            </a:r>
            <a:br>
              <a:rPr lang="en-GB" sz="2000" b="1" i="1" u="sng" dirty="0" smtClean="0">
                <a:latin typeface="Tahoma" pitchFamily="34" charset="0"/>
                <a:cs typeface="Tahoma" pitchFamily="34" charset="0"/>
              </a:rPr>
            </a:br>
            <a:r>
              <a:rPr lang="en-GB" sz="2000" b="1" i="1" u="sng" dirty="0" smtClean="0">
                <a:latin typeface="Tahoma" pitchFamily="34" charset="0"/>
                <a:cs typeface="Tahoma" pitchFamily="34" charset="0"/>
              </a:rPr>
              <a:t/>
            </a:r>
            <a:br>
              <a:rPr lang="en-GB" sz="2000" b="1" i="1" u="sng" dirty="0" smtClean="0">
                <a:latin typeface="Tahoma" pitchFamily="34" charset="0"/>
                <a:cs typeface="Tahoma" pitchFamily="34" charset="0"/>
              </a:rPr>
            </a:br>
            <a:r>
              <a:rPr lang="en-GB" sz="2000" b="1" i="1" u="sng" dirty="0" smtClean="0">
                <a:latin typeface="Tahoma" pitchFamily="34" charset="0"/>
                <a:cs typeface="Tahoma" pitchFamily="34" charset="0"/>
              </a:rPr>
              <a:t/>
            </a:r>
            <a:br>
              <a:rPr lang="en-GB" sz="2000" b="1" i="1" u="sng" dirty="0" smtClean="0">
                <a:latin typeface="Tahoma" pitchFamily="34" charset="0"/>
                <a:cs typeface="Tahoma" pitchFamily="34" charset="0"/>
              </a:rPr>
            </a:br>
            <a:r>
              <a:rPr lang="en-GB" sz="2000" b="1" i="1" u="sng" dirty="0" smtClean="0">
                <a:latin typeface="Tahoma" pitchFamily="34" charset="0"/>
                <a:cs typeface="Tahoma" pitchFamily="34" charset="0"/>
              </a:rPr>
              <a:t/>
            </a:r>
            <a:br>
              <a:rPr lang="en-GB" sz="2000" b="1" i="1" u="sng" dirty="0" smtClean="0">
                <a:latin typeface="Tahoma" pitchFamily="34" charset="0"/>
                <a:cs typeface="Tahoma" pitchFamily="34" charset="0"/>
              </a:rPr>
            </a:br>
            <a:r>
              <a:rPr lang="en-GB" sz="2000" b="1" u="sng" dirty="0" smtClean="0">
                <a:latin typeface="Tahoma" pitchFamily="34" charset="0"/>
                <a:cs typeface="Tahoma" pitchFamily="34" charset="0"/>
              </a:rPr>
              <a:t>THE </a:t>
            </a:r>
            <a:r>
              <a:rPr lang="en-GB" sz="2700" b="1" u="sng" dirty="0" smtClean="0">
                <a:cs typeface="Tahoma" pitchFamily="34" charset="0"/>
              </a:rPr>
              <a:t>PAST</a:t>
            </a:r>
            <a:r>
              <a:rPr lang="en-GB" sz="2000" b="1" u="sng" dirty="0" smtClean="0">
                <a:latin typeface="Tahoma" pitchFamily="34" charset="0"/>
                <a:cs typeface="Tahoma" pitchFamily="34" charset="0"/>
              </a:rPr>
              <a:t> EXPERIENCE</a:t>
            </a:r>
            <a:r>
              <a:rPr lang="en-GB" u="sng" dirty="0" smtClean="0">
                <a:latin typeface="Tahoma" pitchFamily="34" charset="0"/>
                <a:cs typeface="Tahoma" pitchFamily="34" charset="0"/>
              </a:rPr>
              <a:t/>
            </a:r>
            <a:br>
              <a:rPr lang="en-GB" u="sng" dirty="0" smtClean="0">
                <a:latin typeface="Tahoma" pitchFamily="34" charset="0"/>
                <a:cs typeface="Tahoma" pitchFamily="34" charset="0"/>
              </a:rPr>
            </a:br>
            <a:r>
              <a:rPr lang="en-GB" dirty="0" smtClean="0">
                <a:cs typeface="Times New Roman" pitchFamily="18" charset="0"/>
              </a:rPr>
              <a:t> </a:t>
            </a:r>
            <a:br>
              <a:rPr lang="en-GB" dirty="0" smtClean="0">
                <a:cs typeface="Times New Roman" pitchFamily="18" charset="0"/>
              </a:rPr>
            </a:br>
            <a:endParaRPr lang="en-US" dirty="0" smtClean="0">
              <a:cs typeface="Times New Roman" pitchFamily="18" charset="0"/>
            </a:endParaRPr>
          </a:p>
        </p:txBody>
      </p:sp>
      <p:pic>
        <p:nvPicPr>
          <p:cNvPr id="15366"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12" name="Rectangle 2"/>
          <p:cNvSpPr txBox="1">
            <a:spLocks noChangeArrowheads="1"/>
          </p:cNvSpPr>
          <p:nvPr/>
        </p:nvSpPr>
        <p:spPr>
          <a:xfrm>
            <a:off x="457200" y="274638"/>
            <a:ext cx="8229600" cy="1143000"/>
          </a:xfrm>
          <a:prstGeom prst="rect">
            <a:avLst/>
          </a:prstGeom>
        </p:spPr>
        <p:txBody>
          <a:bodyP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1" u="none" strike="noStrike" kern="1200" cap="none" spc="0" normalizeH="0" baseline="0" noProof="0" dirty="0" smtClean="0">
                <a:ln>
                  <a:noFill/>
                </a:ln>
                <a:solidFill>
                  <a:schemeClr val="tx1"/>
                </a:solidFill>
                <a:effectLst/>
                <a:uLnTx/>
                <a:uFillTx/>
                <a:latin typeface="Tahoma" pitchFamily="34" charset="0"/>
                <a:ea typeface="+mj-ea"/>
                <a:cs typeface="Tahoma" pitchFamily="34" charset="0"/>
              </a:rPr>
              <a:t/>
            </a:r>
            <a:br>
              <a:rPr kumimoji="0" lang="en-GB" sz="4400" b="0" i="1" u="none" strike="noStrike" kern="1200" cap="none" spc="0" normalizeH="0" baseline="0" noProof="0" dirty="0" smtClean="0">
                <a:ln>
                  <a:noFill/>
                </a:ln>
                <a:solidFill>
                  <a:schemeClr val="tx1"/>
                </a:solidFill>
                <a:effectLst/>
                <a:uLnTx/>
                <a:uFillTx/>
                <a:latin typeface="Tahoma" pitchFamily="34" charset="0"/>
                <a:ea typeface="+mj-ea"/>
                <a:cs typeface="Tahoma" pitchFamily="34" charset="0"/>
              </a:rPr>
            </a:br>
            <a:r>
              <a:rPr kumimoji="0" lang="en-GB" sz="4400" b="0" i="0" u="none" strike="noStrike" kern="1200" cap="none" spc="0" normalizeH="0" baseline="0" noProof="0" dirty="0" smtClean="0">
                <a:ln>
                  <a:noFill/>
                </a:ln>
                <a:solidFill>
                  <a:schemeClr val="tx1"/>
                </a:solidFill>
                <a:effectLst/>
                <a:uLnTx/>
                <a:uFillTx/>
                <a:latin typeface="+mj-lt"/>
                <a:ea typeface="+mj-ea"/>
                <a:cs typeface="Times New Roman" pitchFamily="18" charset="0"/>
              </a:rPr>
              <a:t> </a:t>
            </a:r>
            <a:br>
              <a:rPr kumimoji="0" lang="en-GB" sz="4400" b="0" i="0" u="none" strike="noStrike" kern="1200" cap="none" spc="0" normalizeH="0" baseline="0" noProof="0" dirty="0" smtClean="0">
                <a:ln>
                  <a:noFill/>
                </a:ln>
                <a:solidFill>
                  <a:schemeClr val="tx1"/>
                </a:solidFill>
                <a:effectLst/>
                <a:uLnTx/>
                <a:uFillTx/>
                <a:latin typeface="+mj-lt"/>
                <a:ea typeface="+mj-ea"/>
                <a:cs typeface="Times New Roman" pitchFamily="18" charset="0"/>
              </a:rPr>
            </a:br>
            <a:endParaRPr kumimoji="0" lang="en-US" sz="4400" b="0" i="0" u="none" strike="noStrike" kern="1200" cap="none" spc="0" normalizeH="0" baseline="0" noProof="0" dirty="0" smtClean="0">
              <a:ln>
                <a:noFill/>
              </a:ln>
              <a:solidFill>
                <a:schemeClr val="tx1"/>
              </a:solidFill>
              <a:effectLst/>
              <a:uLnTx/>
              <a:uFillTx/>
              <a:latin typeface="+mj-lt"/>
              <a:ea typeface="+mj-ea"/>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TotalTime>
  <Words>4101</Words>
  <Application>Microsoft Office PowerPoint</Application>
  <PresentationFormat>On-screen Show (4:3)</PresentationFormat>
  <Paragraphs>1708</Paragraphs>
  <Slides>44</Slides>
  <Notes>11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     “GUJARAT AGRICULTURE”  THE CURRENT SITUATION      </vt:lpstr>
      <vt:lpstr>Slide 2</vt:lpstr>
      <vt:lpstr>WHAT AILS OUR AGRICULTURE </vt:lpstr>
      <vt:lpstr>THE STATUS OF INDIAN ECONOMY</vt:lpstr>
      <vt:lpstr>FARMERS’ SUCIDE AND NAXALISM </vt:lpstr>
      <vt:lpstr>SMALL FARMERS </vt:lpstr>
      <vt:lpstr>Slide 7</vt:lpstr>
      <vt:lpstr>POVERTY ESTIMATE </vt:lpstr>
      <vt:lpstr>    THE PAST EXPERIENCE   </vt:lpstr>
      <vt:lpstr>THE LEFT OUT OF DEVELOPMENT PROCESS</vt:lpstr>
      <vt:lpstr>THE LEFT OUT OF DEVELOPMENT PROCESS Lack of inputs       </vt:lpstr>
      <vt:lpstr>Slide 12</vt:lpstr>
      <vt:lpstr>  Push &amp; Pull on SMALL FARMERS Preparedness to Act   </vt:lpstr>
      <vt:lpstr>Related Systemic Problems </vt:lpstr>
      <vt:lpstr>Cross sector &amp; Cumulative Impact  </vt:lpstr>
      <vt:lpstr>GUJARAT </vt:lpstr>
      <vt:lpstr> Income ,Investment and indebtedness NSSO REPORT - 2013  </vt:lpstr>
      <vt:lpstr>Table 3.3 (a) Population Below Poverty Line (Tendulkar Methodology) (Figs. in Percentage) </vt:lpstr>
      <vt:lpstr>Slide 19</vt:lpstr>
      <vt:lpstr>Slide 20</vt:lpstr>
      <vt:lpstr>Slide 21</vt:lpstr>
      <vt:lpstr>Slide 22</vt:lpstr>
      <vt:lpstr>Slide 23</vt:lpstr>
      <vt:lpstr>Slide 24</vt:lpstr>
      <vt:lpstr> PRODUCTIVITY GAPS – MANDVI-KUTCH Rukmavati River Basin Current Agricultural Crops – area Mandvi- Block,Kutch-District -Crop wise average yield and Optimum yield </vt:lpstr>
      <vt:lpstr>KNOWLEDGE GAP AT LOCAL LEVEL </vt:lpstr>
      <vt:lpstr>Slide 27</vt:lpstr>
      <vt:lpstr>Slide 28</vt:lpstr>
      <vt:lpstr>Slide 29</vt:lpstr>
      <vt:lpstr>Findings</vt:lpstr>
      <vt:lpstr>OVER LAPPING OF AGRI EXTENSION -  ADMINISTRATION</vt:lpstr>
      <vt:lpstr>OVER LAPPING OF AGRI EXTENSION -  ADMINISTRATION</vt:lpstr>
      <vt:lpstr>Slide 33</vt:lpstr>
      <vt:lpstr>ANNEXURES</vt:lpstr>
      <vt:lpstr>DEVELOPMENT IN IMPORTANT SECTORS OF GUJARAT ECONOMY</vt:lpstr>
      <vt:lpstr>Slide 36</vt:lpstr>
      <vt:lpstr>Slide 37</vt:lpstr>
      <vt:lpstr>Slide 38</vt:lpstr>
      <vt:lpstr>Slide 39</vt:lpstr>
      <vt:lpstr>Slide 40</vt:lpstr>
      <vt:lpstr>Slide 41</vt:lpstr>
      <vt:lpstr>Slide 42</vt:lpstr>
      <vt:lpstr>Slide 43</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AILS OUR AGRICULTURETHE PROBLEM</dc:title>
  <dc:creator/>
  <cp:lastModifiedBy>Lizaben</cp:lastModifiedBy>
  <cp:revision>86</cp:revision>
  <dcterms:created xsi:type="dcterms:W3CDTF">2006-08-16T00:00:00Z</dcterms:created>
  <dcterms:modified xsi:type="dcterms:W3CDTF">2015-08-03T09:31:32Z</dcterms:modified>
</cp:coreProperties>
</file>