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84" r:id="rId2"/>
    <p:sldId id="264" r:id="rId3"/>
    <p:sldId id="265" r:id="rId4"/>
    <p:sldId id="282"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8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86" d="100"/>
          <a:sy n="86" d="100"/>
        </p:scale>
        <p:origin x="-93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FDCAA2B-6FF7-491A-A6D0-11F1A844A0AC}" type="datetimeFigureOut">
              <a:rPr lang="en-US" smtClean="0"/>
              <a:pPr/>
              <a:t>10/31/2022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A3C0623-8192-488B-9BAF-3B974CF2A21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EC5EF9-5BC5-4FD5-859D-5B01B82BB38F}" type="datetimeFigureOut">
              <a:rPr lang="en-US" smtClean="0"/>
              <a:pPr/>
              <a:t>10/31/2022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AA9A89F-21C0-44D5-A914-BCC6FC6BC8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920F7C-B5AD-4FB8-8F97-C40689B50215}" type="datetime1">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90FC2-2C18-467E-8F49-E90D4D29D615}" type="slidenum">
              <a:rPr lang="en-US" smtClean="0"/>
              <a:pPr/>
              <a:t>‹#›</a:t>
            </a:fld>
            <a:endParaRPr lang="en-US"/>
          </a:p>
        </p:txBody>
      </p:sp>
    </p:spTree>
    <p:extLst>
      <p:ext uri="{BB962C8B-B14F-4D97-AF65-F5344CB8AC3E}">
        <p14:creationId xmlns:p14="http://schemas.microsoft.com/office/powerpoint/2010/main" xmlns="" val="17238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CBE436-346B-49E5-BAF8-AA5DAC7F25F6}" type="datetime1">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90FC2-2C18-467E-8F49-E90D4D29D615}" type="slidenum">
              <a:rPr lang="en-US" smtClean="0"/>
              <a:pPr/>
              <a:t>‹#›</a:t>
            </a:fld>
            <a:endParaRPr lang="en-US"/>
          </a:p>
        </p:txBody>
      </p:sp>
    </p:spTree>
    <p:extLst>
      <p:ext uri="{BB962C8B-B14F-4D97-AF65-F5344CB8AC3E}">
        <p14:creationId xmlns:p14="http://schemas.microsoft.com/office/powerpoint/2010/main" xmlns="" val="159566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AECF53-7D6C-4DF0-8067-F497952E1FBE}" type="datetime1">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90FC2-2C18-467E-8F49-E90D4D29D615}" type="slidenum">
              <a:rPr lang="en-US" smtClean="0"/>
              <a:pPr/>
              <a:t>‹#›</a:t>
            </a:fld>
            <a:endParaRPr lang="en-US"/>
          </a:p>
        </p:txBody>
      </p:sp>
    </p:spTree>
    <p:extLst>
      <p:ext uri="{BB962C8B-B14F-4D97-AF65-F5344CB8AC3E}">
        <p14:creationId xmlns:p14="http://schemas.microsoft.com/office/powerpoint/2010/main" xmlns="" val="288078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09362-886A-4B4C-B790-D02EA9FF3198}" type="datetime1">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90FC2-2C18-467E-8F49-E90D4D29D615}" type="slidenum">
              <a:rPr lang="en-US" smtClean="0"/>
              <a:pPr/>
              <a:t>‹#›</a:t>
            </a:fld>
            <a:endParaRPr lang="en-US"/>
          </a:p>
        </p:txBody>
      </p:sp>
    </p:spTree>
    <p:extLst>
      <p:ext uri="{BB962C8B-B14F-4D97-AF65-F5344CB8AC3E}">
        <p14:creationId xmlns:p14="http://schemas.microsoft.com/office/powerpoint/2010/main" xmlns="" val="138602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DAD55-318C-453E-99C3-CA9BC11DFD73}" type="datetime1">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90FC2-2C18-467E-8F49-E90D4D29D615}" type="slidenum">
              <a:rPr lang="en-US" smtClean="0"/>
              <a:pPr/>
              <a:t>‹#›</a:t>
            </a:fld>
            <a:endParaRPr lang="en-US"/>
          </a:p>
        </p:txBody>
      </p:sp>
    </p:spTree>
    <p:extLst>
      <p:ext uri="{BB962C8B-B14F-4D97-AF65-F5344CB8AC3E}">
        <p14:creationId xmlns:p14="http://schemas.microsoft.com/office/powerpoint/2010/main" xmlns="" val="192600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511D39-225E-4CF1-93B8-D87FF6A744C0}" type="datetime1">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90FC2-2C18-467E-8F49-E90D4D29D615}" type="slidenum">
              <a:rPr lang="en-US" smtClean="0"/>
              <a:pPr/>
              <a:t>‹#›</a:t>
            </a:fld>
            <a:endParaRPr lang="en-US"/>
          </a:p>
        </p:txBody>
      </p:sp>
    </p:spTree>
    <p:extLst>
      <p:ext uri="{BB962C8B-B14F-4D97-AF65-F5344CB8AC3E}">
        <p14:creationId xmlns:p14="http://schemas.microsoft.com/office/powerpoint/2010/main" xmlns="" val="135241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E73F00-35DC-46DA-936E-DA22E1BD9A8A}" type="datetime1">
              <a:rPr lang="en-US" smtClean="0"/>
              <a:pPr/>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90FC2-2C18-467E-8F49-E90D4D29D615}" type="slidenum">
              <a:rPr lang="en-US" smtClean="0"/>
              <a:pPr/>
              <a:t>‹#›</a:t>
            </a:fld>
            <a:endParaRPr lang="en-US"/>
          </a:p>
        </p:txBody>
      </p:sp>
    </p:spTree>
    <p:extLst>
      <p:ext uri="{BB962C8B-B14F-4D97-AF65-F5344CB8AC3E}">
        <p14:creationId xmlns:p14="http://schemas.microsoft.com/office/powerpoint/2010/main" xmlns="" val="178367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877F5D-DD0B-45D3-A12A-8134E93EB751}" type="datetime1">
              <a:rPr lang="en-US" smtClean="0"/>
              <a:pPr/>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90FC2-2C18-467E-8F49-E90D4D29D615}" type="slidenum">
              <a:rPr lang="en-US" smtClean="0"/>
              <a:pPr/>
              <a:t>‹#›</a:t>
            </a:fld>
            <a:endParaRPr lang="en-US"/>
          </a:p>
        </p:txBody>
      </p:sp>
    </p:spTree>
    <p:extLst>
      <p:ext uri="{BB962C8B-B14F-4D97-AF65-F5344CB8AC3E}">
        <p14:creationId xmlns:p14="http://schemas.microsoft.com/office/powerpoint/2010/main" xmlns="" val="334542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48A28-3444-4F59-9BB0-ABA6DBBAF071}" type="datetime1">
              <a:rPr lang="en-US" smtClean="0"/>
              <a:pPr/>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90FC2-2C18-467E-8F49-E90D4D29D615}" type="slidenum">
              <a:rPr lang="en-US" smtClean="0"/>
              <a:pPr/>
              <a:t>‹#›</a:t>
            </a:fld>
            <a:endParaRPr lang="en-US"/>
          </a:p>
        </p:txBody>
      </p:sp>
    </p:spTree>
    <p:extLst>
      <p:ext uri="{BB962C8B-B14F-4D97-AF65-F5344CB8AC3E}">
        <p14:creationId xmlns:p14="http://schemas.microsoft.com/office/powerpoint/2010/main" xmlns="" val="199293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EDD0D-9478-4F57-A73C-B4B5E062ABE0}" type="datetime1">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90FC2-2C18-467E-8F49-E90D4D29D615}" type="slidenum">
              <a:rPr lang="en-US" smtClean="0"/>
              <a:pPr/>
              <a:t>‹#›</a:t>
            </a:fld>
            <a:endParaRPr lang="en-US"/>
          </a:p>
        </p:txBody>
      </p:sp>
    </p:spTree>
    <p:extLst>
      <p:ext uri="{BB962C8B-B14F-4D97-AF65-F5344CB8AC3E}">
        <p14:creationId xmlns:p14="http://schemas.microsoft.com/office/powerpoint/2010/main" xmlns="" val="3884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65555-620B-4FF6-B3A9-98A4FFC9F093}" type="datetime1">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90FC2-2C18-467E-8F49-E90D4D29D615}" type="slidenum">
              <a:rPr lang="en-US" smtClean="0"/>
              <a:pPr/>
              <a:t>‹#›</a:t>
            </a:fld>
            <a:endParaRPr lang="en-US"/>
          </a:p>
        </p:txBody>
      </p:sp>
    </p:spTree>
    <p:extLst>
      <p:ext uri="{BB962C8B-B14F-4D97-AF65-F5344CB8AC3E}">
        <p14:creationId xmlns:p14="http://schemas.microsoft.com/office/powerpoint/2010/main" xmlns="" val="4130367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A254F-703D-4218-8DD0-65213724823C}" type="datetime1">
              <a:rPr lang="en-US" smtClean="0"/>
              <a:pPr/>
              <a:t>10/31/2022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90FC2-2C18-467E-8F49-E90D4D29D615}" type="slidenum">
              <a:rPr lang="en-US" smtClean="0"/>
              <a:pPr/>
              <a:t>‹#›</a:t>
            </a:fld>
            <a:endParaRPr lang="en-US"/>
          </a:p>
        </p:txBody>
      </p:sp>
    </p:spTree>
    <p:extLst>
      <p:ext uri="{BB962C8B-B14F-4D97-AF65-F5344CB8AC3E}">
        <p14:creationId xmlns:p14="http://schemas.microsoft.com/office/powerpoint/2010/main" xmlns="" val="2620438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ccsdindia.org/" TargetMode="External"/><Relationship Id="rId2" Type="http://schemas.openxmlformats.org/officeDocument/2006/relationships/hyperlink" Target="mailto:drkiritshelat@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rotWithShape="1">
          <a:blip r:embed="rId2" cstate="print">
            <a:extLst>
              <a:ext uri="{BEBA8EAE-BF5A-486C-A8C5-ECC9F3942E4B}">
                <a14:imgProps xmlns:a14="http://schemas.microsoft.com/office/drawing/2010/main" xmlns="">
                  <a14:imgLayer r:embed="">
                    <a14:imgEffect>
                      <a14:sharpenSoften amount="-26000"/>
                    </a14:imgEffect>
                    <a14:imgEffect>
                      <a14:brightnessContrast bright="4000"/>
                    </a14:imgEffect>
                  </a14:imgLayer>
                </a14:imgProps>
              </a:ext>
            </a:extLst>
          </a:blip>
          <a:srcRect r="48333" b="47778"/>
          <a:stretch/>
        </p:blipFill>
        <p:spPr bwMode="auto">
          <a:xfrm>
            <a:off x="0" y="0"/>
            <a:ext cx="2005070" cy="2100943"/>
          </a:xfrm>
          <a:prstGeom prst="rect">
            <a:avLst/>
          </a:prstGeom>
          <a:noFill/>
          <a:ln w="9525">
            <a:noFill/>
            <a:miter lim="800000"/>
            <a:headEnd/>
            <a:tailEnd/>
          </a:ln>
        </p:spPr>
      </p:pic>
      <p:sp>
        <p:nvSpPr>
          <p:cNvPr id="2" name="Title 1"/>
          <p:cNvSpPr>
            <a:spLocks noGrp="1"/>
          </p:cNvSpPr>
          <p:nvPr>
            <p:ph type="ctrTitle"/>
          </p:nvPr>
        </p:nvSpPr>
        <p:spPr>
          <a:xfrm>
            <a:off x="838200" y="2864386"/>
            <a:ext cx="7620000" cy="1355074"/>
          </a:xfrm>
          <a:solidFill>
            <a:schemeClr val="bg1"/>
          </a:solidFill>
        </p:spPr>
        <p:txBody>
          <a:bodyPr anchor="ctr">
            <a:noAutofit/>
          </a:bodyPr>
          <a:lstStyle/>
          <a:p>
            <a:r>
              <a:rPr lang="en-US" sz="2400" b="1" kern="100" dirty="0" smtClean="0">
                <a:solidFill>
                  <a:schemeClr val="accent6">
                    <a:lumMod val="75000"/>
                  </a:schemeClr>
                </a:solidFill>
              </a:rPr>
              <a:t/>
            </a:r>
            <a:br>
              <a:rPr lang="en-US" sz="2400" b="1" kern="100" dirty="0" smtClean="0">
                <a:solidFill>
                  <a:schemeClr val="accent6">
                    <a:lumMod val="75000"/>
                  </a:schemeClr>
                </a:solidFill>
              </a:rPr>
            </a:br>
            <a:r>
              <a:rPr lang="en-US" sz="2400" b="1" kern="100" dirty="0" smtClean="0">
                <a:solidFill>
                  <a:schemeClr val="accent6">
                    <a:lumMod val="75000"/>
                  </a:schemeClr>
                </a:solidFill>
              </a:rPr>
              <a:t/>
            </a:r>
            <a:br>
              <a:rPr lang="en-US" sz="2400" b="1" kern="100" dirty="0" smtClean="0">
                <a:solidFill>
                  <a:schemeClr val="accent6">
                    <a:lumMod val="75000"/>
                  </a:schemeClr>
                </a:solidFill>
              </a:rPr>
            </a:br>
            <a:r>
              <a:rPr lang="en-US" sz="2400" b="1" kern="100" dirty="0" smtClean="0">
                <a:solidFill>
                  <a:schemeClr val="accent6">
                    <a:lumMod val="75000"/>
                  </a:schemeClr>
                </a:solidFill>
              </a:rPr>
              <a:t/>
            </a:r>
            <a:br>
              <a:rPr lang="en-US" sz="2400" b="1" kern="100" dirty="0" smtClean="0">
                <a:solidFill>
                  <a:schemeClr val="accent6">
                    <a:lumMod val="75000"/>
                  </a:schemeClr>
                </a:solidFill>
              </a:rPr>
            </a:br>
            <a:r>
              <a:rPr lang="en-US" sz="2400" b="1" kern="100" dirty="0" smtClean="0">
                <a:solidFill>
                  <a:schemeClr val="accent6">
                    <a:lumMod val="75000"/>
                  </a:schemeClr>
                </a:solidFill>
              </a:rPr>
              <a:t/>
            </a:r>
            <a:br>
              <a:rPr lang="en-US" sz="2400" b="1" kern="100" dirty="0" smtClean="0">
                <a:solidFill>
                  <a:schemeClr val="accent6">
                    <a:lumMod val="75000"/>
                  </a:schemeClr>
                </a:solidFill>
              </a:rPr>
            </a:br>
            <a:r>
              <a:rPr lang="en-US" sz="2400" b="1" kern="100" dirty="0" smtClean="0">
                <a:solidFill>
                  <a:schemeClr val="accent6">
                    <a:lumMod val="75000"/>
                  </a:schemeClr>
                </a:solidFill>
              </a:rPr>
              <a:t/>
            </a:r>
            <a:br>
              <a:rPr lang="en-US" sz="2400" b="1" kern="100" dirty="0" smtClean="0">
                <a:solidFill>
                  <a:schemeClr val="accent6">
                    <a:lumMod val="75000"/>
                  </a:schemeClr>
                </a:solidFill>
              </a:rPr>
            </a:br>
            <a:r>
              <a:rPr lang="en-US" sz="2400" b="1" dirty="0" smtClean="0">
                <a:solidFill>
                  <a:srgbClr val="C00000"/>
                </a:solidFill>
              </a:rPr>
              <a:t>Prioritizing Agriculture for Climate Change Adaptation and Mitigation</a:t>
            </a:r>
            <a:br>
              <a:rPr lang="en-US" sz="2400" b="1" dirty="0" smtClean="0">
                <a:solidFill>
                  <a:srgbClr val="C00000"/>
                </a:solidFill>
              </a:rPr>
            </a:br>
            <a:r>
              <a:rPr lang="en-US" sz="2400" b="1" dirty="0" smtClean="0">
                <a:solidFill>
                  <a:srgbClr val="C00000"/>
                </a:solidFill>
              </a:rPr>
              <a:t>NCCSD,INDIA</a:t>
            </a:r>
            <a:r>
              <a:rPr lang="en-US" sz="2400" dirty="0" smtClean="0"/>
              <a:t/>
            </a:r>
            <a:br>
              <a:rPr lang="en-US" sz="2400" dirty="0" smtClean="0"/>
            </a:br>
            <a:r>
              <a:rPr lang="en-US" sz="4800" b="1" dirty="0" smtClean="0">
                <a:solidFill>
                  <a:srgbClr val="0070C0"/>
                </a:solidFill>
              </a:rPr>
              <a:t/>
            </a:r>
            <a:br>
              <a:rPr lang="en-US" sz="4800" b="1" dirty="0" smtClean="0">
                <a:solidFill>
                  <a:srgbClr val="0070C0"/>
                </a:solidFill>
              </a:rPr>
            </a:br>
            <a:r>
              <a:rPr lang="en-US" sz="2800" dirty="0" smtClean="0"/>
              <a:t/>
            </a:r>
            <a:br>
              <a:rPr lang="en-US" sz="2800" dirty="0" smtClean="0"/>
            </a:br>
            <a:r>
              <a:rPr lang="en-IN" sz="2800" dirty="0" smtClean="0">
                <a:ln w="18415" cmpd="sng">
                  <a:solidFill>
                    <a:srgbClr val="FF0066"/>
                  </a:solidFill>
                  <a:prstDash val="solid"/>
                </a:ln>
                <a:effectLst>
                  <a:outerShdw blurRad="63500" dir="3600000" algn="tl" rotWithShape="0">
                    <a:srgbClr val="000000">
                      <a:alpha val="70000"/>
                    </a:srgbClr>
                  </a:outerShdw>
                </a:effectLst>
                <a:latin typeface="Arial Black" pitchFamily="34" charset="0"/>
              </a:rPr>
              <a:t/>
            </a:r>
            <a:br>
              <a:rPr lang="en-IN" sz="2800" dirty="0" smtClean="0">
                <a:ln w="18415" cmpd="sng">
                  <a:solidFill>
                    <a:srgbClr val="FF0066"/>
                  </a:solidFill>
                  <a:prstDash val="solid"/>
                </a:ln>
                <a:effectLst>
                  <a:outerShdw blurRad="63500" dir="3600000" algn="tl" rotWithShape="0">
                    <a:srgbClr val="000000">
                      <a:alpha val="70000"/>
                    </a:srgbClr>
                  </a:outerShdw>
                </a:effectLst>
                <a:latin typeface="Arial Black" pitchFamily="34" charset="0"/>
              </a:rPr>
            </a:br>
            <a:endParaRPr lang="en-US" sz="2400" b="1" dirty="0">
              <a:solidFill>
                <a:schemeClr val="accent6">
                  <a:lumMod val="75000"/>
                </a:schemeClr>
              </a:solidFill>
              <a:latin typeface="+mn-lt"/>
            </a:endParaRPr>
          </a:p>
        </p:txBody>
      </p:sp>
      <p:pic>
        <p:nvPicPr>
          <p:cNvPr id="3" name="Picture 2" descr="https://encrypted-tbn3.gstatic.com/images?q=tbn:ANd9GcSNMh6Rji0eztXv77_14_w4SwaHJ56XFGHRCHA6UahykaDZCVuXHQ"/>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546" r="17877" b="25510"/>
          <a:stretch/>
        </p:blipFill>
        <p:spPr bwMode="auto">
          <a:xfrm>
            <a:off x="7728857" y="5410200"/>
            <a:ext cx="1415143"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447800" y="4318613"/>
            <a:ext cx="6019800" cy="1846659"/>
          </a:xfrm>
          <a:prstGeom prst="rect">
            <a:avLst/>
          </a:prstGeom>
          <a:solidFill>
            <a:schemeClr val="bg1"/>
          </a:solidFill>
        </p:spPr>
        <p:txBody>
          <a:bodyPr wrap="square">
            <a:spAutoFit/>
          </a:bodyPr>
          <a:lstStyle/>
          <a:p>
            <a:pPr algn="ctr"/>
            <a:r>
              <a:rPr lang="en-US" sz="2000" b="1" dirty="0" smtClean="0">
                <a:cs typeface="Arial" pitchFamily="34" charset="0"/>
              </a:rPr>
              <a:t>By </a:t>
            </a:r>
          </a:p>
          <a:p>
            <a:pPr algn="ctr"/>
            <a:r>
              <a:rPr lang="en-US" sz="2000" b="1" dirty="0" smtClean="0">
                <a:cs typeface="Arial" pitchFamily="34" charset="0"/>
              </a:rPr>
              <a:t>Dr. </a:t>
            </a:r>
            <a:r>
              <a:rPr lang="en-US" sz="2000" b="1" dirty="0" err="1" smtClean="0">
                <a:cs typeface="Arial" pitchFamily="34" charset="0"/>
              </a:rPr>
              <a:t>Kirit</a:t>
            </a:r>
            <a:r>
              <a:rPr lang="en-US" sz="2000" b="1" dirty="0" smtClean="0">
                <a:cs typeface="Arial" pitchFamily="34" charset="0"/>
              </a:rPr>
              <a:t> </a:t>
            </a:r>
            <a:r>
              <a:rPr lang="en-US" sz="2000" b="1" dirty="0" err="1" smtClean="0">
                <a:cs typeface="Arial" pitchFamily="34" charset="0"/>
              </a:rPr>
              <a:t>Shelat</a:t>
            </a:r>
            <a:r>
              <a:rPr lang="en-US" sz="2000" b="1" dirty="0" smtClean="0">
                <a:cs typeface="Arial" pitchFamily="34" charset="0"/>
              </a:rPr>
              <a:t>, I.A.S. (</a:t>
            </a:r>
            <a:r>
              <a:rPr lang="en-US" sz="2000" b="1" dirty="0" err="1" smtClean="0">
                <a:cs typeface="Arial" pitchFamily="34" charset="0"/>
              </a:rPr>
              <a:t>Retd</a:t>
            </a:r>
            <a:r>
              <a:rPr lang="en-US" sz="2000" b="1" dirty="0" smtClean="0">
                <a:cs typeface="Arial" pitchFamily="34" charset="0"/>
              </a:rPr>
              <a:t>) </a:t>
            </a:r>
          </a:p>
          <a:p>
            <a:pPr algn="ctr"/>
            <a:r>
              <a:rPr lang="en-US" sz="2000" b="1" dirty="0" smtClean="0"/>
              <a:t>Executive Chairman</a:t>
            </a:r>
            <a:endParaRPr lang="en-US" sz="2000" b="1" dirty="0" smtClean="0">
              <a:cs typeface="Arial" pitchFamily="34" charset="0"/>
            </a:endParaRPr>
          </a:p>
          <a:p>
            <a:pPr algn="ctr"/>
            <a:r>
              <a:rPr lang="en-US" b="1" dirty="0" smtClean="0">
                <a:cs typeface="Arial" pitchFamily="34" charset="0"/>
              </a:rPr>
              <a:t>National Council for Climate Change, Sustainable Development </a:t>
            </a:r>
          </a:p>
          <a:p>
            <a:pPr algn="ctr"/>
            <a:r>
              <a:rPr lang="en-US" b="1" dirty="0" smtClean="0">
                <a:cs typeface="Arial" pitchFamily="34" charset="0"/>
              </a:rPr>
              <a:t>and Public Leadership (NCCSD)-Ahmedabad</a:t>
            </a:r>
          </a:p>
        </p:txBody>
      </p:sp>
      <p:sp>
        <p:nvSpPr>
          <p:cNvPr id="9" name="Slide Number Placeholder 8"/>
          <p:cNvSpPr>
            <a:spLocks noGrp="1"/>
          </p:cNvSpPr>
          <p:nvPr>
            <p:ph type="sldNum" sz="quarter" idx="12"/>
          </p:nvPr>
        </p:nvSpPr>
        <p:spPr/>
        <p:txBody>
          <a:bodyPr/>
          <a:lstStyle/>
          <a:p>
            <a:fld id="{B6F15528-21DE-4FAA-801E-634DDDAF4B2B}" type="slidenum">
              <a:rPr lang="en-US" smtClean="0"/>
              <a:pPr/>
              <a:t>1</a:t>
            </a:fld>
            <a:endParaRPr lang="en-US"/>
          </a:p>
        </p:txBody>
      </p:sp>
      <p:sp>
        <p:nvSpPr>
          <p:cNvPr id="10" name="Rectangle 9"/>
          <p:cNvSpPr/>
          <p:nvPr/>
        </p:nvSpPr>
        <p:spPr>
          <a:xfrm>
            <a:off x="533400" y="609600"/>
            <a:ext cx="7543800" cy="707886"/>
          </a:xfrm>
          <a:prstGeom prst="rect">
            <a:avLst/>
          </a:prstGeom>
        </p:spPr>
        <p:txBody>
          <a:bodyPr wrap="square">
            <a:spAutoFit/>
          </a:bodyPr>
          <a:lstStyle/>
          <a:p>
            <a:pPr algn="ctr"/>
            <a:endParaRPr lang="en-US" sz="4000" b="1" dirty="0">
              <a:solidFill>
                <a:srgbClr val="FF0000"/>
              </a:solidFill>
              <a:cs typeface="Arial" pitchFamily="34" charset="0"/>
            </a:endParaRPr>
          </a:p>
        </p:txBody>
      </p:sp>
      <p:sp>
        <p:nvSpPr>
          <p:cNvPr id="11" name="Rectangle 10"/>
          <p:cNvSpPr/>
          <p:nvPr/>
        </p:nvSpPr>
        <p:spPr>
          <a:xfrm>
            <a:off x="1696597" y="341522"/>
            <a:ext cx="6907575" cy="2554545"/>
          </a:xfrm>
          <a:prstGeom prst="rect">
            <a:avLst/>
          </a:prstGeom>
        </p:spPr>
        <p:txBody>
          <a:bodyPr wrap="square">
            <a:spAutoFit/>
          </a:bodyPr>
          <a:lstStyle/>
          <a:p>
            <a:pPr algn="ctr"/>
            <a:r>
              <a:rPr lang="en-US" sz="2800" b="1" dirty="0" smtClean="0"/>
              <a:t>Informal Consultations and the Technical Dialogue of the First Global Stock take under the Paris Agreement-</a:t>
            </a:r>
          </a:p>
          <a:p>
            <a:pPr algn="ctr"/>
            <a:r>
              <a:rPr lang="en-US" sz="2800" b="1" dirty="0" smtClean="0"/>
              <a:t>Executive Office ,UNFCCC</a:t>
            </a:r>
          </a:p>
          <a:p>
            <a:r>
              <a:rPr lang="en-US" sz="2400" b="1" dirty="0" smtClean="0"/>
              <a:t/>
            </a:r>
            <a:br>
              <a:rPr lang="en-US" sz="2400" b="1" dirty="0" smtClean="0"/>
            </a:br>
            <a:endParaRPr lang="en-US" sz="2400" b="1" dirty="0"/>
          </a:p>
        </p:txBody>
      </p:sp>
    </p:spTree>
    <p:extLst>
      <p:ext uri="{BB962C8B-B14F-4D97-AF65-F5344CB8AC3E}">
        <p14:creationId xmlns:p14="http://schemas.microsoft.com/office/powerpoint/2010/main" xmlns="" val="729515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119740"/>
            <a:ext cx="8784773" cy="631371"/>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b="1" dirty="0" smtClean="0">
                <a:latin typeface="+mn-lt"/>
              </a:rPr>
              <a:t>The International Experience</a:t>
            </a:r>
            <a:endParaRPr lang="en-US" b="1" dirty="0">
              <a:latin typeface="+mn-lt"/>
            </a:endParaRPr>
          </a:p>
        </p:txBody>
      </p:sp>
      <p:pic>
        <p:nvPicPr>
          <p:cNvPr id="6" name="Picture 3"/>
          <p:cNvPicPr>
            <a:picLocks noChangeAspect="1" noChangeArrowheads="1"/>
          </p:cNvPicPr>
          <p:nvPr/>
        </p:nvPicPr>
        <p:blipFill>
          <a:blip r:embed="rId2"/>
          <a:srcRect/>
          <a:stretch>
            <a:fillRect/>
          </a:stretch>
        </p:blipFill>
        <p:spPr bwMode="auto">
          <a:xfrm>
            <a:off x="3329748" y="1054552"/>
            <a:ext cx="3108583" cy="2950028"/>
          </a:xfrm>
          <a:prstGeom prst="rect">
            <a:avLst/>
          </a:prstGeom>
          <a:noFill/>
          <a:ln w="9525" algn="ctr">
            <a:noFill/>
            <a:miter lim="800000"/>
            <a:headEnd/>
            <a:tailEnd/>
          </a:ln>
          <a:effectLst/>
        </p:spPr>
      </p:pic>
      <p:pic>
        <p:nvPicPr>
          <p:cNvPr id="7" name="Picture 4"/>
          <p:cNvPicPr>
            <a:picLocks noChangeAspect="1" noChangeArrowheads="1"/>
          </p:cNvPicPr>
          <p:nvPr/>
        </p:nvPicPr>
        <p:blipFill>
          <a:blip r:embed="rId3"/>
          <a:srcRect/>
          <a:stretch>
            <a:fillRect/>
          </a:stretch>
        </p:blipFill>
        <p:spPr bwMode="auto">
          <a:xfrm>
            <a:off x="6030686" y="4004580"/>
            <a:ext cx="2939144" cy="2694216"/>
          </a:xfrm>
          <a:prstGeom prst="rect">
            <a:avLst/>
          </a:prstGeom>
          <a:noFill/>
          <a:ln w="9525" algn="ctr">
            <a:noFill/>
            <a:miter lim="800000"/>
            <a:headEnd/>
            <a:tailEnd/>
          </a:ln>
          <a:effectLst/>
        </p:spPr>
      </p:pic>
      <p:sp>
        <p:nvSpPr>
          <p:cNvPr id="8" name="Content Placeholder 2"/>
          <p:cNvSpPr>
            <a:spLocks noGrp="1"/>
          </p:cNvSpPr>
          <p:nvPr>
            <p:ph idx="1"/>
          </p:nvPr>
        </p:nvSpPr>
        <p:spPr>
          <a:xfrm>
            <a:off x="185057" y="1054552"/>
            <a:ext cx="3144691" cy="3418741"/>
          </a:xfrm>
        </p:spPr>
        <p:txBody>
          <a:bodyPr>
            <a:noAutofit/>
          </a:bodyPr>
          <a:lstStyle/>
          <a:p>
            <a:pPr marL="457200" indent="-457200">
              <a:lnSpc>
                <a:spcPct val="100000"/>
              </a:lnSpc>
              <a:spcBef>
                <a:spcPts val="0"/>
              </a:spcBef>
              <a:spcAft>
                <a:spcPts val="1200"/>
              </a:spcAft>
            </a:pPr>
            <a:r>
              <a:rPr lang="en-US" sz="1800" b="1" dirty="0" smtClean="0"/>
              <a:t>Same area</a:t>
            </a:r>
          </a:p>
          <a:p>
            <a:pPr marL="457200" indent="-457200">
              <a:lnSpc>
                <a:spcPct val="100000"/>
              </a:lnSpc>
              <a:spcBef>
                <a:spcPts val="0"/>
              </a:spcBef>
              <a:spcAft>
                <a:spcPts val="1200"/>
              </a:spcAft>
            </a:pPr>
            <a:r>
              <a:rPr lang="en-US" sz="1800" b="1" dirty="0" smtClean="0"/>
              <a:t>Same rainfall</a:t>
            </a:r>
          </a:p>
          <a:p>
            <a:pPr marL="457200" indent="-457200">
              <a:lnSpc>
                <a:spcPct val="100000"/>
              </a:lnSpc>
              <a:spcBef>
                <a:spcPts val="0"/>
              </a:spcBef>
              <a:spcAft>
                <a:spcPts val="1200"/>
              </a:spcAft>
            </a:pPr>
            <a:r>
              <a:rPr lang="en-US" sz="1800" b="1" dirty="0" smtClean="0"/>
              <a:t>Same soils</a:t>
            </a:r>
          </a:p>
          <a:p>
            <a:pPr marL="457200" indent="-457200">
              <a:lnSpc>
                <a:spcPct val="100000"/>
              </a:lnSpc>
              <a:spcBef>
                <a:spcPts val="0"/>
              </a:spcBef>
              <a:spcAft>
                <a:spcPts val="1200"/>
              </a:spcAft>
            </a:pPr>
            <a:r>
              <a:rPr lang="en-US" sz="1800" b="1" dirty="0" smtClean="0"/>
              <a:t>Same plant species</a:t>
            </a:r>
          </a:p>
          <a:p>
            <a:pPr marL="457200" indent="-457200">
              <a:lnSpc>
                <a:spcPct val="100000"/>
              </a:lnSpc>
              <a:spcBef>
                <a:spcPts val="0"/>
              </a:spcBef>
              <a:spcAft>
                <a:spcPts val="1200"/>
              </a:spcAft>
            </a:pPr>
            <a:r>
              <a:rPr lang="en-US" sz="1800" b="1" dirty="0" smtClean="0"/>
              <a:t>Same season (pictures taken on  the same day)</a:t>
            </a:r>
          </a:p>
          <a:p>
            <a:pPr marL="457200" indent="-457200">
              <a:lnSpc>
                <a:spcPct val="100000"/>
              </a:lnSpc>
              <a:spcBef>
                <a:spcPts val="0"/>
              </a:spcBef>
              <a:spcAft>
                <a:spcPts val="1200"/>
              </a:spcAft>
            </a:pPr>
            <a:r>
              <a:rPr lang="en-US" sz="1800" b="1" i="1" dirty="0" smtClean="0"/>
              <a:t>La </a:t>
            </a:r>
            <a:r>
              <a:rPr lang="en-US" sz="1800" b="1" i="1" dirty="0" err="1" smtClean="0"/>
              <a:t>Inmaculada</a:t>
            </a:r>
            <a:r>
              <a:rPr lang="en-US" sz="1800" b="1" i="1" dirty="0" smtClean="0"/>
              <a:t> </a:t>
            </a:r>
            <a:r>
              <a:rPr lang="en-US" sz="1800" b="1" dirty="0" smtClean="0"/>
              <a:t>actually has more cattle than the drier range</a:t>
            </a:r>
          </a:p>
        </p:txBody>
      </p:sp>
      <p:sp>
        <p:nvSpPr>
          <p:cNvPr id="3" name="Rectangle 2"/>
          <p:cNvSpPr/>
          <p:nvPr/>
        </p:nvSpPr>
        <p:spPr>
          <a:xfrm>
            <a:off x="594898" y="5351688"/>
            <a:ext cx="455532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lgn="ctr">
              <a:lnSpc>
                <a:spcPct val="100000"/>
              </a:lnSpc>
              <a:spcBef>
                <a:spcPts val="0"/>
              </a:spcBef>
              <a:spcAft>
                <a:spcPts val="1200"/>
              </a:spcAft>
            </a:pPr>
            <a:r>
              <a:rPr lang="en-US" sz="2400" b="1" dirty="0"/>
              <a:t>The only different is management</a:t>
            </a:r>
          </a:p>
        </p:txBody>
      </p:sp>
      <p:sp>
        <p:nvSpPr>
          <p:cNvPr id="9" name="Date Placeholder 8"/>
          <p:cNvSpPr>
            <a:spLocks noGrp="1"/>
          </p:cNvSpPr>
          <p:nvPr>
            <p:ph type="dt" sz="half" idx="10"/>
          </p:nvPr>
        </p:nvSpPr>
        <p:spPr/>
        <p:txBody>
          <a:bodyPr/>
          <a:lstStyle/>
          <a:p>
            <a:fld id="{15BF4423-50DC-4B51-9A69-5B7939C43672}" type="datetime1">
              <a:rPr lang="en-US" smtClean="0"/>
              <a:pPr/>
              <a:t>10/31/2022</a:t>
            </a:fld>
            <a:endParaRPr lang="en-US"/>
          </a:p>
        </p:txBody>
      </p:sp>
      <p:sp>
        <p:nvSpPr>
          <p:cNvPr id="10" name="Slide Number Placeholder 9"/>
          <p:cNvSpPr>
            <a:spLocks noGrp="1"/>
          </p:cNvSpPr>
          <p:nvPr>
            <p:ph type="sldNum" sz="quarter" idx="12"/>
          </p:nvPr>
        </p:nvSpPr>
        <p:spPr/>
        <p:txBody>
          <a:bodyPr/>
          <a:lstStyle/>
          <a:p>
            <a:fld id="{EED90FC2-2C18-467E-8F49-E90D4D29D615}" type="slidenum">
              <a:rPr lang="en-US" smtClean="0"/>
              <a:pPr/>
              <a:t>10</a:t>
            </a:fld>
            <a:endParaRPr lang="en-US"/>
          </a:p>
        </p:txBody>
      </p:sp>
    </p:spTree>
    <p:extLst>
      <p:ext uri="{BB962C8B-B14F-4D97-AF65-F5344CB8AC3E}">
        <p14:creationId xmlns:p14="http://schemas.microsoft.com/office/powerpoint/2010/main" xmlns="" val="88947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 y="163286"/>
            <a:ext cx="8806543" cy="707571"/>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b="1" dirty="0" smtClean="0"/>
              <a:t>Consumption of CO</a:t>
            </a:r>
            <a:r>
              <a:rPr lang="en-US" b="1" baseline="-25000" dirty="0" smtClean="0"/>
              <a:t>2</a:t>
            </a:r>
            <a:r>
              <a:rPr lang="en-US" b="1" dirty="0" smtClean="0"/>
              <a:t> (ha</a:t>
            </a:r>
            <a:r>
              <a:rPr lang="en-US" b="1" baseline="30000" dirty="0" smtClean="0"/>
              <a:t>-1</a:t>
            </a:r>
            <a:r>
              <a:rPr lang="en-US" b="1" dirty="0" smtClean="0"/>
              <a:t>)</a:t>
            </a:r>
            <a:endParaRPr lang="en-US" dirty="0"/>
          </a:p>
        </p:txBody>
      </p:sp>
      <p:sp>
        <p:nvSpPr>
          <p:cNvPr id="4" name="Rectangle 3"/>
          <p:cNvSpPr/>
          <p:nvPr/>
        </p:nvSpPr>
        <p:spPr>
          <a:xfrm>
            <a:off x="168728" y="1138680"/>
            <a:ext cx="8714015" cy="5093702"/>
          </a:xfrm>
          <a:prstGeom prst="rect">
            <a:avLst/>
          </a:prstGeom>
        </p:spPr>
        <p:txBody>
          <a:bodyPr wrap="square">
            <a:spAutoFit/>
          </a:bodyPr>
          <a:lstStyle/>
          <a:p>
            <a:pPr>
              <a:spcAft>
                <a:spcPts val="600"/>
              </a:spcAf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Arial" panose="020B0604020202020204" pitchFamily="34" charset="0"/>
              <a:buChar char="•"/>
              <a:tabLst>
                <a:tab pos="457200" algn="l"/>
              </a:tabLs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Says Tony Lovell, one ha is 10,000 sq. m. If a hectare of soil 33.5 cm deep, with a bulk density of 1.4 t m</a:t>
            </a:r>
            <a:r>
              <a:rPr lang="en-US" sz="2000" b="1" baseline="30000" dirty="0" smtClean="0">
                <a:effectLst/>
                <a:latin typeface="Calibri" panose="020F0502020204030204" pitchFamily="34" charset="0"/>
                <a:ea typeface="Times New Roman" panose="02020603050405020304" pitchFamily="18" charset="0"/>
                <a:cs typeface="Times New Roman" panose="02020603050405020304" pitchFamily="18" charset="0"/>
              </a:rPr>
              <a:t>-3</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 is considered, there is a soil mass per hectare of about 4,700 t</a:t>
            </a:r>
            <a:endParaRPr lang="en-US"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Arial" panose="020B0604020202020204" pitchFamily="34" charset="0"/>
              <a:buChar char="•"/>
              <a:tabLst>
                <a:tab pos="457200" algn="l"/>
              </a:tabLs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If appropriate management practices were adopted and these practices achieved and sustained a 1% increase in soil organic matter (SOM), then 47 t of SOM per ha will be added to organic matter stocks held below the soil surface</a:t>
            </a:r>
            <a:endParaRPr lang="en-US"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Arial" panose="020B0604020202020204" pitchFamily="34" charset="0"/>
              <a:buChar char="•"/>
              <a:tabLst>
                <a:tab pos="457200" algn="l"/>
              </a:tabLs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This 47 t of SOM will contain ~27 t of soil C(I.e. 47 t at 58% </a:t>
            </a:r>
            <a:r>
              <a:rPr lang="en-US" sz="2000" b="1" dirty="0">
                <a:latin typeface="Calibri" panose="020F0502020204030204" pitchFamily="34" charset="0"/>
                <a:ea typeface="Times New Roman" panose="02020603050405020304" pitchFamily="18" charset="0"/>
                <a:cs typeface="Times New Roman" panose="02020603050405020304" pitchFamily="18" charset="0"/>
              </a:rPr>
              <a:t>C</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 per ha</a:t>
            </a:r>
            <a:endParaRPr lang="en-US"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Arial" panose="020B0604020202020204" pitchFamily="34" charset="0"/>
              <a:buChar char="•"/>
              <a:tabLst>
                <a:tab pos="457200" algn="l"/>
              </a:tabLs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In the absence of other inputs, this </a:t>
            </a:r>
            <a:r>
              <a:rPr lang="en-US" sz="2000" b="1" dirty="0" err="1" smtClean="0">
                <a:effectLst/>
                <a:latin typeface="Calibri" panose="020F0502020204030204" pitchFamily="34" charset="0"/>
                <a:ea typeface="Times New Roman" panose="02020603050405020304" pitchFamily="18" charset="0"/>
                <a:cs typeface="Times New Roman" panose="02020603050405020304" pitchFamily="18" charset="0"/>
              </a:rPr>
              <a:t>Cmay</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 only be derived from the atmosphere </a:t>
            </a:r>
            <a:r>
              <a:rPr lang="en-US" sz="2000" b="1" i="1" dirty="0" smtClean="0">
                <a:effectLst/>
                <a:latin typeface="Calibri" panose="020F0502020204030204" pitchFamily="34" charset="0"/>
                <a:ea typeface="Times New Roman" panose="02020603050405020304" pitchFamily="18" charset="0"/>
                <a:cs typeface="Times New Roman" panose="02020603050405020304" pitchFamily="18" charset="0"/>
              </a:rPr>
              <a:t>via</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 the natural function known as the photosynthetic process.  To place approximately 27 t of soil C per hectare in, ~100 t </a:t>
            </a:r>
            <a:r>
              <a:rPr lang="en-US" sz="2000" b="1" dirty="0">
                <a:latin typeface="Calibri" panose="020F0502020204030204" pitchFamily="34" charset="0"/>
                <a:ea typeface="Times New Roman" panose="02020603050405020304" pitchFamily="18" charset="0"/>
                <a:cs typeface="Times New Roman" panose="02020603050405020304" pitchFamily="18" charset="0"/>
              </a:rPr>
              <a:t>of CO</a:t>
            </a:r>
            <a:r>
              <a:rPr lang="en-US" sz="2000" b="1" baseline="-25000" dirty="0">
                <a:latin typeface="Calibri" panose="020F0502020204030204" pitchFamily="34" charset="0"/>
                <a:ea typeface="Times New Roman" panose="02020603050405020304" pitchFamily="18" charset="0"/>
                <a:cs typeface="Times New Roman" panose="02020603050405020304" pitchFamily="18" charset="0"/>
              </a:rPr>
              <a:t>2 </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must be consumed out of the atmosphere by photosynthesis</a:t>
            </a:r>
            <a:endParaRPr lang="en-US"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Aft>
                <a:spcPts val="600"/>
              </a:spcAft>
              <a:buFont typeface="Arial" panose="020B0604020202020204" pitchFamily="34" charset="0"/>
              <a:buChar char="•"/>
              <a:tabLst>
                <a:tab pos="457200" algn="l"/>
              </a:tabLs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A 1% change in SOM across 5 billion ha (estimated waste land in the world) will sequester 500 billion </a:t>
            </a:r>
            <a:r>
              <a:rPr lang="en-US" sz="2000" b="1" dirty="0" err="1" smtClean="0">
                <a:effectLst/>
                <a:latin typeface="Calibri" panose="020F0502020204030204" pitchFamily="34" charset="0"/>
                <a:ea typeface="Times New Roman" panose="02020603050405020304" pitchFamily="18" charset="0"/>
                <a:cs typeface="Times New Roman" panose="02020603050405020304" pitchFamily="18" charset="0"/>
              </a:rPr>
              <a:t>tonnes</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 of physical CO</a:t>
            </a:r>
            <a:r>
              <a:rPr lang="en-US" sz="2000" b="1" baseline="-25000" dirty="0" smtClean="0">
                <a:effectLst/>
                <a:latin typeface="Calibri" panose="020F0502020204030204" pitchFamily="34" charset="0"/>
                <a:ea typeface="Times New Roman" panose="02020603050405020304" pitchFamily="18" charset="0"/>
                <a:cs typeface="Times New Roman" panose="02020603050405020304" pitchFamily="18" charset="0"/>
              </a:rPr>
              <a:t>2</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fld id="{2CD11B72-044F-4D4B-BE83-DCABB40D10B9}" type="datetime1">
              <a:rPr lang="en-US" smtClean="0"/>
              <a:pPr/>
              <a:t>10/31/2022</a:t>
            </a:fld>
            <a:endParaRPr lang="en-US"/>
          </a:p>
        </p:txBody>
      </p:sp>
      <p:sp>
        <p:nvSpPr>
          <p:cNvPr id="6" name="Slide Number Placeholder 5"/>
          <p:cNvSpPr>
            <a:spLocks noGrp="1"/>
          </p:cNvSpPr>
          <p:nvPr>
            <p:ph type="sldNum" sz="quarter" idx="12"/>
          </p:nvPr>
        </p:nvSpPr>
        <p:spPr/>
        <p:txBody>
          <a:bodyPr/>
          <a:lstStyle/>
          <a:p>
            <a:fld id="{EED90FC2-2C18-467E-8F49-E90D4D29D615}" type="slidenum">
              <a:rPr lang="en-US" smtClean="0"/>
              <a:pPr/>
              <a:t>11</a:t>
            </a:fld>
            <a:endParaRPr lang="en-US"/>
          </a:p>
        </p:txBody>
      </p:sp>
    </p:spTree>
    <p:extLst>
      <p:ext uri="{BB962C8B-B14F-4D97-AF65-F5344CB8AC3E}">
        <p14:creationId xmlns:p14="http://schemas.microsoft.com/office/powerpoint/2010/main" xmlns="" val="184912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7" y="158297"/>
            <a:ext cx="8752116" cy="799645"/>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000" b="1" dirty="0" smtClean="0"/>
              <a:t>Urban Agriculture  - </a:t>
            </a:r>
            <a:r>
              <a:rPr lang="en-US" sz="4000" b="1" dirty="0"/>
              <a:t>A new </a:t>
            </a:r>
            <a:r>
              <a:rPr lang="en-US" sz="4000" b="1" dirty="0" smtClean="0"/>
              <a:t>Initiative</a:t>
            </a:r>
            <a:endParaRPr lang="en-US" sz="4000" dirty="0"/>
          </a:p>
        </p:txBody>
      </p:sp>
      <p:sp>
        <p:nvSpPr>
          <p:cNvPr id="3" name="Content Placeholder 2"/>
          <p:cNvSpPr>
            <a:spLocks noGrp="1"/>
          </p:cNvSpPr>
          <p:nvPr>
            <p:ph idx="1"/>
          </p:nvPr>
        </p:nvSpPr>
        <p:spPr>
          <a:xfrm>
            <a:off x="206827" y="1277032"/>
            <a:ext cx="5257803" cy="5580968"/>
          </a:xfrm>
        </p:spPr>
        <p:txBody>
          <a:bodyPr>
            <a:normAutofit fontScale="62500" lnSpcReduction="20000"/>
          </a:bodyPr>
          <a:lstStyle/>
          <a:p>
            <a:pPr>
              <a:lnSpc>
                <a:spcPct val="120000"/>
              </a:lnSpc>
              <a:spcBef>
                <a:spcPts val="0"/>
              </a:spcBef>
              <a:spcAft>
                <a:spcPts val="1200"/>
              </a:spcAft>
            </a:pPr>
            <a:r>
              <a:rPr lang="en-US" b="1" dirty="0" smtClean="0"/>
              <a:t>Need to </a:t>
            </a:r>
            <a:r>
              <a:rPr lang="en-US" b="1" dirty="0"/>
              <a:t>promote Urban </a:t>
            </a:r>
            <a:r>
              <a:rPr lang="en-US" b="1" dirty="0" smtClean="0"/>
              <a:t>Agriculture/Vertical</a:t>
            </a:r>
            <a:endParaRPr lang="en-US" b="1" dirty="0"/>
          </a:p>
          <a:p>
            <a:pPr lvl="0">
              <a:lnSpc>
                <a:spcPct val="120000"/>
              </a:lnSpc>
              <a:spcBef>
                <a:spcPts val="0"/>
              </a:spcBef>
              <a:spcAft>
                <a:spcPts val="1200"/>
              </a:spcAft>
            </a:pPr>
            <a:r>
              <a:rPr lang="en-US" b="1" dirty="0" smtClean="0"/>
              <a:t>Majority </a:t>
            </a:r>
            <a:r>
              <a:rPr lang="en-US" b="1" dirty="0"/>
              <a:t>of urban households </a:t>
            </a:r>
            <a:r>
              <a:rPr lang="en-US" b="1" dirty="0" smtClean="0"/>
              <a:t>have some </a:t>
            </a:r>
            <a:r>
              <a:rPr lang="en-US" b="1" dirty="0"/>
              <a:t>open </a:t>
            </a:r>
            <a:r>
              <a:rPr lang="en-US" b="1" dirty="0" smtClean="0"/>
              <a:t>land</a:t>
            </a:r>
            <a:endParaRPr lang="en-US" b="1" dirty="0"/>
          </a:p>
          <a:p>
            <a:pPr lvl="0">
              <a:lnSpc>
                <a:spcPct val="120000"/>
              </a:lnSpc>
              <a:spcBef>
                <a:spcPts val="0"/>
              </a:spcBef>
              <a:spcAft>
                <a:spcPts val="1200"/>
              </a:spcAft>
            </a:pPr>
            <a:r>
              <a:rPr lang="en-US" b="1" dirty="0"/>
              <a:t>Even in the multi-</a:t>
            </a:r>
            <a:r>
              <a:rPr lang="en-US" b="1" dirty="0" err="1"/>
              <a:t>storey</a:t>
            </a:r>
            <a:r>
              <a:rPr lang="en-US" b="1" dirty="0"/>
              <a:t> buildings, there is some kind of tree grows, grasses or ornamental </a:t>
            </a:r>
            <a:r>
              <a:rPr lang="en-US" b="1" dirty="0" smtClean="0"/>
              <a:t>plants</a:t>
            </a:r>
            <a:endParaRPr lang="en-US" b="1" dirty="0"/>
          </a:p>
          <a:p>
            <a:pPr lvl="0">
              <a:lnSpc>
                <a:spcPct val="120000"/>
              </a:lnSpc>
              <a:spcBef>
                <a:spcPts val="0"/>
              </a:spcBef>
              <a:spcAft>
                <a:spcPts val="1200"/>
              </a:spcAft>
            </a:pPr>
            <a:r>
              <a:rPr lang="en-US" b="1" dirty="0"/>
              <a:t>Even people staying in the flats like to keep plants in pots in lobby </a:t>
            </a:r>
            <a:r>
              <a:rPr lang="en-US" b="1" dirty="0" smtClean="0"/>
              <a:t>area</a:t>
            </a:r>
            <a:endParaRPr lang="en-US" b="1" dirty="0"/>
          </a:p>
          <a:p>
            <a:pPr lvl="0">
              <a:lnSpc>
                <a:spcPct val="120000"/>
              </a:lnSpc>
              <a:spcBef>
                <a:spcPts val="0"/>
              </a:spcBef>
              <a:spcAft>
                <a:spcPts val="1200"/>
              </a:spcAft>
            </a:pPr>
            <a:r>
              <a:rPr lang="en-US" b="1" dirty="0" smtClean="0"/>
              <a:t>A </a:t>
            </a:r>
            <a:r>
              <a:rPr lang="en-US" b="1" dirty="0"/>
              <a:t>gap about knowledge of agricultural practices regarding plants to be grown and treating </a:t>
            </a:r>
            <a:r>
              <a:rPr lang="en-US" b="1" dirty="0" smtClean="0"/>
              <a:t>them</a:t>
            </a:r>
            <a:endParaRPr lang="en-US" b="1" dirty="0"/>
          </a:p>
          <a:p>
            <a:pPr lvl="0">
              <a:lnSpc>
                <a:spcPct val="120000"/>
              </a:lnSpc>
              <a:spcBef>
                <a:spcPts val="0"/>
              </a:spcBef>
              <a:spcAft>
                <a:spcPts val="1200"/>
              </a:spcAft>
            </a:pPr>
            <a:r>
              <a:rPr lang="en-US" b="1" dirty="0" smtClean="0"/>
              <a:t>Agro-techniques </a:t>
            </a:r>
            <a:r>
              <a:rPr lang="en-US" b="1" dirty="0"/>
              <a:t>of these urbanized plants are different </a:t>
            </a:r>
            <a:endParaRPr lang="en-US" b="1" dirty="0" smtClean="0"/>
          </a:p>
          <a:p>
            <a:pPr lvl="0">
              <a:lnSpc>
                <a:spcPct val="120000"/>
              </a:lnSpc>
              <a:spcBef>
                <a:spcPts val="0"/>
              </a:spcBef>
              <a:spcAft>
                <a:spcPts val="1200"/>
              </a:spcAft>
            </a:pPr>
            <a:r>
              <a:rPr lang="en-US" b="1" dirty="0" smtClean="0"/>
              <a:t>No </a:t>
            </a:r>
            <a:r>
              <a:rPr lang="en-US" b="1" dirty="0"/>
              <a:t>urban agriculture extension centers or even Agro-Service  centers where such guidance could be available along with basic inputs of seeds, fertilizers, farm </a:t>
            </a:r>
            <a:r>
              <a:rPr lang="en-US" b="1" dirty="0" err="1" smtClean="0"/>
              <a:t>equipments</a:t>
            </a:r>
            <a:r>
              <a:rPr lang="en-US" b="1" dirty="0" smtClean="0"/>
              <a:t>, </a:t>
            </a:r>
            <a:r>
              <a:rPr lang="en-US" b="1" i="1" dirty="0" smtClean="0"/>
              <a:t>etc</a:t>
            </a:r>
            <a:r>
              <a:rPr lang="en-US" b="1" dirty="0" smtClean="0"/>
              <a:t>.</a:t>
            </a:r>
            <a:endParaRPr lang="en-US" b="1" dirty="0"/>
          </a:p>
          <a:p>
            <a:pPr>
              <a:lnSpc>
                <a:spcPct val="120000"/>
              </a:lnSpc>
              <a:spcBef>
                <a:spcPts val="0"/>
              </a:spcBef>
              <a:spcAft>
                <a:spcPts val="1200"/>
              </a:spcAft>
            </a:pPr>
            <a:endParaRPr lang="en-US" b="1" dirty="0"/>
          </a:p>
        </p:txBody>
      </p:sp>
      <p:pic>
        <p:nvPicPr>
          <p:cNvPr id="4" name="Picture 3" descr="http://www.cityfarmer.info/wp-content/uploads/2011/05/india78.jpg"/>
          <p:cNvPicPr/>
          <p:nvPr/>
        </p:nvPicPr>
        <p:blipFill>
          <a:blip r:embed="rId2" cstate="print"/>
          <a:srcRect/>
          <a:stretch>
            <a:fillRect/>
          </a:stretch>
        </p:blipFill>
        <p:spPr bwMode="auto">
          <a:xfrm>
            <a:off x="5845629" y="4129972"/>
            <a:ext cx="3113314" cy="2205514"/>
          </a:xfrm>
          <a:prstGeom prst="rect">
            <a:avLst/>
          </a:prstGeom>
          <a:noFill/>
          <a:ln w="9525">
            <a:noFill/>
            <a:miter lim="800000"/>
            <a:headEnd/>
            <a:tailEnd/>
          </a:ln>
        </p:spPr>
      </p:pic>
      <p:pic>
        <p:nvPicPr>
          <p:cNvPr id="5" name="Picture 4" descr="http://thecityfix.com/files/2011/08/urban-agriculture.jpg"/>
          <p:cNvPicPr/>
          <p:nvPr/>
        </p:nvPicPr>
        <p:blipFill>
          <a:blip r:embed="rId3" cstate="print"/>
          <a:srcRect/>
          <a:stretch>
            <a:fillRect/>
          </a:stretch>
        </p:blipFill>
        <p:spPr bwMode="auto">
          <a:xfrm>
            <a:off x="5845629" y="1277032"/>
            <a:ext cx="3113314" cy="2043111"/>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EF58625F-8372-4E25-B2D4-CE62487EF766}" type="datetime1">
              <a:rPr lang="en-US" smtClean="0"/>
              <a:pPr/>
              <a:t>10/31/2022</a:t>
            </a:fld>
            <a:endParaRPr lang="en-US"/>
          </a:p>
        </p:txBody>
      </p:sp>
      <p:sp>
        <p:nvSpPr>
          <p:cNvPr id="7" name="Slide Number Placeholder 6"/>
          <p:cNvSpPr>
            <a:spLocks noGrp="1"/>
          </p:cNvSpPr>
          <p:nvPr>
            <p:ph type="sldNum" sz="quarter" idx="12"/>
          </p:nvPr>
        </p:nvSpPr>
        <p:spPr/>
        <p:txBody>
          <a:bodyPr/>
          <a:lstStyle/>
          <a:p>
            <a:fld id="{EED90FC2-2C18-467E-8F49-E90D4D29D615}" type="slidenum">
              <a:rPr lang="en-US" smtClean="0"/>
              <a:pPr/>
              <a:t>12</a:t>
            </a:fld>
            <a:endParaRPr lang="en-US"/>
          </a:p>
        </p:txBody>
      </p:sp>
    </p:spTree>
    <p:extLst>
      <p:ext uri="{BB962C8B-B14F-4D97-AF65-F5344CB8AC3E}">
        <p14:creationId xmlns:p14="http://schemas.microsoft.com/office/powerpoint/2010/main" xmlns="" val="3132890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 y="-1"/>
            <a:ext cx="12248919"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p:cNvSpPr>
            <a:spLocks/>
          </p:cNvSpPr>
          <p:nvPr/>
        </p:nvSpPr>
        <p:spPr bwMode="auto">
          <a:xfrm>
            <a:off x="138793" y="120831"/>
            <a:ext cx="8831036" cy="9461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1" hangingPunct="1"/>
            <a:r>
              <a:rPr lang="en-US" sz="2800" b="1" dirty="0">
                <a:latin typeface="Calibri" pitchFamily="34" charset="0"/>
                <a:ea typeface="Arial Unicode MS" pitchFamily="34" charset="-128"/>
                <a:cs typeface="Arial" charset="0"/>
              </a:rPr>
              <a:t>Some plants </a:t>
            </a:r>
            <a:r>
              <a:rPr lang="en-US" sz="2800" b="1" dirty="0" smtClean="0">
                <a:latin typeface="Calibri" pitchFamily="34" charset="0"/>
                <a:ea typeface="Arial Unicode MS" pitchFamily="34" charset="-128"/>
                <a:cs typeface="Arial" charset="0"/>
              </a:rPr>
              <a:t>have </a:t>
            </a:r>
            <a:r>
              <a:rPr lang="en-US" sz="2800" b="1" dirty="0">
                <a:latin typeface="Calibri" pitchFamily="34" charset="0"/>
                <a:ea typeface="Arial Unicode MS" pitchFamily="34" charset="-128"/>
                <a:cs typeface="Arial" charset="0"/>
              </a:rPr>
              <a:t>a special role to play</a:t>
            </a:r>
            <a:r>
              <a:rPr lang="en-US" sz="3200" b="1" dirty="0">
                <a:latin typeface="Calibri" pitchFamily="34" charset="0"/>
                <a:ea typeface="Arial Unicode MS" pitchFamily="34" charset="-128"/>
                <a:cs typeface="Arial" charset="0"/>
              </a:rPr>
              <a:t/>
            </a:r>
            <a:br>
              <a:rPr lang="en-US" sz="3200" b="1" dirty="0">
                <a:latin typeface="Calibri" pitchFamily="34" charset="0"/>
                <a:ea typeface="Arial Unicode MS" pitchFamily="34" charset="-128"/>
                <a:cs typeface="Arial" charset="0"/>
              </a:rPr>
            </a:br>
            <a:r>
              <a:rPr lang="en-US" sz="2800" b="1" i="1" dirty="0" err="1">
                <a:latin typeface="Calibri" pitchFamily="34" charset="0"/>
                <a:ea typeface="Arial Unicode MS" pitchFamily="34" charset="-128"/>
                <a:cs typeface="Arial" charset="0"/>
              </a:rPr>
              <a:t>Vetiveria</a:t>
            </a:r>
            <a:r>
              <a:rPr lang="en-US" sz="2800" b="1" i="1" dirty="0">
                <a:latin typeface="Calibri" pitchFamily="34" charset="0"/>
                <a:ea typeface="Arial Unicode MS" pitchFamily="34" charset="-128"/>
                <a:cs typeface="Arial" charset="0"/>
              </a:rPr>
              <a:t> </a:t>
            </a:r>
            <a:r>
              <a:rPr lang="en-US" sz="2800" b="1" i="1" dirty="0" err="1">
                <a:latin typeface="Calibri" pitchFamily="34" charset="0"/>
                <a:ea typeface="Arial Unicode MS" pitchFamily="34" charset="-128"/>
                <a:cs typeface="Arial" charset="0"/>
              </a:rPr>
              <a:t>zizanioides</a:t>
            </a:r>
            <a:r>
              <a:rPr lang="en-US" sz="2800" b="1" i="1" dirty="0">
                <a:latin typeface="Calibri" pitchFamily="34" charset="0"/>
                <a:ea typeface="Arial Unicode MS" pitchFamily="34" charset="-128"/>
                <a:cs typeface="Arial" charset="0"/>
              </a:rPr>
              <a:t> </a:t>
            </a:r>
            <a:r>
              <a:rPr lang="en-US" b="1" dirty="0">
                <a:latin typeface="Calibri" pitchFamily="34" charset="0"/>
                <a:ea typeface="Arial Unicode MS" pitchFamily="34" charset="-128"/>
                <a:cs typeface="Arial" charset="0"/>
              </a:rPr>
              <a:t>(</a:t>
            </a:r>
            <a:r>
              <a:rPr lang="en-US" b="1" dirty="0" err="1">
                <a:latin typeface="Calibri" pitchFamily="34" charset="0"/>
                <a:ea typeface="Arial Unicode MS" pitchFamily="34" charset="-128"/>
                <a:cs typeface="Arial" charset="0"/>
              </a:rPr>
              <a:t>Vetivar</a:t>
            </a:r>
            <a:r>
              <a:rPr lang="en-US" b="1" dirty="0">
                <a:latin typeface="Calibri" pitchFamily="34" charset="0"/>
                <a:ea typeface="Arial Unicode MS" pitchFamily="34" charset="-128"/>
                <a:cs typeface="Arial" charset="0"/>
              </a:rPr>
              <a:t> System in </a:t>
            </a:r>
            <a:r>
              <a:rPr lang="en-US" b="1" dirty="0" smtClean="0">
                <a:latin typeface="Calibri" pitchFamily="34" charset="0"/>
                <a:ea typeface="Arial Unicode MS" pitchFamily="34" charset="-128"/>
                <a:cs typeface="Arial" charset="0"/>
              </a:rPr>
              <a:t>Agriculture)</a:t>
            </a:r>
            <a:endParaRPr lang="en-US" sz="2400" b="1" dirty="0">
              <a:latin typeface="Calibri" pitchFamily="34" charset="0"/>
              <a:ea typeface="Arial Unicode MS" pitchFamily="34" charset="-128"/>
              <a:cs typeface="Arial" charset="0"/>
            </a:endParaRPr>
          </a:p>
        </p:txBody>
      </p:sp>
      <p:sp>
        <p:nvSpPr>
          <p:cNvPr id="7" name="Rectangle 3"/>
          <p:cNvSpPr>
            <a:spLocks/>
          </p:cNvSpPr>
          <p:nvPr/>
        </p:nvSpPr>
        <p:spPr bwMode="auto">
          <a:xfrm>
            <a:off x="291193" y="1292318"/>
            <a:ext cx="4520292" cy="5404317"/>
          </a:xfrm>
          <a:prstGeom prst="rect">
            <a:avLst/>
          </a:prstGeom>
          <a:noFill/>
          <a:ln w="9525">
            <a:noFill/>
            <a:miter lim="800000"/>
            <a:headEnd/>
            <a:tailEnd/>
          </a:ln>
          <a:effectLst/>
        </p:spPr>
        <p:txBody>
          <a:bodyPr/>
          <a:lstStyle/>
          <a:p>
            <a:pPr marL="285750" indent="-285750" algn="just" eaLnBrk="1" hangingPunct="1">
              <a:spcBef>
                <a:spcPct val="20000"/>
              </a:spcBef>
              <a:buFont typeface="Wingdings" panose="05000000000000000000" pitchFamily="2" charset="2"/>
              <a:buChar char="§"/>
            </a:pPr>
            <a:r>
              <a:rPr lang="en-US" sz="2000" b="1" dirty="0" smtClean="0">
                <a:cs typeface="Arial" charset="0"/>
              </a:rPr>
              <a:t>Sequestered C per plant </a:t>
            </a:r>
            <a:r>
              <a:rPr lang="en-US" sz="2000" b="1" dirty="0">
                <a:cs typeface="Arial" charset="0"/>
              </a:rPr>
              <a:t>– 2.5 </a:t>
            </a:r>
            <a:r>
              <a:rPr lang="en-US" sz="2000" b="1" dirty="0" smtClean="0">
                <a:cs typeface="Arial" charset="0"/>
              </a:rPr>
              <a:t>kg</a:t>
            </a:r>
            <a:r>
              <a:rPr lang="en-US" sz="2000" b="1" dirty="0">
                <a:cs typeface="Arial" charset="0"/>
              </a:rPr>
              <a:t>/ year</a:t>
            </a:r>
          </a:p>
          <a:p>
            <a:pPr marL="285750" indent="-285750" algn="just" eaLnBrk="1" hangingPunct="1">
              <a:spcBef>
                <a:spcPct val="20000"/>
              </a:spcBef>
              <a:buFont typeface="Wingdings" panose="05000000000000000000" pitchFamily="2" charset="2"/>
              <a:buChar char="§"/>
            </a:pPr>
            <a:r>
              <a:rPr lang="en-US" sz="2000" b="1" dirty="0">
                <a:cs typeface="Arial" charset="0"/>
              </a:rPr>
              <a:t>Reduce erosion </a:t>
            </a:r>
            <a:r>
              <a:rPr lang="en-US" sz="2000" b="1" dirty="0" smtClean="0">
                <a:cs typeface="Arial" charset="0"/>
              </a:rPr>
              <a:t>and improve </a:t>
            </a:r>
            <a:r>
              <a:rPr lang="en-US" sz="2000" b="1" dirty="0">
                <a:cs typeface="Arial" charset="0"/>
              </a:rPr>
              <a:t>soil texture</a:t>
            </a:r>
          </a:p>
          <a:p>
            <a:pPr marL="285750" indent="-285750" algn="just" eaLnBrk="1" hangingPunct="1">
              <a:spcBef>
                <a:spcPct val="20000"/>
              </a:spcBef>
              <a:buFont typeface="Wingdings" panose="05000000000000000000" pitchFamily="2" charset="2"/>
              <a:buChar char="§"/>
            </a:pPr>
            <a:r>
              <a:rPr lang="en-US" sz="2000" b="1" dirty="0">
                <a:cs typeface="Arial" charset="0"/>
              </a:rPr>
              <a:t>Can covert sandy soil to productive land by using </a:t>
            </a:r>
            <a:r>
              <a:rPr lang="en-US" sz="2000" b="1" dirty="0" smtClean="0">
                <a:cs typeface="Arial" charset="0"/>
              </a:rPr>
              <a:t>mulch/compost</a:t>
            </a:r>
            <a:endParaRPr lang="en-US" sz="2000" b="1" dirty="0">
              <a:cs typeface="Arial" charset="0"/>
            </a:endParaRPr>
          </a:p>
          <a:p>
            <a:pPr marL="285750" indent="-285750" algn="just" eaLnBrk="1" hangingPunct="1">
              <a:spcBef>
                <a:spcPct val="20000"/>
              </a:spcBef>
              <a:buFont typeface="Wingdings" panose="05000000000000000000" pitchFamily="2" charset="2"/>
              <a:buChar char="§"/>
            </a:pPr>
            <a:r>
              <a:rPr lang="en-US" sz="2000" b="1" dirty="0">
                <a:cs typeface="Arial" charset="0"/>
              </a:rPr>
              <a:t>Crop yield increase through better soil structure and fertility</a:t>
            </a:r>
          </a:p>
          <a:p>
            <a:pPr marL="285750" indent="-285750" algn="just" eaLnBrk="1" hangingPunct="1">
              <a:spcBef>
                <a:spcPct val="20000"/>
              </a:spcBef>
              <a:buFont typeface="Wingdings" panose="05000000000000000000" pitchFamily="2" charset="2"/>
              <a:buChar char="§"/>
            </a:pPr>
            <a:r>
              <a:rPr lang="en-US" sz="2000" b="1" dirty="0">
                <a:cs typeface="Arial" charset="0"/>
              </a:rPr>
              <a:t>Moisture retention and water quality</a:t>
            </a:r>
          </a:p>
          <a:p>
            <a:pPr marL="285750" indent="-285750" algn="just" eaLnBrk="1" hangingPunct="1">
              <a:spcBef>
                <a:spcPct val="20000"/>
              </a:spcBef>
              <a:buFont typeface="Wingdings" panose="05000000000000000000" pitchFamily="2" charset="2"/>
              <a:buChar char="§"/>
            </a:pPr>
            <a:r>
              <a:rPr lang="en-US" sz="2000" b="1" dirty="0" smtClean="0">
                <a:cs typeface="Arial" charset="0"/>
              </a:rPr>
              <a:t>Decrease </a:t>
            </a:r>
            <a:r>
              <a:rPr lang="en-US" sz="2000" b="1" dirty="0">
                <a:cs typeface="Arial" charset="0"/>
              </a:rPr>
              <a:t>surface water </a:t>
            </a:r>
            <a:r>
              <a:rPr lang="en-US" sz="2000" b="1" dirty="0" smtClean="0">
                <a:cs typeface="Arial" charset="0"/>
              </a:rPr>
              <a:t>run-off </a:t>
            </a:r>
            <a:r>
              <a:rPr lang="en-US" sz="2000" b="1" dirty="0">
                <a:cs typeface="Arial" charset="0"/>
              </a:rPr>
              <a:t>and increase ground water recharge by 70%</a:t>
            </a:r>
          </a:p>
          <a:p>
            <a:pPr marL="285750" indent="-285750" algn="just" eaLnBrk="1" hangingPunct="1">
              <a:spcBef>
                <a:spcPct val="20000"/>
              </a:spcBef>
              <a:buFont typeface="Wingdings" panose="05000000000000000000" pitchFamily="2" charset="2"/>
              <a:buChar char="§"/>
            </a:pPr>
            <a:r>
              <a:rPr lang="en-US" sz="2000" b="1" dirty="0" smtClean="0">
                <a:cs typeface="Arial" charset="0"/>
              </a:rPr>
              <a:t>A good </a:t>
            </a:r>
            <a:r>
              <a:rPr lang="en-US" sz="2000" b="1" dirty="0">
                <a:cs typeface="Arial" charset="0"/>
              </a:rPr>
              <a:t>fodder</a:t>
            </a:r>
          </a:p>
          <a:p>
            <a:pPr marL="285750" indent="-285750" algn="just" eaLnBrk="1" hangingPunct="1">
              <a:spcBef>
                <a:spcPct val="20000"/>
              </a:spcBef>
              <a:buFont typeface="Wingdings" panose="05000000000000000000" pitchFamily="2" charset="2"/>
              <a:buChar char="§"/>
            </a:pPr>
            <a:r>
              <a:rPr lang="en-US" sz="2000" b="1" dirty="0">
                <a:cs typeface="Arial" charset="0"/>
              </a:rPr>
              <a:t>Good </a:t>
            </a:r>
            <a:r>
              <a:rPr lang="en-US" sz="2000" b="1" dirty="0" smtClean="0">
                <a:cs typeface="Arial" charset="0"/>
              </a:rPr>
              <a:t>base for </a:t>
            </a:r>
            <a:r>
              <a:rPr lang="en-US" sz="2000" b="1" dirty="0">
                <a:cs typeface="Arial" charset="0"/>
              </a:rPr>
              <a:t>mushroom cultivation</a:t>
            </a:r>
          </a:p>
          <a:p>
            <a:pPr marL="285750" indent="-285750" algn="just" eaLnBrk="1" hangingPunct="1">
              <a:spcBef>
                <a:spcPct val="20000"/>
              </a:spcBef>
              <a:buFont typeface="Wingdings" panose="05000000000000000000" pitchFamily="2" charset="2"/>
              <a:buChar char="§"/>
            </a:pPr>
            <a:r>
              <a:rPr lang="en-US" sz="2000" b="1" dirty="0">
                <a:cs typeface="Arial" charset="0"/>
              </a:rPr>
              <a:t>Wastewater treatment</a:t>
            </a:r>
          </a:p>
          <a:p>
            <a:pPr marL="285750" indent="-285750" algn="just" eaLnBrk="1" hangingPunct="1">
              <a:spcBef>
                <a:spcPct val="20000"/>
              </a:spcBef>
              <a:buFont typeface="Wingdings" panose="05000000000000000000" pitchFamily="2" charset="2"/>
              <a:buChar char="§"/>
            </a:pPr>
            <a:r>
              <a:rPr lang="en-US" sz="2000" b="1" dirty="0">
                <a:cs typeface="Arial" charset="0"/>
              </a:rPr>
              <a:t>Stabilization of fish ponds</a:t>
            </a:r>
          </a:p>
          <a:p>
            <a:pPr marL="285750" indent="-285750" algn="just" eaLnBrk="1" hangingPunct="1">
              <a:spcBef>
                <a:spcPct val="20000"/>
              </a:spcBef>
              <a:buFont typeface="Wingdings" panose="05000000000000000000" pitchFamily="2" charset="2"/>
              <a:buChar char="§"/>
            </a:pPr>
            <a:endParaRPr lang="en-US" sz="2000" b="1" dirty="0">
              <a:cs typeface="Arial" charset="0"/>
            </a:endParaRPr>
          </a:p>
        </p:txBody>
      </p:sp>
      <p:sp>
        <p:nvSpPr>
          <p:cNvPr id="8" name="Text Box 14"/>
          <p:cNvSpPr txBox="1">
            <a:spLocks noChangeArrowheads="1"/>
          </p:cNvSpPr>
          <p:nvPr/>
        </p:nvSpPr>
        <p:spPr bwMode="auto">
          <a:xfrm>
            <a:off x="5061856" y="1436071"/>
            <a:ext cx="3799116" cy="2308324"/>
          </a:xfrm>
          <a:prstGeom prst="rect">
            <a:avLst/>
          </a:prstGeom>
          <a:ln w="38100">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l"/>
            <a:r>
              <a:rPr lang="en-US" sz="1800" b="1" dirty="0" smtClean="0"/>
              <a:t>A similar </a:t>
            </a:r>
            <a:r>
              <a:rPr lang="en-US" sz="1800" b="1" dirty="0"/>
              <a:t>plant is “</a:t>
            </a:r>
            <a:r>
              <a:rPr lang="en-US" sz="1800" b="1" i="1" dirty="0" err="1"/>
              <a:t>Prosopis</a:t>
            </a:r>
            <a:r>
              <a:rPr lang="en-US" sz="1800" b="1" i="1" dirty="0"/>
              <a:t> </a:t>
            </a:r>
            <a:r>
              <a:rPr lang="en-US" b="1" i="1" dirty="0" err="1"/>
              <a:t>j</a:t>
            </a:r>
            <a:r>
              <a:rPr lang="en-US" sz="1800" b="1" i="1" dirty="0" err="1" smtClean="0"/>
              <a:t>uliflora</a:t>
            </a:r>
            <a:r>
              <a:rPr lang="en-US" sz="1800" b="1" dirty="0"/>
              <a:t>” – </a:t>
            </a:r>
            <a:r>
              <a:rPr lang="en-US" sz="1800" b="1" dirty="0" err="1"/>
              <a:t>Ganda</a:t>
            </a:r>
            <a:r>
              <a:rPr lang="en-US" sz="1800" b="1" dirty="0"/>
              <a:t> </a:t>
            </a:r>
            <a:r>
              <a:rPr lang="en-US" sz="1800" b="1" dirty="0" err="1" smtClean="0"/>
              <a:t>Baval</a:t>
            </a:r>
            <a:r>
              <a:rPr lang="en-US" b="1" dirty="0"/>
              <a:t> </a:t>
            </a:r>
            <a:endParaRPr lang="en-US" sz="1800" b="1" dirty="0"/>
          </a:p>
          <a:p>
            <a:pPr marL="285750" indent="-285750" algn="l">
              <a:buFont typeface="Arial" panose="020B0604020202020204" pitchFamily="34" charset="0"/>
              <a:buChar char="•"/>
            </a:pPr>
            <a:r>
              <a:rPr lang="en-US" sz="1800" b="1" dirty="0" smtClean="0"/>
              <a:t>Salinity resistant </a:t>
            </a:r>
            <a:r>
              <a:rPr lang="en-US" sz="1800" b="1" dirty="0"/>
              <a:t>plant </a:t>
            </a:r>
            <a:r>
              <a:rPr lang="en-US" sz="1800" b="1" dirty="0" smtClean="0"/>
              <a:t> - important </a:t>
            </a:r>
            <a:r>
              <a:rPr lang="en-US" sz="1800" b="1" dirty="0"/>
              <a:t>bio-fuel </a:t>
            </a:r>
            <a:r>
              <a:rPr lang="en-US" sz="1800" b="1" dirty="0" smtClean="0"/>
              <a:t>-  can </a:t>
            </a:r>
            <a:r>
              <a:rPr lang="en-US" sz="1800" b="1" dirty="0"/>
              <a:t>grow on any degraded or saline soil including desert area. </a:t>
            </a:r>
            <a:endParaRPr lang="en-US" sz="1800" b="1" dirty="0" smtClean="0"/>
          </a:p>
          <a:p>
            <a:pPr marL="285750" indent="-285750" algn="l">
              <a:buFont typeface="Arial" panose="020B0604020202020204" pitchFamily="34" charset="0"/>
              <a:buChar char="•"/>
            </a:pPr>
            <a:r>
              <a:rPr lang="en-US" sz="1800" b="1" dirty="0" smtClean="0"/>
              <a:t>Similarly </a:t>
            </a:r>
            <a:r>
              <a:rPr lang="en-US" sz="1800" b="1" dirty="0"/>
              <a:t>Bamboos and mangroves are very important species </a:t>
            </a:r>
          </a:p>
        </p:txBody>
      </p:sp>
      <p:pic>
        <p:nvPicPr>
          <p:cNvPr id="9" name="Picture 3" descr="Maize Fields-1 GHana-jpg"/>
          <p:cNvPicPr>
            <a:picLocks noChangeAspect="1" noChangeArrowheads="1"/>
          </p:cNvPicPr>
          <p:nvPr/>
        </p:nvPicPr>
        <p:blipFill>
          <a:blip r:embed="rId2" cstate="print"/>
          <a:srcRect r="11111"/>
          <a:stretch>
            <a:fillRect/>
          </a:stretch>
        </p:blipFill>
        <p:spPr bwMode="auto">
          <a:xfrm>
            <a:off x="6444343" y="3861852"/>
            <a:ext cx="2667000" cy="2000250"/>
          </a:xfrm>
          <a:prstGeom prst="rect">
            <a:avLst/>
          </a:prstGeom>
          <a:noFill/>
          <a:ln w="9525">
            <a:noFill/>
            <a:miter lim="800000"/>
            <a:headEnd/>
            <a:tailEnd/>
          </a:ln>
        </p:spPr>
      </p:pic>
      <p:pic>
        <p:nvPicPr>
          <p:cNvPr id="10" name="Picture 3"/>
          <p:cNvPicPr>
            <a:picLocks noChangeAspect="1" noChangeArrowheads="1"/>
          </p:cNvPicPr>
          <p:nvPr/>
        </p:nvPicPr>
        <p:blipFill>
          <a:blip r:embed="rId3"/>
          <a:srcRect/>
          <a:stretch>
            <a:fillRect/>
          </a:stretch>
        </p:blipFill>
        <p:spPr bwMode="auto">
          <a:xfrm>
            <a:off x="5003905" y="4883115"/>
            <a:ext cx="2667000" cy="1974885"/>
          </a:xfrm>
          <a:prstGeom prst="rect">
            <a:avLst/>
          </a:prstGeom>
          <a:noFill/>
          <a:ln w="9525">
            <a:noFill/>
            <a:miter lim="800000"/>
            <a:headEnd/>
            <a:tailEnd/>
          </a:ln>
          <a:effectLst/>
        </p:spPr>
      </p:pic>
      <p:sp>
        <p:nvSpPr>
          <p:cNvPr id="11" name="Date Placeholder 10"/>
          <p:cNvSpPr>
            <a:spLocks noGrp="1"/>
          </p:cNvSpPr>
          <p:nvPr>
            <p:ph type="dt" sz="half" idx="10"/>
          </p:nvPr>
        </p:nvSpPr>
        <p:spPr/>
        <p:txBody>
          <a:bodyPr/>
          <a:lstStyle/>
          <a:p>
            <a:fld id="{9AAD5B1E-BF6D-433B-91B2-B72F65ABA79E}" type="datetime1">
              <a:rPr lang="en-US" smtClean="0"/>
              <a:pPr/>
              <a:t>10/31/2022</a:t>
            </a:fld>
            <a:endParaRPr lang="en-US"/>
          </a:p>
        </p:txBody>
      </p:sp>
      <p:sp>
        <p:nvSpPr>
          <p:cNvPr id="12" name="Slide Number Placeholder 11"/>
          <p:cNvSpPr>
            <a:spLocks noGrp="1"/>
          </p:cNvSpPr>
          <p:nvPr>
            <p:ph type="sldNum" sz="quarter" idx="12"/>
          </p:nvPr>
        </p:nvSpPr>
        <p:spPr/>
        <p:txBody>
          <a:bodyPr/>
          <a:lstStyle/>
          <a:p>
            <a:fld id="{EED90FC2-2C18-467E-8F49-E90D4D29D615}" type="slidenum">
              <a:rPr lang="en-US" smtClean="0"/>
              <a:pPr/>
              <a:t>13</a:t>
            </a:fld>
            <a:endParaRPr lang="en-US"/>
          </a:p>
        </p:txBody>
      </p:sp>
    </p:spTree>
    <p:extLst>
      <p:ext uri="{BB962C8B-B14F-4D97-AF65-F5344CB8AC3E}">
        <p14:creationId xmlns:p14="http://schemas.microsoft.com/office/powerpoint/2010/main" xmlns="" val="3823617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02" y="223613"/>
            <a:ext cx="8849927" cy="71256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b="1" dirty="0"/>
              <a:t>Land </a:t>
            </a:r>
            <a:r>
              <a:rPr lang="en-US" b="1" dirty="0" smtClean="0"/>
              <a:t>Management</a:t>
            </a:r>
            <a:endParaRPr lang="en-US" dirty="0"/>
          </a:p>
        </p:txBody>
      </p:sp>
      <p:pic>
        <p:nvPicPr>
          <p:cNvPr id="4" name="Picture 3" descr="http://www.fao.org/wairdocs/tac/x5784e/x5784e08.gif"/>
          <p:cNvPicPr/>
          <p:nvPr/>
        </p:nvPicPr>
        <p:blipFill>
          <a:blip r:embed="rId2" cstate="print"/>
          <a:srcRect/>
          <a:stretch>
            <a:fillRect/>
          </a:stretch>
        </p:blipFill>
        <p:spPr bwMode="auto">
          <a:xfrm>
            <a:off x="119902" y="1487675"/>
            <a:ext cx="6697010" cy="5141725"/>
          </a:xfrm>
          <a:prstGeom prst="rect">
            <a:avLst/>
          </a:prstGeom>
          <a:noFill/>
          <a:ln w="9525">
            <a:noFill/>
            <a:miter lim="800000"/>
            <a:headEnd/>
            <a:tailEnd/>
          </a:ln>
        </p:spPr>
      </p:pic>
      <p:sp>
        <p:nvSpPr>
          <p:cNvPr id="5" name="Text Box 2"/>
          <p:cNvSpPr txBox="1">
            <a:spLocks noChangeArrowheads="1"/>
          </p:cNvSpPr>
          <p:nvPr/>
        </p:nvSpPr>
        <p:spPr bwMode="auto">
          <a:xfrm>
            <a:off x="6994979" y="2288803"/>
            <a:ext cx="1974850" cy="25545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rPr>
              <a:t>high present use value are favoured agricultural lands,</a:t>
            </a:r>
            <a:br>
              <a:rPr kumimoji="0" lang="en-US" sz="1600" b="1" i="0" u="none" strike="noStrike" cap="none" normalizeH="0" baseline="0" smtClean="0">
                <a:ln>
                  <a:noFill/>
                </a:ln>
                <a:solidFill>
                  <a:srgbClr val="000000"/>
                </a:solidFill>
                <a:effectLst/>
              </a:rPr>
            </a:br>
            <a:endParaRPr kumimoji="0" lang="en-US" sz="1600" b="1" i="0" u="none" strike="noStrike" cap="none" normalizeH="0" baseline="0" smtClean="0">
              <a:ln>
                <a:noFill/>
              </a:ln>
              <a:solidFill>
                <a:srgbClr val="00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rPr>
              <a:t>low present use value are marginal agricultural lands,</a:t>
            </a:r>
            <a:br>
              <a:rPr kumimoji="0" lang="en-US" sz="1600" b="1" i="0" u="none" strike="noStrike" cap="none" normalizeH="0" baseline="0" smtClean="0">
                <a:ln>
                  <a:noFill/>
                </a:ln>
                <a:solidFill>
                  <a:srgbClr val="000000"/>
                </a:solidFill>
                <a:effectLst/>
              </a:rPr>
            </a:br>
            <a:endParaRPr kumimoji="0" lang="en-US" sz="1600" b="1" i="0" u="none" strike="noStrike" cap="none" normalizeH="0" baseline="0" smtClean="0">
              <a:ln>
                <a:noFill/>
              </a:ln>
              <a:solidFill>
                <a:srgbClr val="00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rPr>
              <a:t>lands at low or zero intensity of use</a:t>
            </a:r>
            <a:endParaRPr kumimoji="0" lang="en-US" sz="2800" b="1" i="0" u="none" strike="noStrike" cap="none" normalizeH="0" baseline="0" smtClean="0">
              <a:ln>
                <a:noFill/>
              </a:ln>
              <a:solidFill>
                <a:schemeClr val="tx1"/>
              </a:solidFill>
              <a:effectLst/>
            </a:endParaRPr>
          </a:p>
        </p:txBody>
      </p:sp>
      <p:sp>
        <p:nvSpPr>
          <p:cNvPr id="6" name="Date Placeholder 5"/>
          <p:cNvSpPr>
            <a:spLocks noGrp="1"/>
          </p:cNvSpPr>
          <p:nvPr>
            <p:ph type="dt" sz="half" idx="10"/>
          </p:nvPr>
        </p:nvSpPr>
        <p:spPr/>
        <p:txBody>
          <a:bodyPr/>
          <a:lstStyle/>
          <a:p>
            <a:fld id="{33E2F2ED-3A01-4682-9EE0-EC2F7F7E3D11}" type="datetime1">
              <a:rPr lang="en-US" smtClean="0"/>
              <a:pPr/>
              <a:t>10/31/2022</a:t>
            </a:fld>
            <a:endParaRPr lang="en-US"/>
          </a:p>
        </p:txBody>
      </p:sp>
      <p:sp>
        <p:nvSpPr>
          <p:cNvPr id="7" name="Slide Number Placeholder 6"/>
          <p:cNvSpPr>
            <a:spLocks noGrp="1"/>
          </p:cNvSpPr>
          <p:nvPr>
            <p:ph type="sldNum" sz="quarter" idx="12"/>
          </p:nvPr>
        </p:nvSpPr>
        <p:spPr/>
        <p:txBody>
          <a:bodyPr/>
          <a:lstStyle/>
          <a:p>
            <a:fld id="{EED90FC2-2C18-467E-8F49-E90D4D29D615}" type="slidenum">
              <a:rPr lang="en-US" smtClean="0"/>
              <a:pPr/>
              <a:t>14</a:t>
            </a:fld>
            <a:endParaRPr lang="en-US"/>
          </a:p>
        </p:txBody>
      </p:sp>
    </p:spTree>
    <p:extLst>
      <p:ext uri="{BB962C8B-B14F-4D97-AF65-F5344CB8AC3E}">
        <p14:creationId xmlns:p14="http://schemas.microsoft.com/office/powerpoint/2010/main" xmlns="" val="2797473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5" y="243002"/>
            <a:ext cx="5521780" cy="821417"/>
          </a:xfrm>
        </p:spPr>
        <p:style>
          <a:lnRef idx="1">
            <a:schemeClr val="accent6"/>
          </a:lnRef>
          <a:fillRef idx="2">
            <a:schemeClr val="accent6"/>
          </a:fillRef>
          <a:effectRef idx="1">
            <a:schemeClr val="accent6"/>
          </a:effectRef>
          <a:fontRef idx="minor">
            <a:schemeClr val="dk1"/>
          </a:fontRef>
        </p:style>
        <p:txBody>
          <a:bodyPr/>
          <a:lstStyle/>
          <a:p>
            <a:pPr algn="ctr"/>
            <a:r>
              <a:rPr lang="en-US" b="1" dirty="0" smtClean="0"/>
              <a:t>Use of Wasteland</a:t>
            </a:r>
            <a:endParaRPr lang="en-US" dirty="0"/>
          </a:p>
        </p:txBody>
      </p:sp>
      <p:sp>
        <p:nvSpPr>
          <p:cNvPr id="3" name="Content Placeholder 2"/>
          <p:cNvSpPr>
            <a:spLocks noGrp="1"/>
          </p:cNvSpPr>
          <p:nvPr>
            <p:ph idx="1"/>
          </p:nvPr>
        </p:nvSpPr>
        <p:spPr>
          <a:xfrm>
            <a:off x="204105" y="1354477"/>
            <a:ext cx="5408255" cy="5024552"/>
          </a:xfrm>
        </p:spPr>
        <p:txBody>
          <a:bodyPr>
            <a:noAutofit/>
          </a:bodyPr>
          <a:lstStyle/>
          <a:p>
            <a:pPr lvl="0">
              <a:lnSpc>
                <a:spcPct val="100000"/>
              </a:lnSpc>
              <a:spcBef>
                <a:spcPts val="0"/>
              </a:spcBef>
              <a:spcAft>
                <a:spcPts val="600"/>
              </a:spcAft>
            </a:pPr>
            <a:r>
              <a:rPr lang="en-US" sz="2200" b="1" dirty="0"/>
              <a:t>India has wasteland of 1.30 </a:t>
            </a:r>
            <a:r>
              <a:rPr lang="en-US" sz="2200" b="1" dirty="0" smtClean="0"/>
              <a:t>m ha – mostly acidic and/or saline </a:t>
            </a:r>
          </a:p>
          <a:p>
            <a:pPr lvl="0">
              <a:lnSpc>
                <a:spcPct val="100000"/>
              </a:lnSpc>
              <a:spcBef>
                <a:spcPts val="0"/>
              </a:spcBef>
              <a:spcAft>
                <a:spcPts val="600"/>
              </a:spcAft>
            </a:pPr>
            <a:r>
              <a:rPr lang="en-US" sz="2200" b="1" dirty="0" smtClean="0"/>
              <a:t>This </a:t>
            </a:r>
            <a:r>
              <a:rPr lang="en-US" sz="2200" b="1" dirty="0"/>
              <a:t>may be similar in other parts of developing </a:t>
            </a:r>
            <a:r>
              <a:rPr lang="en-US" sz="2200" b="1" dirty="0" smtClean="0"/>
              <a:t>world</a:t>
            </a:r>
            <a:endParaRPr lang="en-US" sz="2200" b="1" dirty="0"/>
          </a:p>
          <a:p>
            <a:pPr lvl="0">
              <a:lnSpc>
                <a:spcPct val="100000"/>
              </a:lnSpc>
              <a:spcBef>
                <a:spcPts val="0"/>
              </a:spcBef>
              <a:spcAft>
                <a:spcPts val="600"/>
              </a:spcAft>
            </a:pPr>
            <a:r>
              <a:rPr lang="en-US" sz="2200" b="1" dirty="0"/>
              <a:t>Technology is available for salinity – resistant crops, trees including horticulture. This could be fruitfully grown in these areas providing sustainable livelihood. This will </a:t>
            </a:r>
            <a:r>
              <a:rPr lang="en-US" sz="2200" b="1" dirty="0" smtClean="0"/>
              <a:t> help enhance </a:t>
            </a:r>
            <a:r>
              <a:rPr lang="en-US" sz="2200" b="1" dirty="0"/>
              <a:t>cultivable </a:t>
            </a:r>
            <a:r>
              <a:rPr lang="en-US" sz="2200" b="1" dirty="0" smtClean="0"/>
              <a:t>areas</a:t>
            </a:r>
          </a:p>
          <a:p>
            <a:pPr lvl="0">
              <a:lnSpc>
                <a:spcPct val="100000"/>
              </a:lnSpc>
              <a:spcBef>
                <a:spcPts val="0"/>
              </a:spcBef>
              <a:spcAft>
                <a:spcPts val="600"/>
              </a:spcAft>
            </a:pPr>
            <a:r>
              <a:rPr lang="en-US" sz="2200" b="1" dirty="0" smtClean="0"/>
              <a:t>Acid soil treatments could further improve agricultural production, for instance, in the highly eroded soils, particularly in the hills</a:t>
            </a:r>
            <a:endParaRPr lang="en-US" sz="2200" b="1" dirty="0"/>
          </a:p>
          <a:p>
            <a:pPr lvl="0">
              <a:lnSpc>
                <a:spcPct val="100000"/>
              </a:lnSpc>
              <a:spcBef>
                <a:spcPts val="0"/>
              </a:spcBef>
              <a:spcAft>
                <a:spcPts val="600"/>
              </a:spcAft>
            </a:pPr>
            <a:r>
              <a:rPr lang="en-US" sz="2200" b="1" dirty="0"/>
              <a:t>PPP </a:t>
            </a:r>
            <a:r>
              <a:rPr lang="en-US" sz="2200" b="1" dirty="0" err="1"/>
              <a:t>programme</a:t>
            </a:r>
            <a:endParaRPr lang="en-US" sz="2200" b="1" dirty="0"/>
          </a:p>
          <a:p>
            <a:pPr>
              <a:lnSpc>
                <a:spcPct val="100000"/>
              </a:lnSpc>
              <a:spcBef>
                <a:spcPts val="0"/>
              </a:spcBef>
              <a:spcAft>
                <a:spcPts val="600"/>
              </a:spcAft>
            </a:pPr>
            <a:endParaRPr lang="en-US" sz="2200" b="1" dirty="0"/>
          </a:p>
        </p:txBody>
      </p:sp>
      <p:pic>
        <p:nvPicPr>
          <p:cNvPr id="5" name="Picture 3" descr="P6010130"/>
          <p:cNvPicPr>
            <a:picLocks noChangeAspect="1" noChangeArrowheads="1"/>
          </p:cNvPicPr>
          <p:nvPr/>
        </p:nvPicPr>
        <p:blipFill>
          <a:blip r:embed="rId2" cstate="print"/>
          <a:srcRect/>
          <a:stretch>
            <a:fillRect/>
          </a:stretch>
        </p:blipFill>
        <p:spPr>
          <a:xfrm>
            <a:off x="5917159" y="163286"/>
            <a:ext cx="3074440" cy="2107914"/>
          </a:xfrm>
          <a:prstGeom prst="rect">
            <a:avLst/>
          </a:prstGeom>
          <a:noFill/>
          <a:ln w="25400">
            <a:solidFill>
              <a:schemeClr val="tx1"/>
            </a:solidFill>
          </a:ln>
        </p:spPr>
      </p:pic>
      <p:sp>
        <p:nvSpPr>
          <p:cNvPr id="6" name="Rectangle 5"/>
          <p:cNvSpPr>
            <a:spLocks noChangeArrowheads="1"/>
          </p:cNvSpPr>
          <p:nvPr/>
        </p:nvSpPr>
        <p:spPr bwMode="auto">
          <a:xfrm>
            <a:off x="7511143" y="186246"/>
            <a:ext cx="14478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800" b="1" dirty="0">
                <a:cs typeface="Arial" charset="0"/>
              </a:rPr>
              <a:t>May-06</a:t>
            </a:r>
          </a:p>
        </p:txBody>
      </p:sp>
      <p:pic>
        <p:nvPicPr>
          <p:cNvPr id="7" name="Picture 2" descr="Picture 001"/>
          <p:cNvPicPr>
            <a:picLocks noChangeAspect="1" noChangeArrowheads="1"/>
          </p:cNvPicPr>
          <p:nvPr/>
        </p:nvPicPr>
        <p:blipFill>
          <a:blip r:embed="rId3" cstate="print"/>
          <a:srcRect/>
          <a:stretch>
            <a:fillRect/>
          </a:stretch>
        </p:blipFill>
        <p:spPr bwMode="auto">
          <a:xfrm>
            <a:off x="5917159" y="2393437"/>
            <a:ext cx="3074440" cy="2306582"/>
          </a:xfrm>
          <a:prstGeom prst="rect">
            <a:avLst/>
          </a:prstGeom>
          <a:noFill/>
          <a:ln w="25400">
            <a:solidFill>
              <a:schemeClr val="tx1"/>
            </a:solidFill>
            <a:miter lim="800000"/>
            <a:headEnd/>
            <a:tailEnd/>
          </a:ln>
          <a:effectLst/>
        </p:spPr>
      </p:pic>
      <p:pic>
        <p:nvPicPr>
          <p:cNvPr id="8" name="Picture 4" descr="P1010018"/>
          <p:cNvPicPr>
            <a:picLocks noChangeAspect="1" noChangeArrowheads="1"/>
          </p:cNvPicPr>
          <p:nvPr/>
        </p:nvPicPr>
        <p:blipFill>
          <a:blip r:embed="rId4" cstate="print"/>
          <a:srcRect/>
          <a:stretch>
            <a:fillRect/>
          </a:stretch>
        </p:blipFill>
        <p:spPr bwMode="auto">
          <a:xfrm>
            <a:off x="5917159" y="4757056"/>
            <a:ext cx="3074440" cy="2033021"/>
          </a:xfrm>
          <a:prstGeom prst="rect">
            <a:avLst/>
          </a:prstGeom>
          <a:noFill/>
          <a:ln w="25400">
            <a:solidFill>
              <a:schemeClr val="tx1"/>
            </a:solidFill>
            <a:miter lim="800000"/>
            <a:headEnd/>
            <a:tailEnd/>
          </a:ln>
          <a:effectLst/>
        </p:spPr>
      </p:pic>
      <p:sp>
        <p:nvSpPr>
          <p:cNvPr id="9" name="Rectangle 6"/>
          <p:cNvSpPr>
            <a:spLocks noChangeArrowheads="1"/>
          </p:cNvSpPr>
          <p:nvPr/>
        </p:nvSpPr>
        <p:spPr bwMode="auto">
          <a:xfrm>
            <a:off x="7815943" y="2434558"/>
            <a:ext cx="11430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800" b="1" dirty="0">
                <a:cs typeface="Arial" charset="0"/>
              </a:rPr>
              <a:t>August-06</a:t>
            </a:r>
          </a:p>
        </p:txBody>
      </p:sp>
      <p:sp>
        <p:nvSpPr>
          <p:cNvPr id="10" name="Rectangle 7"/>
          <p:cNvSpPr>
            <a:spLocks noChangeArrowheads="1"/>
          </p:cNvSpPr>
          <p:nvPr/>
        </p:nvSpPr>
        <p:spPr bwMode="auto">
          <a:xfrm>
            <a:off x="7507940" y="4825505"/>
            <a:ext cx="14478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800" b="1" dirty="0">
                <a:cs typeface="Arial" charset="0"/>
              </a:rPr>
              <a:t>August-07</a:t>
            </a:r>
          </a:p>
        </p:txBody>
      </p:sp>
      <p:sp>
        <p:nvSpPr>
          <p:cNvPr id="11" name="Date Placeholder 10"/>
          <p:cNvSpPr>
            <a:spLocks noGrp="1"/>
          </p:cNvSpPr>
          <p:nvPr>
            <p:ph type="dt" sz="half" idx="10"/>
          </p:nvPr>
        </p:nvSpPr>
        <p:spPr/>
        <p:txBody>
          <a:bodyPr/>
          <a:lstStyle/>
          <a:p>
            <a:fld id="{2C4E9B01-5E72-4474-AD7F-512538AC468B}" type="datetime1">
              <a:rPr lang="en-US" smtClean="0"/>
              <a:pPr/>
              <a:t>10/31/2022</a:t>
            </a:fld>
            <a:endParaRPr lang="en-US"/>
          </a:p>
        </p:txBody>
      </p:sp>
      <p:sp>
        <p:nvSpPr>
          <p:cNvPr id="12" name="Slide Number Placeholder 11"/>
          <p:cNvSpPr>
            <a:spLocks noGrp="1"/>
          </p:cNvSpPr>
          <p:nvPr>
            <p:ph type="sldNum" sz="quarter" idx="12"/>
          </p:nvPr>
        </p:nvSpPr>
        <p:spPr/>
        <p:txBody>
          <a:bodyPr/>
          <a:lstStyle/>
          <a:p>
            <a:fld id="{EED90FC2-2C18-467E-8F49-E90D4D29D615}" type="slidenum">
              <a:rPr lang="en-US" smtClean="0"/>
              <a:pPr/>
              <a:t>15</a:t>
            </a:fld>
            <a:endParaRPr lang="en-US"/>
          </a:p>
        </p:txBody>
      </p:sp>
    </p:spTree>
    <p:extLst>
      <p:ext uri="{BB962C8B-B14F-4D97-AF65-F5344CB8AC3E}">
        <p14:creationId xmlns:p14="http://schemas.microsoft.com/office/powerpoint/2010/main" xmlns="" val="1681807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825" y="170830"/>
            <a:ext cx="3305174" cy="1885034"/>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b="1" dirty="0" smtClean="0">
                <a:solidFill>
                  <a:schemeClr val="tx1"/>
                </a:solidFill>
              </a:rPr>
              <a:t>Use of Wetland</a:t>
            </a:r>
            <a:endParaRPr lang="en-US" dirty="0">
              <a:solidFill>
                <a:schemeClr val="tx1"/>
              </a:solidFill>
            </a:endParaRP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9220" name="Picture 71" descr="http://upload.wikimedia.org/wikipedia/commons/8/88/Tourbi%C3%A8re_03_-_Parc_de_Frontenac_-_Juillet_200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52825" y="4198373"/>
            <a:ext cx="3305175" cy="24765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a:spLocks noChangeArrowheads="1"/>
          </p:cNvSpPr>
          <p:nvPr/>
        </p:nvSpPr>
        <p:spPr bwMode="auto">
          <a:xfrm rot="10800000" flipV="1">
            <a:off x="0" y="352780"/>
            <a:ext cx="5466824" cy="6140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403225" marR="0" lvl="0" indent="-403225" algn="l" defTabSz="914400" rtl="0" eaLnBrk="0" fontAlgn="base" latinLnBrk="0" hangingPunct="0">
              <a:lnSpc>
                <a:spcPct val="100000"/>
              </a:lnSpc>
              <a:spcBef>
                <a:spcPct val="0"/>
              </a:spcBef>
              <a:spcAft>
                <a:spcPts val="600"/>
              </a:spcAft>
              <a:buClrTx/>
              <a:buSzTx/>
              <a:buFontTx/>
              <a:buChar char="•"/>
              <a:tabLst>
                <a:tab pos="457200" algn="l"/>
              </a:tabLst>
            </a:pPr>
            <a:r>
              <a:rPr kumimoji="0" lang="en-US" sz="21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majority of such land is not surveyed and is spread along the huge coast line of the country</a:t>
            </a:r>
            <a:endParaRPr kumimoji="0" lang="en-US" sz="2100" b="1" i="0" u="none" strike="noStrike" cap="none" normalizeH="0" baseline="0" dirty="0" smtClean="0">
              <a:ln>
                <a:noFill/>
              </a:ln>
              <a:solidFill>
                <a:schemeClr val="tx1"/>
              </a:solidFill>
              <a:effectLst/>
            </a:endParaRPr>
          </a:p>
          <a:p>
            <a:pPr marL="403225" marR="0" lvl="0" indent="-403225" algn="l" defTabSz="914400" rtl="0" eaLnBrk="0" fontAlgn="base" latinLnBrk="0" hangingPunct="0">
              <a:lnSpc>
                <a:spcPct val="100000"/>
              </a:lnSpc>
              <a:spcBef>
                <a:spcPct val="0"/>
              </a:spcBef>
              <a:spcAft>
                <a:spcPts val="600"/>
              </a:spcAft>
              <a:buClrTx/>
              <a:buSzTx/>
              <a:buFontTx/>
              <a:buChar char="•"/>
              <a:tabLst>
                <a:tab pos="457200" algn="l"/>
              </a:tabLst>
            </a:pPr>
            <a:r>
              <a:rPr kumimoji="0" lang="en-US" sz="21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Wetlands may be converted into major production areas for sea food - fisheries, vegetation, and medicinal plants, </a:t>
            </a:r>
            <a:r>
              <a:rPr kumimoji="0" lang="en-US" sz="2100" b="1" i="0" u="none" strike="noStrike" cap="none" normalizeH="0" baseline="0" dirty="0" err="1" smtClean="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makhana</a:t>
            </a:r>
            <a:r>
              <a:rPr kumimoji="0" lang="en-US" sz="2100" b="1" i="0" u="none" strike="noStrike" cap="none" normalizeH="0" baseline="0" dirty="0" smtClean="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lotus and </a:t>
            </a:r>
            <a:r>
              <a:rPr kumimoji="0" lang="en-US" sz="2100" b="1" i="0" u="none" strike="noStrike" cap="none" normalizeH="0" baseline="0" dirty="0" err="1" smtClean="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sighada</a:t>
            </a:r>
            <a:r>
              <a:rPr kumimoji="0" lang="en-US" sz="21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with changing management practices for production of rice </a:t>
            </a:r>
            <a:r>
              <a:rPr kumimoji="0" lang="en-US" sz="2100" b="1"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sto</a:t>
            </a:r>
            <a:r>
              <a:rPr kumimoji="0" lang="en-US" sz="21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reduce anaerobic decomposition that is the major source of methane</a:t>
            </a:r>
            <a:endParaRPr kumimoji="0" lang="en-US" sz="2100" b="1" i="0" u="none" strike="noStrike" cap="none" normalizeH="0" baseline="0" dirty="0" smtClean="0">
              <a:ln>
                <a:noFill/>
              </a:ln>
              <a:solidFill>
                <a:schemeClr val="tx1"/>
              </a:solidFill>
              <a:effectLst/>
            </a:endParaRPr>
          </a:p>
          <a:p>
            <a:pPr marL="403225" marR="0" lvl="0" indent="-403225" algn="l" defTabSz="914400" rtl="0" eaLnBrk="0" fontAlgn="base" latinLnBrk="0" hangingPunct="0">
              <a:lnSpc>
                <a:spcPct val="100000"/>
              </a:lnSpc>
              <a:spcBef>
                <a:spcPct val="0"/>
              </a:spcBef>
              <a:spcAft>
                <a:spcPts val="600"/>
              </a:spcAft>
              <a:buClrTx/>
              <a:buSzTx/>
              <a:buFontTx/>
              <a:buChar char="•"/>
              <a:tabLst>
                <a:tab pos="457200" algn="l"/>
              </a:tabLst>
            </a:pPr>
            <a:r>
              <a:rPr kumimoji="0" lang="en-US" sz="21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All these have huge internal and external markets and will be a great support for food security</a:t>
            </a:r>
            <a:endParaRPr kumimoji="0" lang="en-US" sz="2100" b="1" i="0" u="none" strike="noStrike" cap="none" normalizeH="0" baseline="0" dirty="0" smtClean="0">
              <a:ln>
                <a:noFill/>
              </a:ln>
              <a:solidFill>
                <a:schemeClr val="tx1"/>
              </a:solidFill>
              <a:effectLst/>
            </a:endParaRPr>
          </a:p>
          <a:p>
            <a:pPr marL="403225" marR="0" lvl="0" indent="-403225" algn="l" defTabSz="914400" rtl="0" eaLnBrk="0" fontAlgn="base" latinLnBrk="0" hangingPunct="0">
              <a:lnSpc>
                <a:spcPct val="100000"/>
              </a:lnSpc>
              <a:spcBef>
                <a:spcPct val="0"/>
              </a:spcBef>
              <a:spcAft>
                <a:spcPts val="600"/>
              </a:spcAft>
              <a:buClrTx/>
              <a:buSzTx/>
              <a:buFontTx/>
              <a:buChar char="•"/>
              <a:tabLst>
                <a:tab pos="457200" algn="l"/>
              </a:tabLst>
            </a:pPr>
            <a:r>
              <a:rPr kumimoji="0" lang="en-US" sz="21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PPP model could be introduced. This is essential to make up reduction in the area under agriculture due to industrialization, mining, expansion of urban areas and infrastructure of highways and railways</a:t>
            </a:r>
            <a:endParaRPr kumimoji="0" lang="en-US" sz="2100" b="1" i="0" u="none" strike="noStrike" cap="none" normalizeH="0" baseline="0" dirty="0" smtClean="0">
              <a:ln>
                <a:noFill/>
              </a:ln>
              <a:solidFill>
                <a:schemeClr val="tx1"/>
              </a:solidFill>
              <a:effectLst/>
            </a:endParaRPr>
          </a:p>
        </p:txBody>
      </p:sp>
      <p:sp>
        <p:nvSpPr>
          <p:cNvPr id="3" name="Rectangle 2"/>
          <p:cNvSpPr/>
          <p:nvPr/>
        </p:nvSpPr>
        <p:spPr>
          <a:xfrm>
            <a:off x="5652825" y="2526954"/>
            <a:ext cx="330517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ts val="600"/>
              </a:spcAft>
              <a:tabLst>
                <a:tab pos="457200" algn="l"/>
              </a:tabLst>
            </a:pPr>
            <a:r>
              <a:rPr lang="en-US" b="1" dirty="0">
                <a:latin typeface="Calibri" panose="020F0502020204030204" pitchFamily="34" charset="0"/>
                <a:ea typeface="Times New Roman" panose="02020603050405020304" pitchFamily="18" charset="0"/>
                <a:cs typeface="Times New Roman" panose="02020603050405020304" pitchFamily="18" charset="0"/>
              </a:rPr>
              <a:t>Wetland is an area of land where soil is saturated with moisture permanently or seasonally covered by sea water</a:t>
            </a:r>
            <a:endParaRPr lang="en-US" b="1" dirty="0"/>
          </a:p>
        </p:txBody>
      </p:sp>
      <p:sp>
        <p:nvSpPr>
          <p:cNvPr id="8" name="Date Placeholder 7"/>
          <p:cNvSpPr>
            <a:spLocks noGrp="1"/>
          </p:cNvSpPr>
          <p:nvPr>
            <p:ph type="dt" sz="half" idx="10"/>
          </p:nvPr>
        </p:nvSpPr>
        <p:spPr/>
        <p:txBody>
          <a:bodyPr/>
          <a:lstStyle/>
          <a:p>
            <a:fld id="{FF504D7A-5943-423C-892E-413537169016}" type="datetime1">
              <a:rPr lang="en-US" smtClean="0"/>
              <a:pPr/>
              <a:t>10/31/2022</a:t>
            </a:fld>
            <a:endParaRPr lang="en-US"/>
          </a:p>
        </p:txBody>
      </p:sp>
      <p:sp>
        <p:nvSpPr>
          <p:cNvPr id="9" name="Slide Number Placeholder 8"/>
          <p:cNvSpPr>
            <a:spLocks noGrp="1"/>
          </p:cNvSpPr>
          <p:nvPr>
            <p:ph type="sldNum" sz="quarter" idx="12"/>
          </p:nvPr>
        </p:nvSpPr>
        <p:spPr/>
        <p:txBody>
          <a:bodyPr/>
          <a:lstStyle/>
          <a:p>
            <a:fld id="{EED90FC2-2C18-467E-8F49-E90D4D29D615}" type="slidenum">
              <a:rPr lang="en-US" smtClean="0"/>
              <a:pPr/>
              <a:t>16</a:t>
            </a:fld>
            <a:endParaRPr lang="en-US"/>
          </a:p>
        </p:txBody>
      </p:sp>
    </p:spTree>
    <p:extLst>
      <p:ext uri="{BB962C8B-B14F-4D97-AF65-F5344CB8AC3E}">
        <p14:creationId xmlns:p14="http://schemas.microsoft.com/office/powerpoint/2010/main" xmlns="" val="1261380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9183"/>
            <a:ext cx="8839200" cy="734331"/>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200" b="1" dirty="0"/>
              <a:t>Points to ponder about </a:t>
            </a:r>
            <a:r>
              <a:rPr lang="en-US" sz="3200" b="1" dirty="0" smtClean="0"/>
              <a:t>GHGs </a:t>
            </a:r>
            <a:r>
              <a:rPr lang="en-US" sz="3200" b="1" dirty="0"/>
              <a:t>due to </a:t>
            </a:r>
            <a:r>
              <a:rPr lang="en-US" sz="3200" b="1" dirty="0" smtClean="0"/>
              <a:t>AGRICULTURE</a:t>
            </a:r>
            <a:endParaRPr lang="en-US" sz="3200" dirty="0"/>
          </a:p>
        </p:txBody>
      </p:sp>
      <p:sp>
        <p:nvSpPr>
          <p:cNvPr id="3" name="Content Placeholder 2"/>
          <p:cNvSpPr>
            <a:spLocks noGrp="1"/>
          </p:cNvSpPr>
          <p:nvPr>
            <p:ph idx="1"/>
          </p:nvPr>
        </p:nvSpPr>
        <p:spPr>
          <a:xfrm>
            <a:off x="152400" y="1274936"/>
            <a:ext cx="8839200" cy="5354464"/>
          </a:xfrm>
        </p:spPr>
        <p:txBody>
          <a:bodyPr>
            <a:noAutofit/>
          </a:bodyPr>
          <a:lstStyle/>
          <a:p>
            <a:pPr marL="457200" lvl="0" indent="-457200">
              <a:lnSpc>
                <a:spcPct val="100000"/>
              </a:lnSpc>
              <a:spcBef>
                <a:spcPts val="0"/>
              </a:spcBef>
              <a:spcAft>
                <a:spcPts val="600"/>
              </a:spcAft>
            </a:pPr>
            <a:r>
              <a:rPr lang="en-US" sz="2200" b="1" dirty="0"/>
              <a:t>Agriculture is depicted as source for GHG emission and in reality it not </a:t>
            </a:r>
            <a:r>
              <a:rPr lang="en-US" sz="2200" b="1" dirty="0" smtClean="0"/>
              <a:t>true. In fact, </a:t>
            </a:r>
            <a:r>
              <a:rPr lang="en-US" sz="2200" b="1" dirty="0"/>
              <a:t>agriculture absorbs and assimilates </a:t>
            </a:r>
            <a:r>
              <a:rPr lang="en-US" sz="2200" b="1" dirty="0" smtClean="0"/>
              <a:t>CO</a:t>
            </a:r>
            <a:r>
              <a:rPr lang="en-US" sz="2200" b="1" baseline="-25000" dirty="0" smtClean="0"/>
              <a:t>2</a:t>
            </a:r>
            <a:r>
              <a:rPr lang="en-US" sz="2200" b="1" dirty="0"/>
              <a:t>. </a:t>
            </a:r>
            <a:endParaRPr lang="en-US" sz="2200" b="1" dirty="0" smtClean="0"/>
          </a:p>
          <a:p>
            <a:pPr marL="457200" lvl="0" indent="-457200">
              <a:lnSpc>
                <a:spcPct val="100000"/>
              </a:lnSpc>
              <a:spcBef>
                <a:spcPts val="0"/>
              </a:spcBef>
              <a:spcAft>
                <a:spcPts val="600"/>
              </a:spcAft>
            </a:pPr>
            <a:r>
              <a:rPr lang="en-US" sz="2200" b="1" dirty="0" smtClean="0"/>
              <a:t>The </a:t>
            </a:r>
            <a:r>
              <a:rPr lang="en-US" sz="2200" b="1" dirty="0"/>
              <a:t>figures </a:t>
            </a:r>
            <a:r>
              <a:rPr lang="en-US" sz="2200" b="1" dirty="0" smtClean="0"/>
              <a:t>referred to (i.e</a:t>
            </a:r>
            <a:r>
              <a:rPr lang="en-US" sz="2200" b="1" dirty="0"/>
              <a:t>. 28% by agriculture) are misleading as they are not ‘Net Emission’ figures and they depict </a:t>
            </a:r>
            <a:r>
              <a:rPr lang="en-US" sz="2200" b="1" dirty="0" smtClean="0"/>
              <a:t>over-estimations.            </a:t>
            </a:r>
          </a:p>
          <a:p>
            <a:pPr marL="457200" lvl="0" indent="-457200">
              <a:lnSpc>
                <a:spcPct val="100000"/>
              </a:lnSpc>
              <a:spcBef>
                <a:spcPts val="0"/>
              </a:spcBef>
              <a:spcAft>
                <a:spcPts val="600"/>
              </a:spcAft>
              <a:buNone/>
            </a:pPr>
            <a:r>
              <a:rPr lang="en-US" sz="2200" b="1" dirty="0" smtClean="0"/>
              <a:t>	……….. </a:t>
            </a:r>
            <a:r>
              <a:rPr lang="en-US" sz="2200" b="1" dirty="0"/>
              <a:t>If CO</a:t>
            </a:r>
            <a:r>
              <a:rPr lang="en-US" sz="2200" b="1" baseline="-25000" dirty="0"/>
              <a:t>2</a:t>
            </a:r>
            <a:r>
              <a:rPr lang="en-US" sz="2200" b="1" dirty="0"/>
              <a:t> absorption is taken into account, agriculture has plans.</a:t>
            </a:r>
          </a:p>
          <a:p>
            <a:pPr marL="457200" lvl="0" indent="-457200">
              <a:lnSpc>
                <a:spcPct val="100000"/>
              </a:lnSpc>
              <a:spcBef>
                <a:spcPts val="0"/>
              </a:spcBef>
              <a:spcAft>
                <a:spcPts val="600"/>
              </a:spcAft>
            </a:pPr>
            <a:r>
              <a:rPr lang="en-US" sz="2200" b="1" dirty="0"/>
              <a:t>GHG emissions are partially shown for industries. Industrial areas/mining takes away agriculture. </a:t>
            </a:r>
            <a:r>
              <a:rPr lang="en-US" sz="2200" b="1" dirty="0" smtClean="0"/>
              <a:t>So, </a:t>
            </a:r>
            <a:r>
              <a:rPr lang="en-US" sz="2200" b="1" dirty="0"/>
              <a:t>much less CO</a:t>
            </a:r>
            <a:r>
              <a:rPr lang="en-US" sz="2200" b="1" baseline="-25000" dirty="0"/>
              <a:t>2 </a:t>
            </a:r>
            <a:r>
              <a:rPr lang="en-US" sz="2200" b="1" dirty="0"/>
              <a:t>absorption takes. This is in addition net discharges of gases which industries establishment makes. </a:t>
            </a:r>
          </a:p>
          <a:p>
            <a:pPr marL="457200" lvl="0" indent="-457200">
              <a:lnSpc>
                <a:spcPct val="100000"/>
              </a:lnSpc>
              <a:spcBef>
                <a:spcPts val="0"/>
              </a:spcBef>
              <a:spcAft>
                <a:spcPts val="600"/>
              </a:spcAft>
            </a:pPr>
            <a:r>
              <a:rPr lang="en-US" sz="2200" b="1" dirty="0"/>
              <a:t>Hence agriculture can be used as a nature’s tool to mitigate global warming. </a:t>
            </a:r>
            <a:endParaRPr lang="en-US" sz="2200" b="1" dirty="0" smtClean="0"/>
          </a:p>
          <a:p>
            <a:pPr marL="457200" lvl="0" indent="-457200">
              <a:lnSpc>
                <a:spcPct val="100000"/>
              </a:lnSpc>
              <a:spcBef>
                <a:spcPts val="0"/>
              </a:spcBef>
              <a:spcAft>
                <a:spcPts val="600"/>
              </a:spcAft>
            </a:pPr>
            <a:r>
              <a:rPr lang="en-US" sz="2200" b="1" dirty="0" smtClean="0"/>
              <a:t>India </a:t>
            </a:r>
            <a:r>
              <a:rPr lang="en-US" sz="2200" b="1" dirty="0"/>
              <a:t>has second largest arable land in the world.  </a:t>
            </a:r>
            <a:endParaRPr lang="en-US" sz="2200" b="1" dirty="0" smtClean="0"/>
          </a:p>
          <a:p>
            <a:pPr marL="457200" lvl="0" indent="-457200">
              <a:lnSpc>
                <a:spcPct val="100000"/>
              </a:lnSpc>
              <a:spcBef>
                <a:spcPts val="0"/>
              </a:spcBef>
              <a:spcAft>
                <a:spcPts val="600"/>
              </a:spcAft>
            </a:pPr>
            <a:r>
              <a:rPr lang="en-US" sz="2200" b="1" dirty="0" smtClean="0"/>
              <a:t>Once </a:t>
            </a:r>
            <a:r>
              <a:rPr lang="en-US" sz="2200" b="1" dirty="0"/>
              <a:t>agriculture projects get benefit from International resources, India can use its wasteland and wetlands. </a:t>
            </a:r>
          </a:p>
        </p:txBody>
      </p:sp>
      <p:sp>
        <p:nvSpPr>
          <p:cNvPr id="4" name="Date Placeholder 3"/>
          <p:cNvSpPr>
            <a:spLocks noGrp="1"/>
          </p:cNvSpPr>
          <p:nvPr>
            <p:ph type="dt" sz="half" idx="10"/>
          </p:nvPr>
        </p:nvSpPr>
        <p:spPr/>
        <p:txBody>
          <a:bodyPr/>
          <a:lstStyle/>
          <a:p>
            <a:fld id="{61C21A28-8F65-4B69-AE5C-6A433E0E4038}" type="datetime1">
              <a:rPr lang="en-US" smtClean="0"/>
              <a:pPr/>
              <a:t>10/31/2022</a:t>
            </a:fld>
            <a:endParaRPr lang="en-US"/>
          </a:p>
        </p:txBody>
      </p:sp>
      <p:sp>
        <p:nvSpPr>
          <p:cNvPr id="5" name="Slide Number Placeholder 4"/>
          <p:cNvSpPr>
            <a:spLocks noGrp="1"/>
          </p:cNvSpPr>
          <p:nvPr>
            <p:ph type="sldNum" sz="quarter" idx="12"/>
          </p:nvPr>
        </p:nvSpPr>
        <p:spPr/>
        <p:txBody>
          <a:bodyPr/>
          <a:lstStyle/>
          <a:p>
            <a:fld id="{EED90FC2-2C18-467E-8F49-E90D4D29D615}" type="slidenum">
              <a:rPr lang="en-US" smtClean="0"/>
              <a:pPr/>
              <a:t>17</a:t>
            </a:fld>
            <a:endParaRPr lang="en-US"/>
          </a:p>
        </p:txBody>
      </p:sp>
    </p:spTree>
    <p:extLst>
      <p:ext uri="{BB962C8B-B14F-4D97-AF65-F5344CB8AC3E}">
        <p14:creationId xmlns:p14="http://schemas.microsoft.com/office/powerpoint/2010/main" xmlns="" val="2922413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284" y="-429657"/>
            <a:ext cx="8229600" cy="2434728"/>
          </a:xfrm>
        </p:spPr>
        <p:txBody>
          <a:bodyPr>
            <a:normAutofit fontScale="90000"/>
          </a:bodyPr>
          <a:lstStyle/>
          <a:p>
            <a:pPr algn="ct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Thanks</a:t>
            </a:r>
            <a:br>
              <a:rPr lang="en-IN" b="1" dirty="0" smtClean="0"/>
            </a:br>
            <a:r>
              <a:rPr lang="en-IN" b="1" dirty="0" err="1" smtClean="0"/>
              <a:t>Dr.Kirit</a:t>
            </a:r>
            <a:r>
              <a:rPr lang="en-IN" b="1" dirty="0" smtClean="0"/>
              <a:t> </a:t>
            </a:r>
            <a:r>
              <a:rPr lang="en-IN" b="1" dirty="0" err="1" smtClean="0"/>
              <a:t>Shelat</a:t>
            </a:r>
            <a:r>
              <a:rPr lang="en-IN" b="1" dirty="0" smtClean="0"/>
              <a:t>, I.A.S.(</a:t>
            </a:r>
            <a:r>
              <a:rPr lang="en-IN" b="1" dirty="0" err="1" smtClean="0"/>
              <a:t>Rtd</a:t>
            </a:r>
            <a:r>
              <a:rPr lang="en-IN" b="1" dirty="0" smtClean="0"/>
              <a:t>.)</a:t>
            </a:r>
            <a:br>
              <a:rPr lang="en-IN" b="1" dirty="0" smtClean="0"/>
            </a:br>
            <a:r>
              <a:rPr lang="en-IN" sz="3600" b="1" dirty="0" smtClean="0"/>
              <a:t>Executive Chairman – NCCSD</a:t>
            </a:r>
            <a:r>
              <a:rPr lang="en-US" dirty="0" smtClean="0"/>
              <a:t/>
            </a:r>
            <a:br>
              <a:rPr lang="en-US" dirty="0" smtClean="0"/>
            </a:br>
            <a:endParaRPr lang="en-US" dirty="0"/>
          </a:p>
        </p:txBody>
      </p:sp>
      <p:sp>
        <p:nvSpPr>
          <p:cNvPr id="3" name="Content Placeholder 2"/>
          <p:cNvSpPr>
            <a:spLocks noGrp="1"/>
          </p:cNvSpPr>
          <p:nvPr>
            <p:ph idx="1"/>
          </p:nvPr>
        </p:nvSpPr>
        <p:spPr>
          <a:xfrm>
            <a:off x="628650" y="2588963"/>
            <a:ext cx="7886700" cy="3587999"/>
          </a:xfrm>
        </p:spPr>
        <p:txBody>
          <a:bodyPr>
            <a:normAutofit/>
          </a:bodyPr>
          <a:lstStyle/>
          <a:p>
            <a:pPr algn="ctr">
              <a:buNone/>
            </a:pPr>
            <a:r>
              <a:rPr lang="en-IN" b="1" dirty="0" smtClean="0"/>
              <a:t>    National Council for Climate Change Sustainable</a:t>
            </a:r>
            <a:br>
              <a:rPr lang="en-IN" b="1" dirty="0" smtClean="0"/>
            </a:br>
            <a:r>
              <a:rPr lang="en-IN" b="1" dirty="0" smtClean="0"/>
              <a:t>Development and Public Leadership (NCCSD)</a:t>
            </a:r>
            <a:br>
              <a:rPr lang="en-IN" b="1" dirty="0" smtClean="0"/>
            </a:br>
            <a:r>
              <a:rPr lang="en-IN" dirty="0" smtClean="0"/>
              <a:t>Patel Block, </a:t>
            </a:r>
            <a:r>
              <a:rPr lang="en-IN" dirty="0" err="1" smtClean="0"/>
              <a:t>Rajdeep</a:t>
            </a:r>
            <a:r>
              <a:rPr lang="en-IN" dirty="0" smtClean="0"/>
              <a:t> </a:t>
            </a:r>
            <a:r>
              <a:rPr lang="en-IN" dirty="0" err="1" smtClean="0"/>
              <a:t>Electronic's</a:t>
            </a:r>
            <a:r>
              <a:rPr lang="en-IN" dirty="0" smtClean="0"/>
              <a:t> Compound, </a:t>
            </a:r>
            <a:br>
              <a:rPr lang="en-IN" dirty="0" smtClean="0"/>
            </a:br>
            <a:r>
              <a:rPr lang="en-IN" dirty="0" smtClean="0"/>
              <a:t>Near Stadium Six Road, </a:t>
            </a:r>
            <a:r>
              <a:rPr lang="en-IN" dirty="0" err="1" smtClean="0"/>
              <a:t>Navrangpura</a:t>
            </a:r>
            <a:r>
              <a:rPr lang="en-IN" dirty="0" smtClean="0"/>
              <a:t>,</a:t>
            </a:r>
            <a:br>
              <a:rPr lang="en-IN" dirty="0" smtClean="0"/>
            </a:br>
            <a:r>
              <a:rPr lang="en-IN" dirty="0" smtClean="0"/>
              <a:t>Mobile: 091 9904404393</a:t>
            </a:r>
            <a:br>
              <a:rPr lang="en-IN" dirty="0" smtClean="0"/>
            </a:br>
            <a:r>
              <a:rPr lang="en-IN" dirty="0" smtClean="0"/>
              <a:t>Email: </a:t>
            </a:r>
            <a:r>
              <a:rPr lang="en-IN" dirty="0" smtClean="0">
                <a:hlinkClick r:id="rId2"/>
              </a:rPr>
              <a:t>drkiritshelat@gmail.com</a:t>
            </a:r>
            <a:endParaRPr lang="en-US" dirty="0" smtClean="0"/>
          </a:p>
          <a:p>
            <a:pPr algn="ctr">
              <a:buNone/>
            </a:pPr>
            <a:r>
              <a:rPr lang="en-US" dirty="0" smtClean="0"/>
              <a:t>    Website: </a:t>
            </a:r>
            <a:r>
              <a:rPr lang="en-US" dirty="0" smtClean="0">
                <a:hlinkClick r:id="rId3"/>
              </a:rPr>
              <a:t>www.nccsdindia.org</a:t>
            </a:r>
            <a:r>
              <a:rPr lang="en-US" dirty="0" smtClean="0"/>
              <a:t> </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764" y="180069"/>
            <a:ext cx="8667749" cy="1325563"/>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b="1" dirty="0" smtClean="0"/>
              <a:t>Interesting </a:t>
            </a:r>
            <a:r>
              <a:rPr lang="en-US" b="1" dirty="0"/>
              <a:t>A</a:t>
            </a:r>
            <a:r>
              <a:rPr lang="en-US" b="1" dirty="0" smtClean="0"/>
              <a:t>spects </a:t>
            </a:r>
            <a:r>
              <a:rPr lang="en-US" b="1" dirty="0"/>
              <a:t>of </a:t>
            </a:r>
            <a:r>
              <a:rPr lang="en-US" b="1" dirty="0" smtClean="0"/>
              <a:t>Carbon Assimilation </a:t>
            </a:r>
            <a:r>
              <a:rPr lang="en-US" b="1" dirty="0"/>
              <a:t>by </a:t>
            </a:r>
            <a:r>
              <a:rPr lang="en-US" b="1" dirty="0" smtClean="0"/>
              <a:t>Plants</a:t>
            </a:r>
            <a:endParaRPr lang="en-US" dirty="0"/>
          </a:p>
        </p:txBody>
      </p:sp>
      <p:sp>
        <p:nvSpPr>
          <p:cNvPr id="3" name="Content Placeholder 2"/>
          <p:cNvSpPr>
            <a:spLocks noGrp="1"/>
          </p:cNvSpPr>
          <p:nvPr>
            <p:ph idx="1"/>
          </p:nvPr>
        </p:nvSpPr>
        <p:spPr>
          <a:xfrm>
            <a:off x="236763" y="1825624"/>
            <a:ext cx="8667749" cy="4716689"/>
          </a:xfrm>
        </p:spPr>
        <p:txBody>
          <a:bodyPr>
            <a:normAutofit fontScale="62500" lnSpcReduction="20000"/>
          </a:bodyPr>
          <a:lstStyle/>
          <a:p>
            <a:pPr marL="347663" indent="-347663">
              <a:lnSpc>
                <a:spcPct val="120000"/>
              </a:lnSpc>
              <a:spcBef>
                <a:spcPts val="0"/>
              </a:spcBef>
              <a:spcAft>
                <a:spcPts val="600"/>
              </a:spcAft>
            </a:pPr>
            <a:r>
              <a:rPr lang="en-US" b="1" dirty="0" smtClean="0"/>
              <a:t>The </a:t>
            </a:r>
            <a:r>
              <a:rPr lang="en-US" b="1" dirty="0"/>
              <a:t>atmospheric CO</a:t>
            </a:r>
            <a:r>
              <a:rPr lang="en-US" b="1" baseline="-25000" dirty="0"/>
              <a:t>2</a:t>
            </a:r>
            <a:r>
              <a:rPr lang="en-US" b="1" dirty="0"/>
              <a:t> </a:t>
            </a:r>
            <a:r>
              <a:rPr lang="en-US" b="1" dirty="0" smtClean="0"/>
              <a:t>stimulates </a:t>
            </a:r>
            <a:r>
              <a:rPr lang="en-US" b="1" dirty="0"/>
              <a:t>the process of photosynthesis and consequently plant growth. The extent of this stimulation varies for forest (up to 60 </a:t>
            </a:r>
            <a:r>
              <a:rPr lang="en-US" b="1" dirty="0" smtClean="0"/>
              <a:t>%),   </a:t>
            </a:r>
            <a:r>
              <a:rPr lang="en-US" b="1" dirty="0"/>
              <a:t>for pastures, and crops (about 14 </a:t>
            </a:r>
            <a:r>
              <a:rPr lang="en-US" b="1" dirty="0" smtClean="0"/>
              <a:t>%) </a:t>
            </a:r>
            <a:endParaRPr lang="en-US" b="1" dirty="0"/>
          </a:p>
          <a:p>
            <a:pPr marL="347663" lvl="0" indent="-347663">
              <a:lnSpc>
                <a:spcPct val="120000"/>
              </a:lnSpc>
              <a:spcBef>
                <a:spcPts val="0"/>
              </a:spcBef>
              <a:spcAft>
                <a:spcPts val="600"/>
              </a:spcAft>
            </a:pPr>
            <a:r>
              <a:rPr lang="en-US" b="1" dirty="0"/>
              <a:t>There are three basic types of photosynthesis:   C</a:t>
            </a:r>
            <a:r>
              <a:rPr lang="en-US" b="1" baseline="-25000" dirty="0"/>
              <a:t>3</a:t>
            </a:r>
            <a:r>
              <a:rPr lang="en-US" b="1" dirty="0"/>
              <a:t>, C</a:t>
            </a:r>
            <a:r>
              <a:rPr lang="en-US" b="1" baseline="-25000" dirty="0"/>
              <a:t>4</a:t>
            </a:r>
            <a:r>
              <a:rPr lang="en-US" b="1" dirty="0"/>
              <a:t>, and CAM.  Each type has its own advantages and disadvantages. Approximately, 35 % of the terrestrial plants are C</a:t>
            </a:r>
            <a:r>
              <a:rPr lang="en-US" b="1" baseline="-25000" dirty="0"/>
              <a:t>3 </a:t>
            </a:r>
            <a:r>
              <a:rPr lang="en-US" b="1" dirty="0"/>
              <a:t>species, while 1 % is C</a:t>
            </a:r>
            <a:r>
              <a:rPr lang="en-US" b="1" baseline="-25000" dirty="0"/>
              <a:t>4</a:t>
            </a:r>
            <a:r>
              <a:rPr lang="en-US" b="1" dirty="0"/>
              <a:t>. 4% use the CAM pathway of photosynthesis (Bowes, 1993</a:t>
            </a:r>
            <a:r>
              <a:rPr lang="en-US" b="1" dirty="0" smtClean="0"/>
              <a:t>)</a:t>
            </a:r>
            <a:endParaRPr lang="en-US" b="1" dirty="0"/>
          </a:p>
          <a:p>
            <a:pPr marL="347663" indent="-347663">
              <a:lnSpc>
                <a:spcPct val="120000"/>
              </a:lnSpc>
              <a:spcBef>
                <a:spcPts val="0"/>
              </a:spcBef>
              <a:spcAft>
                <a:spcPts val="600"/>
              </a:spcAft>
            </a:pPr>
            <a:r>
              <a:rPr lang="en-US" b="1" dirty="0"/>
              <a:t>(Bowes G. 1993: Facing the Inevitable: plants and Increasing Atmospheric CO</a:t>
            </a:r>
            <a:r>
              <a:rPr lang="en-US" b="1" baseline="-25000" dirty="0"/>
              <a:t>2</a:t>
            </a:r>
            <a:r>
              <a:rPr lang="en-US" b="1" dirty="0"/>
              <a:t>. Annual Reviews of Plant Physiology and Plant Molecular Biology, 44:309-332) </a:t>
            </a:r>
          </a:p>
          <a:p>
            <a:pPr marL="347663" lvl="0" indent="-347663">
              <a:lnSpc>
                <a:spcPct val="120000"/>
              </a:lnSpc>
              <a:spcBef>
                <a:spcPts val="0"/>
              </a:spcBef>
              <a:spcAft>
                <a:spcPts val="600"/>
              </a:spcAft>
            </a:pPr>
            <a:r>
              <a:rPr lang="en-US" b="1" dirty="0"/>
              <a:t>According to one estimate, a single row of trees with or without shrubs can reduce particulate matter by 25% and each hectare (2.471 acres) of plantation can produce enough oxygen for about 45 persons per </a:t>
            </a:r>
            <a:r>
              <a:rPr lang="en-US" b="1" dirty="0" smtClean="0"/>
              <a:t>year/day</a:t>
            </a:r>
            <a:endParaRPr lang="en-US" b="1" dirty="0"/>
          </a:p>
          <a:p>
            <a:pPr marL="347663" lvl="0" indent="-347663">
              <a:lnSpc>
                <a:spcPct val="120000"/>
              </a:lnSpc>
              <a:spcBef>
                <a:spcPts val="0"/>
              </a:spcBef>
              <a:spcAft>
                <a:spcPts val="600"/>
              </a:spcAft>
            </a:pPr>
            <a:r>
              <a:rPr lang="en-US" b="1" dirty="0"/>
              <a:t>The foliage of a single mature beech tree (</a:t>
            </a:r>
            <a:r>
              <a:rPr lang="en-US" b="1" i="1" dirty="0" err="1"/>
              <a:t>Fagus</a:t>
            </a:r>
            <a:r>
              <a:rPr lang="en-US" b="1" i="1" dirty="0"/>
              <a:t> </a:t>
            </a:r>
            <a:r>
              <a:rPr lang="en-US" b="1" i="1" dirty="0" err="1"/>
              <a:t>sylvatica</a:t>
            </a:r>
            <a:r>
              <a:rPr lang="en-US" b="1" dirty="0"/>
              <a:t>), for example, can extract more than 2.5kg of CO</a:t>
            </a:r>
            <a:r>
              <a:rPr lang="en-US" b="1" baseline="-25000" dirty="0"/>
              <a:t>2</a:t>
            </a:r>
            <a:r>
              <a:rPr lang="en-US" b="1" dirty="0"/>
              <a:t> from the atmosphere, and produce 1.7kg (3.7lb) of oxygen in one hour, which in theory is enough for the needs of ten people in a year </a:t>
            </a:r>
          </a:p>
          <a:p>
            <a:endParaRPr lang="en-US" dirty="0"/>
          </a:p>
        </p:txBody>
      </p:sp>
      <p:sp>
        <p:nvSpPr>
          <p:cNvPr id="4" name="Date Placeholder 3"/>
          <p:cNvSpPr>
            <a:spLocks noGrp="1"/>
          </p:cNvSpPr>
          <p:nvPr>
            <p:ph type="dt" sz="half" idx="10"/>
          </p:nvPr>
        </p:nvSpPr>
        <p:spPr/>
        <p:txBody>
          <a:bodyPr/>
          <a:lstStyle/>
          <a:p>
            <a:fld id="{E4299425-D6AB-455E-9623-AB09DFA81189}" type="datetime1">
              <a:rPr lang="en-US" smtClean="0"/>
              <a:pPr/>
              <a:t>10/31/2022</a:t>
            </a:fld>
            <a:endParaRPr lang="en-US"/>
          </a:p>
        </p:txBody>
      </p:sp>
      <p:sp>
        <p:nvSpPr>
          <p:cNvPr id="5" name="Slide Number Placeholder 4"/>
          <p:cNvSpPr>
            <a:spLocks noGrp="1"/>
          </p:cNvSpPr>
          <p:nvPr>
            <p:ph type="sldNum" sz="quarter" idx="12"/>
          </p:nvPr>
        </p:nvSpPr>
        <p:spPr/>
        <p:txBody>
          <a:bodyPr/>
          <a:lstStyle/>
          <a:p>
            <a:fld id="{EED90FC2-2C18-467E-8F49-E90D4D29D615}" type="slidenum">
              <a:rPr lang="en-US" smtClean="0"/>
              <a:pPr/>
              <a:t>2</a:t>
            </a:fld>
            <a:endParaRPr lang="en-US"/>
          </a:p>
        </p:txBody>
      </p:sp>
    </p:spTree>
    <p:extLst>
      <p:ext uri="{BB962C8B-B14F-4D97-AF65-F5344CB8AC3E}">
        <p14:creationId xmlns:p14="http://schemas.microsoft.com/office/powerpoint/2010/main" xmlns="" val="374671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22" y="223613"/>
            <a:ext cx="8635092" cy="843188"/>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b="1" dirty="0" smtClean="0"/>
              <a:t>Carbon Sequestration</a:t>
            </a:r>
            <a:endParaRPr lang="en-US" dirty="0"/>
          </a:p>
        </p:txBody>
      </p:sp>
      <p:sp>
        <p:nvSpPr>
          <p:cNvPr id="3" name="Content Placeholder 2"/>
          <p:cNvSpPr>
            <a:spLocks noGrp="1"/>
          </p:cNvSpPr>
          <p:nvPr>
            <p:ph idx="1"/>
          </p:nvPr>
        </p:nvSpPr>
        <p:spPr>
          <a:xfrm>
            <a:off x="567418" y="1436912"/>
            <a:ext cx="7886700" cy="5007429"/>
          </a:xfrm>
        </p:spPr>
        <p:txBody>
          <a:bodyPr>
            <a:normAutofit fontScale="85000" lnSpcReduction="10000"/>
          </a:bodyPr>
          <a:lstStyle/>
          <a:p>
            <a:pPr marL="403225" lvl="0" indent="-403225">
              <a:lnSpc>
                <a:spcPct val="110000"/>
              </a:lnSpc>
              <a:spcBef>
                <a:spcPts val="0"/>
              </a:spcBef>
              <a:spcAft>
                <a:spcPts val="1200"/>
              </a:spcAft>
            </a:pPr>
            <a:r>
              <a:rPr lang="en-US" b="1" dirty="0" smtClean="0"/>
              <a:t>Actions </a:t>
            </a:r>
            <a:r>
              <a:rPr lang="en-US" b="1" dirty="0"/>
              <a:t>taken to sequester carbon in biomass and soils have a positive impact on environment and </a:t>
            </a:r>
            <a:r>
              <a:rPr lang="en-US" b="1" dirty="0" smtClean="0"/>
              <a:t>biodiversity</a:t>
            </a:r>
            <a:endParaRPr lang="en-US" b="1" dirty="0"/>
          </a:p>
          <a:p>
            <a:pPr marL="403225" lvl="0" indent="-403225">
              <a:lnSpc>
                <a:spcPct val="110000"/>
              </a:lnSpc>
              <a:spcBef>
                <a:spcPts val="0"/>
              </a:spcBef>
              <a:spcAft>
                <a:spcPts val="1200"/>
              </a:spcAft>
            </a:pPr>
            <a:r>
              <a:rPr lang="en-US" b="1" dirty="0"/>
              <a:t>The increase in soil carbon storage increases the soil fertility, land productivity and prevents soil degradation. Therefore, this constitutes a win - win situation, but we need to take note of it and enhance its </a:t>
            </a:r>
            <a:r>
              <a:rPr lang="en-US" b="1" dirty="0" smtClean="0"/>
              <a:t>function </a:t>
            </a:r>
            <a:endParaRPr lang="en-US" b="1" dirty="0"/>
          </a:p>
          <a:p>
            <a:pPr marL="403225" lvl="0" indent="-403225">
              <a:lnSpc>
                <a:spcPct val="110000"/>
              </a:lnSpc>
              <a:spcBef>
                <a:spcPts val="0"/>
              </a:spcBef>
              <a:spcAft>
                <a:spcPts val="1200"/>
              </a:spcAft>
            </a:pPr>
            <a:r>
              <a:rPr lang="en-US" b="1" dirty="0"/>
              <a:t>In fact we have   gone through such adversities due to change in climate or otherwise   over last centuries   and in many places, we have overcome such difficult situation by persistent efforts by balancing management and use of soil, water and  vegetation in sun-lit areas of </a:t>
            </a:r>
            <a:r>
              <a:rPr lang="en-US" b="1" dirty="0" smtClean="0"/>
              <a:t>India</a:t>
            </a:r>
            <a:r>
              <a:rPr lang="en-US" b="1" dirty="0"/>
              <a:t>. </a:t>
            </a:r>
            <a:endParaRPr lang="en-US" dirty="0"/>
          </a:p>
        </p:txBody>
      </p:sp>
      <p:sp>
        <p:nvSpPr>
          <p:cNvPr id="4" name="Date Placeholder 3"/>
          <p:cNvSpPr>
            <a:spLocks noGrp="1"/>
          </p:cNvSpPr>
          <p:nvPr>
            <p:ph type="dt" sz="half" idx="10"/>
          </p:nvPr>
        </p:nvSpPr>
        <p:spPr/>
        <p:txBody>
          <a:bodyPr/>
          <a:lstStyle/>
          <a:p>
            <a:fld id="{E311D8E2-4E35-43AC-97C8-9E6D7B856C39}" type="datetime1">
              <a:rPr lang="en-US" smtClean="0"/>
              <a:pPr/>
              <a:t>10/31/2022</a:t>
            </a:fld>
            <a:endParaRPr lang="en-US"/>
          </a:p>
        </p:txBody>
      </p:sp>
      <p:sp>
        <p:nvSpPr>
          <p:cNvPr id="5" name="Slide Number Placeholder 4"/>
          <p:cNvSpPr>
            <a:spLocks noGrp="1"/>
          </p:cNvSpPr>
          <p:nvPr>
            <p:ph type="sldNum" sz="quarter" idx="12"/>
          </p:nvPr>
        </p:nvSpPr>
        <p:spPr/>
        <p:txBody>
          <a:bodyPr/>
          <a:lstStyle/>
          <a:p>
            <a:fld id="{EED90FC2-2C18-467E-8F49-E90D4D29D615}" type="slidenum">
              <a:rPr lang="en-US" smtClean="0"/>
              <a:pPr/>
              <a:t>3</a:t>
            </a:fld>
            <a:endParaRPr lang="en-US"/>
          </a:p>
        </p:txBody>
      </p:sp>
    </p:spTree>
    <p:extLst>
      <p:ext uri="{BB962C8B-B14F-4D97-AF65-F5344CB8AC3E}">
        <p14:creationId xmlns:p14="http://schemas.microsoft.com/office/powerpoint/2010/main" xmlns="" val="150177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44" y="2570443"/>
            <a:ext cx="7886700" cy="1325563"/>
          </a:xfrm>
        </p:spPr>
        <p:style>
          <a:lnRef idx="1">
            <a:schemeClr val="accent6"/>
          </a:lnRef>
          <a:fillRef idx="2">
            <a:schemeClr val="accent6"/>
          </a:fillRef>
          <a:effectRef idx="1">
            <a:schemeClr val="accent6"/>
          </a:effectRef>
          <a:fontRef idx="minor">
            <a:schemeClr val="dk1"/>
          </a:fontRef>
        </p:style>
        <p:txBody>
          <a:bodyPr/>
          <a:lstStyle/>
          <a:p>
            <a:pPr lvl="0" algn="ctr"/>
            <a:r>
              <a:rPr lang="en-US" b="1" dirty="0"/>
              <a:t>Let us look at some </a:t>
            </a:r>
            <a:r>
              <a:rPr lang="en-US" b="1" dirty="0" smtClean="0"/>
              <a:t>experiences</a:t>
            </a:r>
            <a:endParaRPr lang="en-US" dirty="0"/>
          </a:p>
        </p:txBody>
      </p:sp>
      <p:sp>
        <p:nvSpPr>
          <p:cNvPr id="3" name="Date Placeholder 2"/>
          <p:cNvSpPr>
            <a:spLocks noGrp="1"/>
          </p:cNvSpPr>
          <p:nvPr>
            <p:ph type="dt" sz="half" idx="10"/>
          </p:nvPr>
        </p:nvSpPr>
        <p:spPr/>
        <p:txBody>
          <a:bodyPr/>
          <a:lstStyle/>
          <a:p>
            <a:fld id="{05EA573D-3828-44E2-9847-BA8B9A98F460}" type="datetime1">
              <a:rPr lang="en-US" smtClean="0"/>
              <a:pPr/>
              <a:t>10/31/2022</a:t>
            </a:fld>
            <a:endParaRPr lang="en-US"/>
          </a:p>
        </p:txBody>
      </p:sp>
      <p:sp>
        <p:nvSpPr>
          <p:cNvPr id="4" name="Slide Number Placeholder 3"/>
          <p:cNvSpPr>
            <a:spLocks noGrp="1"/>
          </p:cNvSpPr>
          <p:nvPr>
            <p:ph type="sldNum" sz="quarter" idx="12"/>
          </p:nvPr>
        </p:nvSpPr>
        <p:spPr/>
        <p:txBody>
          <a:bodyPr/>
          <a:lstStyle/>
          <a:p>
            <a:fld id="{EED90FC2-2C18-467E-8F49-E90D4D29D615}" type="slidenum">
              <a:rPr lang="en-US" smtClean="0"/>
              <a:pPr/>
              <a:t>4</a:t>
            </a:fld>
            <a:endParaRPr lang="en-US"/>
          </a:p>
        </p:txBody>
      </p:sp>
    </p:spTree>
    <p:extLst>
      <p:ext uri="{BB962C8B-B14F-4D97-AF65-F5344CB8AC3E}">
        <p14:creationId xmlns:p14="http://schemas.microsoft.com/office/powerpoint/2010/main" xmlns="" val="244910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8" y="169184"/>
            <a:ext cx="8752115" cy="766988"/>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b="1" dirty="0"/>
              <a:t>Carbon storage (t/ha) of different </a:t>
            </a:r>
            <a:r>
              <a:rPr lang="en-US" b="1" dirty="0" smtClean="0"/>
              <a:t>crops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312675559"/>
              </p:ext>
            </p:extLst>
          </p:nvPr>
        </p:nvGraphicFramePr>
        <p:xfrm>
          <a:off x="456381" y="1321719"/>
          <a:ext cx="8144148" cy="5046423"/>
        </p:xfrm>
        <a:graphic>
          <a:graphicData uri="http://schemas.openxmlformats.org/drawingml/2006/table">
            <a:tbl>
              <a:tblPr firstRow="1" firstCol="1" bandRow="1">
                <a:tableStyleId>{93296810-A885-4BE3-A3E7-6D5BEEA58F35}</a:tableStyleId>
              </a:tblPr>
              <a:tblGrid>
                <a:gridCol w="665776"/>
                <a:gridCol w="1464880"/>
                <a:gridCol w="2142699"/>
                <a:gridCol w="1976681"/>
                <a:gridCol w="1894112"/>
              </a:tblGrid>
              <a:tr h="893612">
                <a:tc>
                  <a:txBody>
                    <a:bodyPr/>
                    <a:lstStyle/>
                    <a:p>
                      <a:pPr marL="0" marR="0" algn="ctr">
                        <a:lnSpc>
                          <a:spcPct val="115000"/>
                        </a:lnSpc>
                        <a:spcBef>
                          <a:spcPts val="0"/>
                        </a:spcBef>
                        <a:spcAft>
                          <a:spcPts val="0"/>
                        </a:spcAft>
                      </a:pPr>
                      <a:r>
                        <a:rPr lang="en-US" sz="2000" b="1" spc="100" dirty="0">
                          <a:effectLst/>
                        </a:rPr>
                        <a:t>No.</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Crops</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Aboveground</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a:effectLst/>
                        </a:rPr>
                        <a:t>Belowground</a:t>
                      </a:r>
                      <a:endParaRPr lang="en-US" sz="1800" b="1" spc="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Total</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85102">
                <a:tc>
                  <a:txBody>
                    <a:bodyPr/>
                    <a:lstStyle/>
                    <a:p>
                      <a:pPr marL="0" marR="0" algn="ctr">
                        <a:lnSpc>
                          <a:spcPct val="115000"/>
                        </a:lnSpc>
                        <a:spcBef>
                          <a:spcPts val="0"/>
                        </a:spcBef>
                        <a:spcAft>
                          <a:spcPts val="0"/>
                        </a:spcAft>
                      </a:pPr>
                      <a:r>
                        <a:rPr lang="en-US" sz="2000" b="1" spc="100" dirty="0">
                          <a:effectLst/>
                        </a:rPr>
                        <a:t>1</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Cabbage</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2.51</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a:effectLst/>
                        </a:rPr>
                        <a:t>0.22</a:t>
                      </a:r>
                      <a:endParaRPr lang="en-US" sz="1800" b="1" spc="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a:effectLst/>
                        </a:rPr>
                        <a:t>2.73</a:t>
                      </a:r>
                      <a:endParaRPr lang="en-US" sz="1800" b="1" spc="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85102">
                <a:tc>
                  <a:txBody>
                    <a:bodyPr/>
                    <a:lstStyle/>
                    <a:p>
                      <a:pPr marL="0" marR="0" algn="ctr">
                        <a:lnSpc>
                          <a:spcPct val="115000"/>
                        </a:lnSpc>
                        <a:spcBef>
                          <a:spcPts val="0"/>
                        </a:spcBef>
                        <a:spcAft>
                          <a:spcPts val="0"/>
                        </a:spcAft>
                      </a:pPr>
                      <a:r>
                        <a:rPr lang="en-US" sz="2000" b="1" spc="100" dirty="0">
                          <a:effectLst/>
                        </a:rPr>
                        <a:t>2</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err="1">
                          <a:effectLst/>
                        </a:rPr>
                        <a:t>Brinjal</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3.23</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a:effectLst/>
                        </a:rPr>
                        <a:t>0.37</a:t>
                      </a:r>
                      <a:endParaRPr lang="en-US" sz="1800" b="1" spc="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a:effectLst/>
                        </a:rPr>
                        <a:t>3.6</a:t>
                      </a:r>
                      <a:endParaRPr lang="en-US" sz="1800" b="1" spc="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86757">
                <a:tc>
                  <a:txBody>
                    <a:bodyPr/>
                    <a:lstStyle/>
                    <a:p>
                      <a:pPr marL="0" marR="0" algn="ctr">
                        <a:lnSpc>
                          <a:spcPct val="115000"/>
                        </a:lnSpc>
                        <a:spcBef>
                          <a:spcPts val="0"/>
                        </a:spcBef>
                        <a:spcAft>
                          <a:spcPts val="0"/>
                        </a:spcAft>
                      </a:pPr>
                      <a:r>
                        <a:rPr lang="en-US" sz="2000" b="1" spc="100" dirty="0">
                          <a:effectLst/>
                        </a:rPr>
                        <a:t>3</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Coriander</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0.8</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0.07</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a:effectLst/>
                        </a:rPr>
                        <a:t>0.86</a:t>
                      </a:r>
                      <a:endParaRPr lang="en-US" sz="1800" b="1" spc="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86757">
                <a:tc>
                  <a:txBody>
                    <a:bodyPr/>
                    <a:lstStyle/>
                    <a:p>
                      <a:pPr marL="0" marR="0" algn="ctr">
                        <a:lnSpc>
                          <a:spcPct val="115000"/>
                        </a:lnSpc>
                        <a:spcBef>
                          <a:spcPts val="0"/>
                        </a:spcBef>
                        <a:spcAft>
                          <a:spcPts val="0"/>
                        </a:spcAft>
                      </a:pPr>
                      <a:r>
                        <a:rPr lang="en-US" sz="2000" b="1" spc="100" dirty="0">
                          <a:effectLst/>
                        </a:rPr>
                        <a:t>4</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Sugarcane</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8.51</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2.93</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11.44</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723991">
                <a:tc>
                  <a:txBody>
                    <a:bodyPr/>
                    <a:lstStyle/>
                    <a:p>
                      <a:pPr marL="0" marR="0" algn="ctr">
                        <a:lnSpc>
                          <a:spcPct val="115000"/>
                        </a:lnSpc>
                        <a:spcBef>
                          <a:spcPts val="0"/>
                        </a:spcBef>
                        <a:spcAft>
                          <a:spcPts val="0"/>
                        </a:spcAft>
                      </a:pPr>
                      <a:r>
                        <a:rPr lang="en-US" sz="2000" b="1" spc="100" dirty="0">
                          <a:effectLst/>
                        </a:rPr>
                        <a:t>5</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Spider lily</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a:effectLst/>
                        </a:rPr>
                        <a:t>4.8</a:t>
                      </a:r>
                      <a:endParaRPr lang="en-US" sz="1800" b="1" spc="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1.54</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6.36</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85102">
                <a:tc>
                  <a:txBody>
                    <a:bodyPr/>
                    <a:lstStyle/>
                    <a:p>
                      <a:pPr marL="0" marR="0" algn="ctr">
                        <a:lnSpc>
                          <a:spcPct val="115000"/>
                        </a:lnSpc>
                        <a:spcBef>
                          <a:spcPts val="0"/>
                        </a:spcBef>
                        <a:spcAft>
                          <a:spcPts val="0"/>
                        </a:spcAft>
                      </a:pPr>
                      <a:r>
                        <a:rPr lang="en-US" sz="2000" b="1" spc="100" dirty="0">
                          <a:effectLst/>
                        </a:rPr>
                        <a:t>6</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Grass</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a:effectLst/>
                        </a:rPr>
                        <a:t>1.35</a:t>
                      </a:r>
                      <a:endParaRPr lang="en-US" sz="1800" b="1" spc="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a:effectLst/>
                        </a:rPr>
                        <a:t>0.25</a:t>
                      </a:r>
                      <a:endParaRPr lang="en-US" sz="1800" b="1" spc="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spc="100" dirty="0">
                          <a:effectLst/>
                        </a:rPr>
                        <a:t>1.6</a:t>
                      </a:r>
                      <a:endParaRPr lang="en-US" sz="1800" b="1" spc="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5" name="Date Placeholder 4"/>
          <p:cNvSpPr>
            <a:spLocks noGrp="1"/>
          </p:cNvSpPr>
          <p:nvPr>
            <p:ph type="dt" sz="half" idx="10"/>
          </p:nvPr>
        </p:nvSpPr>
        <p:spPr/>
        <p:txBody>
          <a:bodyPr/>
          <a:lstStyle/>
          <a:p>
            <a:fld id="{B5A9253E-1EAC-4F66-8565-4DC2E83FC8C8}" type="datetime1">
              <a:rPr lang="en-US" smtClean="0"/>
              <a:pPr/>
              <a:t>10/31/2022</a:t>
            </a:fld>
            <a:endParaRPr lang="en-US"/>
          </a:p>
        </p:txBody>
      </p:sp>
      <p:sp>
        <p:nvSpPr>
          <p:cNvPr id="6" name="Slide Number Placeholder 5"/>
          <p:cNvSpPr>
            <a:spLocks noGrp="1"/>
          </p:cNvSpPr>
          <p:nvPr>
            <p:ph type="sldNum" sz="quarter" idx="12"/>
          </p:nvPr>
        </p:nvSpPr>
        <p:spPr/>
        <p:txBody>
          <a:bodyPr/>
          <a:lstStyle/>
          <a:p>
            <a:fld id="{EED90FC2-2C18-467E-8F49-E90D4D29D615}" type="slidenum">
              <a:rPr lang="en-US" smtClean="0"/>
              <a:pPr/>
              <a:t>5</a:t>
            </a:fld>
            <a:endParaRPr lang="en-US"/>
          </a:p>
        </p:txBody>
      </p:sp>
    </p:spTree>
    <p:extLst>
      <p:ext uri="{BB962C8B-B14F-4D97-AF65-F5344CB8AC3E}">
        <p14:creationId xmlns:p14="http://schemas.microsoft.com/office/powerpoint/2010/main" xmlns="" val="142896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158297"/>
            <a:ext cx="8773885" cy="832303"/>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600" b="1" dirty="0"/>
              <a:t>Carbon sequestration by some grains (t/ha</a:t>
            </a:r>
            <a:r>
              <a:rPr lang="en-US" sz="3600" b="1" dirty="0" smtClean="0"/>
              <a:t>)</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xmlns="" val="330139335"/>
              </p:ext>
            </p:extLst>
          </p:nvPr>
        </p:nvGraphicFramePr>
        <p:xfrm>
          <a:off x="206829" y="1643011"/>
          <a:ext cx="8773883" cy="4823103"/>
        </p:xfrm>
        <a:graphic>
          <a:graphicData uri="http://schemas.openxmlformats.org/drawingml/2006/table">
            <a:tbl>
              <a:tblPr firstRow="1" firstCol="1" bandRow="1">
                <a:tableStyleId>{93296810-A885-4BE3-A3E7-6D5BEEA58F35}</a:tableStyleId>
              </a:tblPr>
              <a:tblGrid>
                <a:gridCol w="1360714"/>
                <a:gridCol w="892628"/>
                <a:gridCol w="1273629"/>
                <a:gridCol w="1970314"/>
                <a:gridCol w="2090057"/>
                <a:gridCol w="1186541"/>
              </a:tblGrid>
              <a:tr h="727045">
                <a:tc>
                  <a:txBody>
                    <a:bodyPr/>
                    <a:lstStyle/>
                    <a:p>
                      <a:pPr>
                        <a:lnSpc>
                          <a:spcPct val="115000"/>
                        </a:lnSpc>
                      </a:pPr>
                      <a:endParaRPr lang="en-US" sz="2000" b="1" dirty="0">
                        <a:effectLst/>
                        <a:latin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b="1" dirty="0">
                          <a:effectLst/>
                        </a:rPr>
                        <a:t>Grain</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a:effectLst/>
                        </a:rPr>
                        <a:t>Straw</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a:effectLst/>
                        </a:rPr>
                        <a:t>Aboveground</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a:effectLst/>
                        </a:rPr>
                        <a:t>Belowground</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a:effectLst/>
                        </a:rPr>
                        <a:t>Total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499449">
                <a:tc>
                  <a:txBody>
                    <a:bodyPr/>
                    <a:lstStyle/>
                    <a:p>
                      <a:pPr marL="0" marR="0">
                        <a:lnSpc>
                          <a:spcPct val="115000"/>
                        </a:lnSpc>
                        <a:spcBef>
                          <a:spcPts val="0"/>
                        </a:spcBef>
                        <a:spcAft>
                          <a:spcPts val="0"/>
                        </a:spcAft>
                      </a:pPr>
                      <a:r>
                        <a:rPr lang="en-US" sz="2400" b="1">
                          <a:effectLst/>
                        </a:rPr>
                        <a:t>Wheat </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a:effectLst/>
                        </a:rPr>
                        <a:t>0.91</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a:effectLst/>
                        </a:rPr>
                        <a:t>1.3</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a:effectLst/>
                        </a:rPr>
                        <a:t>2.155</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a:effectLst/>
                        </a:rPr>
                        <a:t>0.286</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a:effectLst/>
                        </a:rPr>
                        <a:t>4.596</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499449">
                <a:tc>
                  <a:txBody>
                    <a:bodyPr/>
                    <a:lstStyle/>
                    <a:p>
                      <a:pPr marL="0" marR="0">
                        <a:lnSpc>
                          <a:spcPct val="115000"/>
                        </a:lnSpc>
                        <a:spcBef>
                          <a:spcPts val="0"/>
                        </a:spcBef>
                        <a:spcAft>
                          <a:spcPts val="0"/>
                        </a:spcAft>
                      </a:pPr>
                      <a:r>
                        <a:rPr lang="en-US" sz="2400" b="1">
                          <a:effectLst/>
                        </a:rPr>
                        <a:t>Maize</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a:effectLst/>
                        </a:rPr>
                        <a:t>1.1</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a:effectLst/>
                        </a:rPr>
                        <a:t>1.98</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a:effectLst/>
                        </a:rPr>
                        <a:t>3.08</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a:effectLst/>
                        </a:rPr>
                        <a:t>0.4356</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a:effectLst/>
                        </a:rPr>
                        <a:t>6.5956</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097160">
                <a:tc>
                  <a:txBody>
                    <a:bodyPr/>
                    <a:lstStyle/>
                    <a:p>
                      <a:pPr marL="0" marR="0">
                        <a:lnSpc>
                          <a:spcPct val="115000"/>
                        </a:lnSpc>
                        <a:spcBef>
                          <a:spcPts val="0"/>
                        </a:spcBef>
                        <a:spcAft>
                          <a:spcPts val="0"/>
                        </a:spcAft>
                      </a:pPr>
                      <a:r>
                        <a:rPr lang="en-US" sz="2400" b="1">
                          <a:effectLst/>
                        </a:rPr>
                        <a:t>Rice</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a:effectLst/>
                        </a:rPr>
                        <a:t>0.85</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a:effectLst/>
                        </a:rPr>
                        <a:t>1.2</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a:effectLst/>
                        </a:rPr>
                        <a:t>1.9</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a:effectLst/>
                        </a:rPr>
                        <a:t>0.264</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a:effectLst/>
                        </a:rPr>
                        <a:t>4.064</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5" name="Date Placeholder 4"/>
          <p:cNvSpPr>
            <a:spLocks noGrp="1"/>
          </p:cNvSpPr>
          <p:nvPr>
            <p:ph type="dt" sz="half" idx="10"/>
          </p:nvPr>
        </p:nvSpPr>
        <p:spPr/>
        <p:txBody>
          <a:bodyPr/>
          <a:lstStyle/>
          <a:p>
            <a:fld id="{A1FCD8DC-7CF0-4F11-AF29-5AF127424C74}" type="datetime1">
              <a:rPr lang="en-US" smtClean="0"/>
              <a:pPr/>
              <a:t>10/31/2022</a:t>
            </a:fld>
            <a:endParaRPr lang="en-US"/>
          </a:p>
        </p:txBody>
      </p:sp>
      <p:sp>
        <p:nvSpPr>
          <p:cNvPr id="6" name="Slide Number Placeholder 5"/>
          <p:cNvSpPr>
            <a:spLocks noGrp="1"/>
          </p:cNvSpPr>
          <p:nvPr>
            <p:ph type="sldNum" sz="quarter" idx="12"/>
          </p:nvPr>
        </p:nvSpPr>
        <p:spPr/>
        <p:txBody>
          <a:bodyPr/>
          <a:lstStyle/>
          <a:p>
            <a:fld id="{EED90FC2-2C18-467E-8F49-E90D4D29D615}" type="slidenum">
              <a:rPr lang="en-US" smtClean="0"/>
              <a:pPr/>
              <a:t>6</a:t>
            </a:fld>
            <a:endParaRPr lang="en-US"/>
          </a:p>
        </p:txBody>
      </p:sp>
    </p:spTree>
    <p:extLst>
      <p:ext uri="{BB962C8B-B14F-4D97-AF65-F5344CB8AC3E}">
        <p14:creationId xmlns:p14="http://schemas.microsoft.com/office/powerpoint/2010/main" xmlns="" val="3476930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5" y="212726"/>
            <a:ext cx="8613321" cy="799645"/>
          </a:xfrm>
        </p:spPr>
        <p:style>
          <a:lnRef idx="1">
            <a:schemeClr val="accent6"/>
          </a:lnRef>
          <a:fillRef idx="2">
            <a:schemeClr val="accent6"/>
          </a:fillRef>
          <a:effectRef idx="1">
            <a:schemeClr val="accent6"/>
          </a:effectRef>
          <a:fontRef idx="minor">
            <a:schemeClr val="dk1"/>
          </a:fontRef>
        </p:style>
        <p:txBody>
          <a:bodyPr/>
          <a:lstStyle/>
          <a:p>
            <a:pPr algn="ctr"/>
            <a:r>
              <a:rPr lang="en-US" b="1" dirty="0"/>
              <a:t>Carbon </a:t>
            </a:r>
            <a:r>
              <a:rPr lang="en-US" b="1" dirty="0" smtClean="0"/>
              <a:t>Storage </a:t>
            </a:r>
            <a:r>
              <a:rPr lang="en-US" b="1" dirty="0"/>
              <a:t>P</a:t>
            </a:r>
            <a:r>
              <a:rPr lang="en-US" b="1" dirty="0" smtClean="0"/>
              <a:t>er ha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76976502"/>
              </p:ext>
            </p:extLst>
          </p:nvPr>
        </p:nvGraphicFramePr>
        <p:xfrm>
          <a:off x="270600" y="1456178"/>
          <a:ext cx="8525055" cy="3213792"/>
        </p:xfrm>
        <a:graphic>
          <a:graphicData uri="http://schemas.openxmlformats.org/drawingml/2006/table">
            <a:tbl>
              <a:tblPr firstRow="1" firstCol="1" bandRow="1">
                <a:tableStyleId>{93296810-A885-4BE3-A3E7-6D5BEEA58F35}</a:tableStyleId>
              </a:tblPr>
              <a:tblGrid>
                <a:gridCol w="2377646"/>
                <a:gridCol w="6147409"/>
              </a:tblGrid>
              <a:tr h="953437">
                <a:tc>
                  <a:txBody>
                    <a:bodyPr/>
                    <a:lstStyle/>
                    <a:p>
                      <a:pPr marL="0" marR="0" algn="ctr">
                        <a:lnSpc>
                          <a:spcPct val="115000"/>
                        </a:lnSpc>
                        <a:spcBef>
                          <a:spcPts val="0"/>
                        </a:spcBef>
                        <a:spcAft>
                          <a:spcPts val="0"/>
                        </a:spcAft>
                      </a:pPr>
                      <a:r>
                        <a:rPr lang="en-US" sz="2800" b="1" dirty="0" smtClean="0">
                          <a:solidFill>
                            <a:schemeClr val="tx1"/>
                          </a:solidFill>
                          <a:effectLst/>
                        </a:rPr>
                        <a:t>Crops</a:t>
                      </a:r>
                      <a:endPar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b="1" dirty="0">
                          <a:solidFill>
                            <a:schemeClr val="tx1"/>
                          </a:solidFill>
                          <a:effectLst/>
                        </a:rPr>
                        <a:t>Grain/Seed carbon ton/ha </a:t>
                      </a:r>
                      <a:r>
                        <a:rPr lang="en-US" sz="2800" b="1" dirty="0" smtClean="0">
                          <a:solidFill>
                            <a:schemeClr val="tx1"/>
                          </a:solidFill>
                          <a:effectLst/>
                        </a:rPr>
                        <a:t>only</a:t>
                      </a:r>
                      <a:endPar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21030">
                <a:tc>
                  <a:txBody>
                    <a:bodyPr/>
                    <a:lstStyle/>
                    <a:p>
                      <a:pPr marL="0" marR="0" algn="ctr">
                        <a:lnSpc>
                          <a:spcPct val="115000"/>
                        </a:lnSpc>
                        <a:spcBef>
                          <a:spcPts val="0"/>
                        </a:spcBef>
                        <a:spcAft>
                          <a:spcPts val="0"/>
                        </a:spcAft>
                      </a:pPr>
                      <a:r>
                        <a:rPr lang="en-US" sz="2800" b="1" dirty="0">
                          <a:solidFill>
                            <a:schemeClr val="tx1"/>
                          </a:solidFill>
                          <a:effectLst/>
                        </a:rPr>
                        <a:t>Castor</a:t>
                      </a:r>
                      <a:endPar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b="1" dirty="0">
                          <a:solidFill>
                            <a:schemeClr val="tx1"/>
                          </a:solidFill>
                          <a:effectLst/>
                        </a:rPr>
                        <a:t>924.6</a:t>
                      </a:r>
                      <a:endPar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21030">
                <a:tc>
                  <a:txBody>
                    <a:bodyPr/>
                    <a:lstStyle/>
                    <a:p>
                      <a:pPr marL="0" marR="0" algn="ctr">
                        <a:lnSpc>
                          <a:spcPct val="115000"/>
                        </a:lnSpc>
                        <a:spcBef>
                          <a:spcPts val="0"/>
                        </a:spcBef>
                        <a:spcAft>
                          <a:spcPts val="0"/>
                        </a:spcAft>
                      </a:pPr>
                      <a:r>
                        <a:rPr lang="en-US" sz="2800" b="1" dirty="0" err="1">
                          <a:solidFill>
                            <a:schemeClr val="tx1"/>
                          </a:solidFill>
                          <a:effectLst/>
                        </a:rPr>
                        <a:t>Soyabean</a:t>
                      </a:r>
                      <a:endPar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b="1" dirty="0">
                          <a:solidFill>
                            <a:schemeClr val="tx1"/>
                          </a:solidFill>
                          <a:effectLst/>
                        </a:rPr>
                        <a:t>372.6</a:t>
                      </a:r>
                      <a:endPar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21030">
                <a:tc>
                  <a:txBody>
                    <a:bodyPr/>
                    <a:lstStyle/>
                    <a:p>
                      <a:pPr marL="0" marR="0" algn="ctr">
                        <a:lnSpc>
                          <a:spcPct val="115000"/>
                        </a:lnSpc>
                        <a:spcBef>
                          <a:spcPts val="0"/>
                        </a:spcBef>
                        <a:spcAft>
                          <a:spcPts val="0"/>
                        </a:spcAft>
                      </a:pPr>
                      <a:r>
                        <a:rPr lang="en-US" sz="2800" b="1" dirty="0">
                          <a:solidFill>
                            <a:schemeClr val="tx1"/>
                          </a:solidFill>
                          <a:effectLst/>
                        </a:rPr>
                        <a:t>Cotton</a:t>
                      </a:r>
                      <a:endPar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b="1" dirty="0" smtClean="0">
                          <a:solidFill>
                            <a:schemeClr val="tx1"/>
                          </a:solidFill>
                          <a:effectLst/>
                        </a:rPr>
                        <a:t>313.0</a:t>
                      </a:r>
                      <a:endParaRPr lang="en-US"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397265">
                <a:tc gridSpan="2">
                  <a:txBody>
                    <a:bodyPr/>
                    <a:lstStyle/>
                    <a:p>
                      <a:pPr marL="0" marR="0" algn="l">
                        <a:lnSpc>
                          <a:spcPct val="115000"/>
                        </a:lnSpc>
                        <a:spcBef>
                          <a:spcPts val="0"/>
                        </a:spcBef>
                        <a:spcAft>
                          <a:spcPts val="0"/>
                        </a:spcAft>
                      </a:pPr>
                      <a:r>
                        <a:rPr lang="en-US" sz="1200" b="1" dirty="0">
                          <a:solidFill>
                            <a:schemeClr val="tx1"/>
                          </a:solidFill>
                          <a:effectLst/>
                        </a:rPr>
                        <a:t>Source: Dr. </a:t>
                      </a:r>
                      <a:r>
                        <a:rPr lang="en-US" sz="1200" b="1" dirty="0" err="1">
                          <a:solidFill>
                            <a:schemeClr val="tx1"/>
                          </a:solidFill>
                          <a:effectLst/>
                        </a:rPr>
                        <a:t>Sumankumar</a:t>
                      </a:r>
                      <a:r>
                        <a:rPr lang="en-US" sz="1200" b="1" dirty="0">
                          <a:solidFill>
                            <a:schemeClr val="tx1"/>
                          </a:solidFill>
                          <a:effectLst/>
                        </a:rPr>
                        <a:t> </a:t>
                      </a:r>
                      <a:r>
                        <a:rPr lang="en-US" sz="1200" b="1" dirty="0" err="1">
                          <a:solidFill>
                            <a:schemeClr val="tx1"/>
                          </a:solidFill>
                          <a:effectLst/>
                        </a:rPr>
                        <a:t>Jha</a:t>
                      </a:r>
                      <a:r>
                        <a:rPr lang="en-US" sz="1200" b="1" dirty="0">
                          <a:solidFill>
                            <a:schemeClr val="tx1"/>
                          </a:solidFill>
                          <a:effectLst/>
                        </a:rPr>
                        <a:t>, College of Agro Forestry, </a:t>
                      </a:r>
                      <a:r>
                        <a:rPr lang="en-US" sz="1200" b="1" dirty="0" err="1">
                          <a:solidFill>
                            <a:schemeClr val="tx1"/>
                          </a:solidFill>
                          <a:effectLst/>
                        </a:rPr>
                        <a:t>Navsari</a:t>
                      </a:r>
                      <a:r>
                        <a:rPr lang="en-US" sz="1200" b="1" dirty="0">
                          <a:solidFill>
                            <a:schemeClr val="tx1"/>
                          </a:solidFill>
                          <a:effectLst/>
                        </a:rPr>
                        <a:t> Agriculture University, </a:t>
                      </a:r>
                      <a:r>
                        <a:rPr lang="en-US" sz="1200" b="1" dirty="0" err="1">
                          <a:solidFill>
                            <a:schemeClr val="tx1"/>
                          </a:solidFill>
                          <a:effectLst/>
                        </a:rPr>
                        <a:t>Navsari</a:t>
                      </a:r>
                      <a:r>
                        <a:rPr lang="en-US" sz="1200" b="1" dirty="0">
                          <a:solidFill>
                            <a:schemeClr val="tx1"/>
                          </a:solidFill>
                          <a:effectLst/>
                        </a:rPr>
                        <a:t>, Gujarat, India</a:t>
                      </a:r>
                      <a:endPar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bl>
          </a:graphicData>
        </a:graphic>
      </p:graphicFrame>
      <p:sp>
        <p:nvSpPr>
          <p:cNvPr id="5" name="Rectangle 4"/>
          <p:cNvSpPr/>
          <p:nvPr/>
        </p:nvSpPr>
        <p:spPr>
          <a:xfrm>
            <a:off x="182335" y="5634764"/>
            <a:ext cx="8613322" cy="72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15000"/>
              </a:lnSpc>
            </a:pPr>
            <a:r>
              <a:rPr lang="en-US" b="1" dirty="0" smtClean="0">
                <a:effectLst/>
                <a:latin typeface="Calibri" panose="020F0502020204030204" pitchFamily="34" charset="0"/>
                <a:ea typeface="Times New Roman" panose="02020603050405020304" pitchFamily="18" charset="0"/>
                <a:cs typeface="Times New Roman" panose="02020603050405020304" pitchFamily="18" charset="0"/>
              </a:rPr>
              <a:t>The carbon storage is evident and significant across annuals to perennials and would serve as a classical example of w/w situation.</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33295BE8-F4F1-4051-B14A-76E2D2C6DF97}" type="datetime1">
              <a:rPr lang="en-US" smtClean="0"/>
              <a:pPr/>
              <a:t>10/31/2022</a:t>
            </a:fld>
            <a:endParaRPr lang="en-US"/>
          </a:p>
        </p:txBody>
      </p:sp>
      <p:sp>
        <p:nvSpPr>
          <p:cNvPr id="7" name="Slide Number Placeholder 6"/>
          <p:cNvSpPr>
            <a:spLocks noGrp="1"/>
          </p:cNvSpPr>
          <p:nvPr>
            <p:ph type="sldNum" sz="quarter" idx="12"/>
          </p:nvPr>
        </p:nvSpPr>
        <p:spPr/>
        <p:txBody>
          <a:bodyPr/>
          <a:lstStyle/>
          <a:p>
            <a:fld id="{EED90FC2-2C18-467E-8F49-E90D4D29D615}" type="slidenum">
              <a:rPr lang="en-US" smtClean="0"/>
              <a:pPr/>
              <a:t>7</a:t>
            </a:fld>
            <a:endParaRPr lang="en-US"/>
          </a:p>
        </p:txBody>
      </p:sp>
    </p:spTree>
    <p:extLst>
      <p:ext uri="{BB962C8B-B14F-4D97-AF65-F5344CB8AC3E}">
        <p14:creationId xmlns:p14="http://schemas.microsoft.com/office/powerpoint/2010/main" xmlns="" val="300248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30" y="180070"/>
            <a:ext cx="8942293" cy="67990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4000" b="1" dirty="0"/>
              <a:t>Rice Cultivation: Facts on Sequestering </a:t>
            </a:r>
            <a:r>
              <a:rPr lang="en-US" sz="4000" b="1" dirty="0" smtClean="0"/>
              <a:t>CO</a:t>
            </a:r>
            <a:r>
              <a:rPr lang="en-US" sz="4000" b="1" baseline="-25000" dirty="0" smtClean="0"/>
              <a:t>2</a:t>
            </a:r>
            <a:endParaRPr lang="en-US" sz="4000" dirty="0"/>
          </a:p>
        </p:txBody>
      </p:sp>
      <p:sp>
        <p:nvSpPr>
          <p:cNvPr id="3" name="Content Placeholder 2"/>
          <p:cNvSpPr>
            <a:spLocks noGrp="1"/>
          </p:cNvSpPr>
          <p:nvPr>
            <p:ph idx="1"/>
          </p:nvPr>
        </p:nvSpPr>
        <p:spPr>
          <a:xfrm>
            <a:off x="94130" y="1357539"/>
            <a:ext cx="8942293" cy="5326290"/>
          </a:xfrm>
        </p:spPr>
        <p:txBody>
          <a:bodyPr>
            <a:normAutofit fontScale="77500" lnSpcReduction="20000"/>
          </a:bodyPr>
          <a:lstStyle/>
          <a:p>
            <a:pPr marL="403225" lvl="0" indent="-403225">
              <a:lnSpc>
                <a:spcPct val="120000"/>
              </a:lnSpc>
              <a:spcBef>
                <a:spcPts val="0"/>
              </a:spcBef>
              <a:spcAft>
                <a:spcPts val="1200"/>
              </a:spcAft>
            </a:pPr>
            <a:r>
              <a:rPr lang="en-US" sz="3200" b="1" dirty="0" smtClean="0"/>
              <a:t>Rice </a:t>
            </a:r>
            <a:r>
              <a:rPr lang="en-US" sz="3200" b="1" dirty="0"/>
              <a:t>cultivation is both an important sequestration process of CO</a:t>
            </a:r>
            <a:r>
              <a:rPr lang="en-US" sz="3200" b="1" baseline="-25000" dirty="0"/>
              <a:t>2 </a:t>
            </a:r>
            <a:r>
              <a:rPr lang="en-US" sz="3200" b="1" dirty="0" smtClean="0"/>
              <a:t>from </a:t>
            </a:r>
            <a:r>
              <a:rPr lang="en-US" sz="3200" b="1" dirty="0"/>
              <a:t>the atmosphere and an important source of </a:t>
            </a:r>
            <a:r>
              <a:rPr lang="en-US" sz="3200" b="1" dirty="0" smtClean="0"/>
              <a:t>GHG emission</a:t>
            </a:r>
            <a:r>
              <a:rPr lang="en-US" sz="3200" b="1" dirty="0"/>
              <a:t> </a:t>
            </a:r>
          </a:p>
          <a:p>
            <a:pPr marL="403225" lvl="0" indent="-403225">
              <a:lnSpc>
                <a:spcPct val="120000"/>
              </a:lnSpc>
              <a:spcBef>
                <a:spcPts val="0"/>
              </a:spcBef>
              <a:spcAft>
                <a:spcPts val="1200"/>
              </a:spcAft>
            </a:pPr>
            <a:r>
              <a:rPr lang="en-US" sz="3200" b="1" dirty="0" smtClean="0"/>
              <a:t>For </a:t>
            </a:r>
            <a:r>
              <a:rPr lang="en-US" sz="3200" b="1" dirty="0"/>
              <a:t>example, the global paddy rice output was 607.3 </a:t>
            </a:r>
            <a:r>
              <a:rPr lang="en-US" sz="3200" b="1" dirty="0" err="1" smtClean="0"/>
              <a:t>mt</a:t>
            </a:r>
            <a:r>
              <a:rPr lang="en-US" sz="3200" b="1" dirty="0" smtClean="0"/>
              <a:t> at </a:t>
            </a:r>
            <a:r>
              <a:rPr lang="en-US" sz="3200" b="1" dirty="0"/>
              <a:t>14% moisture </a:t>
            </a:r>
            <a:r>
              <a:rPr lang="en-US" sz="3200" b="1" dirty="0" smtClean="0"/>
              <a:t>content</a:t>
            </a:r>
            <a:r>
              <a:rPr lang="en-US" sz="3200" b="1" dirty="0"/>
              <a:t> </a:t>
            </a:r>
            <a:r>
              <a:rPr lang="en-US" sz="3200" b="1" dirty="0" smtClean="0"/>
              <a:t>in 2004</a:t>
            </a:r>
            <a:endParaRPr lang="en-US" sz="3200" b="1" dirty="0"/>
          </a:p>
          <a:p>
            <a:pPr marL="403225" lvl="0" indent="-403225">
              <a:lnSpc>
                <a:spcPct val="120000"/>
              </a:lnSpc>
              <a:spcBef>
                <a:spcPts val="0"/>
              </a:spcBef>
              <a:spcAft>
                <a:spcPts val="1200"/>
              </a:spcAft>
            </a:pPr>
            <a:r>
              <a:rPr lang="en-US" sz="3200" b="1" dirty="0"/>
              <a:t>At the grain/straw ratio of 0.9 for most currently planted rice varieties, the global rice straw output in 2004 was about 676 million </a:t>
            </a:r>
            <a:r>
              <a:rPr lang="en-US" sz="3200" b="1" dirty="0" err="1"/>
              <a:t>tonnes</a:t>
            </a:r>
            <a:r>
              <a:rPr lang="en-US" sz="3200" b="1" dirty="0"/>
              <a:t> at 14% moisture </a:t>
            </a:r>
            <a:r>
              <a:rPr lang="en-US" sz="3200" b="1" dirty="0" smtClean="0"/>
              <a:t>content</a:t>
            </a:r>
            <a:endParaRPr lang="en-US" sz="3200" b="1" dirty="0"/>
          </a:p>
          <a:p>
            <a:pPr marL="403225" lvl="0" indent="-403225">
              <a:lnSpc>
                <a:spcPct val="120000"/>
              </a:lnSpc>
              <a:spcBef>
                <a:spcPts val="0"/>
              </a:spcBef>
              <a:spcAft>
                <a:spcPts val="1200"/>
              </a:spcAft>
            </a:pPr>
            <a:r>
              <a:rPr lang="en-US" sz="3200" b="1" dirty="0"/>
              <a:t>This means that in 2004, rice sequestered about 1.74 billion </a:t>
            </a:r>
            <a:r>
              <a:rPr lang="en-US" sz="3200" b="1" dirty="0" err="1"/>
              <a:t>tonnes</a:t>
            </a:r>
            <a:r>
              <a:rPr lang="en-US" sz="3200" b="1" dirty="0"/>
              <a:t> of CO</a:t>
            </a:r>
            <a:r>
              <a:rPr lang="en-US" sz="3200" b="1" baseline="-25000" dirty="0"/>
              <a:t>2 </a:t>
            </a:r>
            <a:r>
              <a:rPr lang="en-US" sz="3200" b="1" dirty="0" smtClean="0"/>
              <a:t>from </a:t>
            </a:r>
            <a:r>
              <a:rPr lang="en-US" sz="3200" b="1" dirty="0"/>
              <a:t>the atmosphere to produce about 1.16 billion </a:t>
            </a:r>
            <a:r>
              <a:rPr lang="en-US" sz="3200" b="1" dirty="0" err="1"/>
              <a:t>tonnes</a:t>
            </a:r>
            <a:r>
              <a:rPr lang="en-US" sz="3200" b="1" dirty="0"/>
              <a:t> of biomass at 0% moisture content emissions</a:t>
            </a:r>
          </a:p>
          <a:p>
            <a:pPr marL="403225" lvl="0" indent="-403225">
              <a:lnSpc>
                <a:spcPct val="120000"/>
              </a:lnSpc>
              <a:spcBef>
                <a:spcPts val="0"/>
              </a:spcBef>
              <a:spcAft>
                <a:spcPts val="1200"/>
              </a:spcAft>
            </a:pPr>
            <a:r>
              <a:rPr lang="en-US" sz="3200" b="1" dirty="0"/>
              <a:t>Rice crops acts a sink for CO</a:t>
            </a:r>
            <a:r>
              <a:rPr lang="en-US" sz="3200" b="1" baseline="-25000" dirty="0"/>
              <a:t>2</a:t>
            </a:r>
            <a:r>
              <a:rPr lang="en-US" sz="3200" b="1" dirty="0"/>
              <a:t> </a:t>
            </a:r>
            <a:r>
              <a:rPr lang="en-US" sz="3200" b="1" dirty="0" smtClean="0"/>
              <a:t>e.g. NICRA Studies</a:t>
            </a:r>
            <a:endParaRPr lang="en-US" dirty="0"/>
          </a:p>
        </p:txBody>
      </p:sp>
      <p:sp>
        <p:nvSpPr>
          <p:cNvPr id="4" name="Date Placeholder 3"/>
          <p:cNvSpPr>
            <a:spLocks noGrp="1"/>
          </p:cNvSpPr>
          <p:nvPr>
            <p:ph type="dt" sz="half" idx="10"/>
          </p:nvPr>
        </p:nvSpPr>
        <p:spPr/>
        <p:txBody>
          <a:bodyPr/>
          <a:lstStyle/>
          <a:p>
            <a:fld id="{C5274CD1-2417-49BB-81D2-C652531F5D45}" type="datetime1">
              <a:rPr lang="en-US" smtClean="0"/>
              <a:pPr/>
              <a:t>10/31/2022</a:t>
            </a:fld>
            <a:endParaRPr lang="en-US"/>
          </a:p>
        </p:txBody>
      </p:sp>
      <p:sp>
        <p:nvSpPr>
          <p:cNvPr id="5" name="Slide Number Placeholder 4"/>
          <p:cNvSpPr>
            <a:spLocks noGrp="1"/>
          </p:cNvSpPr>
          <p:nvPr>
            <p:ph type="sldNum" sz="quarter" idx="12"/>
          </p:nvPr>
        </p:nvSpPr>
        <p:spPr/>
        <p:txBody>
          <a:bodyPr/>
          <a:lstStyle/>
          <a:p>
            <a:fld id="{EED90FC2-2C18-467E-8F49-E90D4D29D615}" type="slidenum">
              <a:rPr lang="en-US" smtClean="0"/>
              <a:pPr/>
              <a:t>8</a:t>
            </a:fld>
            <a:endParaRPr lang="en-US"/>
          </a:p>
        </p:txBody>
      </p:sp>
    </p:spTree>
    <p:extLst>
      <p:ext uri="{BB962C8B-B14F-4D97-AF65-F5344CB8AC3E}">
        <p14:creationId xmlns:p14="http://schemas.microsoft.com/office/powerpoint/2010/main" xmlns="" val="879359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6" y="147412"/>
            <a:ext cx="8850087" cy="1325563"/>
          </a:xfrm>
        </p:spPr>
        <p:style>
          <a:lnRef idx="1">
            <a:schemeClr val="accent6"/>
          </a:lnRef>
          <a:fillRef idx="2">
            <a:schemeClr val="accent6"/>
          </a:fillRef>
          <a:effectRef idx="1">
            <a:schemeClr val="accent6"/>
          </a:effectRef>
          <a:fontRef idx="minor">
            <a:schemeClr val="dk1"/>
          </a:fontRef>
        </p:style>
        <p:txBody>
          <a:bodyPr>
            <a:normAutofit/>
          </a:bodyPr>
          <a:lstStyle/>
          <a:p>
            <a:r>
              <a:rPr lang="en-US" b="1" dirty="0"/>
              <a:t>Carbon sequestration in </a:t>
            </a:r>
            <a:r>
              <a:rPr lang="en-US" b="1" dirty="0" err="1" smtClean="0"/>
              <a:t>Silvipasture</a:t>
            </a:r>
            <a:r>
              <a:rPr lang="en-US" b="1" dirty="0" smtClean="0"/>
              <a:t> </a:t>
            </a:r>
            <a:r>
              <a:rPr lang="en-US" b="1" dirty="0"/>
              <a:t>Systems in rangelands (after 4 years</a:t>
            </a:r>
            <a:r>
              <a:rPr lang="en-US" b="1"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463711929"/>
              </p:ext>
            </p:extLst>
          </p:nvPr>
        </p:nvGraphicFramePr>
        <p:xfrm>
          <a:off x="308286" y="1817615"/>
          <a:ext cx="8459834" cy="4667636"/>
        </p:xfrm>
        <a:graphic>
          <a:graphicData uri="http://schemas.openxmlformats.org/drawingml/2006/table">
            <a:tbl>
              <a:tblPr firstRow="1" firstCol="1" bandRow="1">
                <a:tableStyleId>{93296810-A885-4BE3-A3E7-6D5BEEA58F35}</a:tableStyleId>
              </a:tblPr>
              <a:tblGrid>
                <a:gridCol w="5635314"/>
                <a:gridCol w="2824520"/>
              </a:tblGrid>
              <a:tr h="1372056">
                <a:tc>
                  <a:txBody>
                    <a:bodyPr/>
                    <a:lstStyle/>
                    <a:p>
                      <a:pPr marL="0" marR="0" algn="ctr">
                        <a:lnSpc>
                          <a:spcPct val="115000"/>
                        </a:lnSpc>
                        <a:spcBef>
                          <a:spcPts val="0"/>
                        </a:spcBef>
                        <a:spcAft>
                          <a:spcPts val="0"/>
                        </a:spcAft>
                      </a:pPr>
                      <a:r>
                        <a:rPr lang="en-US" sz="2000" b="1" kern="1200" spc="100" dirty="0">
                          <a:solidFill>
                            <a:schemeClr val="tx1"/>
                          </a:solidFill>
                          <a:effectLst/>
                        </a:rPr>
                        <a:t>Systems </a:t>
                      </a:r>
                      <a:endParaRPr lang="en-US" sz="1800" b="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kern="1200" spc="100" dirty="0">
                          <a:solidFill>
                            <a:schemeClr val="tx1"/>
                          </a:solidFill>
                          <a:effectLst/>
                        </a:rPr>
                        <a:t>Total carbon Sequestration</a:t>
                      </a:r>
                      <a:endParaRPr lang="en-US" sz="1800" b="1" spc="100" dirty="0">
                        <a:solidFill>
                          <a:schemeClr val="tx1"/>
                        </a:solidFill>
                        <a:effectLst/>
                      </a:endParaRPr>
                    </a:p>
                    <a:p>
                      <a:pPr marL="0" marR="0" algn="ctr">
                        <a:lnSpc>
                          <a:spcPct val="115000"/>
                        </a:lnSpc>
                        <a:spcBef>
                          <a:spcPts val="0"/>
                        </a:spcBef>
                        <a:spcAft>
                          <a:spcPts val="0"/>
                        </a:spcAft>
                      </a:pPr>
                      <a:r>
                        <a:rPr lang="en-US" sz="2000" b="1" kern="1200" spc="100" dirty="0">
                          <a:solidFill>
                            <a:schemeClr val="tx1"/>
                          </a:solidFill>
                          <a:effectLst/>
                        </a:rPr>
                        <a:t>(vegetation + soil)</a:t>
                      </a:r>
                      <a:endParaRPr lang="en-US" sz="1800" b="1" spc="100" dirty="0">
                        <a:solidFill>
                          <a:schemeClr val="tx1"/>
                        </a:solidFill>
                        <a:effectLst/>
                      </a:endParaRPr>
                    </a:p>
                    <a:p>
                      <a:pPr marL="0" marR="0" algn="ctr">
                        <a:lnSpc>
                          <a:spcPct val="115000"/>
                        </a:lnSpc>
                        <a:spcBef>
                          <a:spcPts val="0"/>
                        </a:spcBef>
                        <a:spcAft>
                          <a:spcPts val="0"/>
                        </a:spcAft>
                      </a:pPr>
                      <a:r>
                        <a:rPr lang="en-US" sz="2000" b="1" kern="1200" spc="100" dirty="0">
                          <a:solidFill>
                            <a:schemeClr val="tx1"/>
                          </a:solidFill>
                          <a:effectLst/>
                        </a:rPr>
                        <a:t>Mg carbon ha</a:t>
                      </a:r>
                      <a:r>
                        <a:rPr lang="en-US" sz="2000" b="1" kern="1200" spc="100" baseline="30000" dirty="0">
                          <a:solidFill>
                            <a:schemeClr val="tx1"/>
                          </a:solidFill>
                          <a:effectLst/>
                        </a:rPr>
                        <a:t>-1 </a:t>
                      </a:r>
                      <a:endParaRPr lang="en-US" sz="1800" b="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66508">
                <a:tc>
                  <a:txBody>
                    <a:bodyPr/>
                    <a:lstStyle/>
                    <a:p>
                      <a:pPr marL="0" marR="0">
                        <a:lnSpc>
                          <a:spcPct val="115000"/>
                        </a:lnSpc>
                        <a:spcBef>
                          <a:spcPts val="0"/>
                        </a:spcBef>
                        <a:spcAft>
                          <a:spcPts val="0"/>
                        </a:spcAft>
                      </a:pPr>
                      <a:r>
                        <a:rPr lang="en-US" sz="1800" b="1" i="1" kern="1200" spc="100" dirty="0" err="1">
                          <a:solidFill>
                            <a:schemeClr val="tx1"/>
                          </a:solidFill>
                          <a:effectLst/>
                        </a:rPr>
                        <a:t>Panicum</a:t>
                      </a:r>
                      <a:r>
                        <a:rPr lang="en-US" sz="1800" b="1" i="1" kern="1200" spc="100" dirty="0">
                          <a:solidFill>
                            <a:schemeClr val="tx1"/>
                          </a:solidFill>
                          <a:effectLst/>
                        </a:rPr>
                        <a:t> </a:t>
                      </a:r>
                      <a:r>
                        <a:rPr lang="en-US" sz="1800" b="1" i="1" kern="1200" spc="100" dirty="0" smtClean="0">
                          <a:solidFill>
                            <a:schemeClr val="tx1"/>
                          </a:solidFill>
                          <a:effectLst/>
                        </a:rPr>
                        <a:t>maximum </a:t>
                      </a:r>
                      <a:endParaRPr lang="en-US" sz="1600" b="1" i="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kern="1200" spc="100" dirty="0">
                          <a:solidFill>
                            <a:schemeClr val="tx1"/>
                          </a:solidFill>
                          <a:effectLst/>
                        </a:rPr>
                        <a:t>32.29 </a:t>
                      </a:r>
                      <a:endParaRPr lang="en-US" sz="1600" b="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66508">
                <a:tc>
                  <a:txBody>
                    <a:bodyPr/>
                    <a:lstStyle/>
                    <a:p>
                      <a:pPr marL="0" marR="0">
                        <a:lnSpc>
                          <a:spcPct val="115000"/>
                        </a:lnSpc>
                        <a:spcBef>
                          <a:spcPts val="0"/>
                        </a:spcBef>
                        <a:spcAft>
                          <a:spcPts val="0"/>
                        </a:spcAft>
                      </a:pPr>
                      <a:r>
                        <a:rPr lang="en-US" sz="1800" b="1" i="1" kern="1200" spc="100" dirty="0" err="1">
                          <a:solidFill>
                            <a:schemeClr val="tx1"/>
                          </a:solidFill>
                          <a:effectLst/>
                        </a:rPr>
                        <a:t>Cenchrus</a:t>
                      </a:r>
                      <a:r>
                        <a:rPr lang="en-US" sz="1800" b="1" i="1" kern="1200" spc="100" dirty="0">
                          <a:solidFill>
                            <a:schemeClr val="tx1"/>
                          </a:solidFill>
                          <a:effectLst/>
                        </a:rPr>
                        <a:t> </a:t>
                      </a:r>
                      <a:r>
                        <a:rPr lang="en-US" sz="1800" b="1" i="1" kern="1200" spc="100" dirty="0" err="1">
                          <a:solidFill>
                            <a:schemeClr val="tx1"/>
                          </a:solidFill>
                          <a:effectLst/>
                        </a:rPr>
                        <a:t>ciliaris</a:t>
                      </a:r>
                      <a:r>
                        <a:rPr lang="en-US" sz="1800" b="1" i="1" kern="1200" spc="100" dirty="0">
                          <a:solidFill>
                            <a:schemeClr val="tx1"/>
                          </a:solidFill>
                          <a:effectLst/>
                        </a:rPr>
                        <a:t> </a:t>
                      </a:r>
                      <a:endParaRPr lang="en-US" sz="1600" b="1" i="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kern="1200" spc="100" dirty="0">
                          <a:solidFill>
                            <a:schemeClr val="tx1"/>
                          </a:solidFill>
                          <a:effectLst/>
                        </a:rPr>
                        <a:t>28.62 </a:t>
                      </a:r>
                      <a:endParaRPr lang="en-US" sz="1600" b="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66508">
                <a:tc>
                  <a:txBody>
                    <a:bodyPr/>
                    <a:lstStyle/>
                    <a:p>
                      <a:pPr marL="0" marR="0">
                        <a:lnSpc>
                          <a:spcPct val="115000"/>
                        </a:lnSpc>
                        <a:spcBef>
                          <a:spcPts val="0"/>
                        </a:spcBef>
                        <a:spcAft>
                          <a:spcPts val="0"/>
                        </a:spcAft>
                      </a:pPr>
                      <a:r>
                        <a:rPr lang="en-US" sz="1800" b="1" i="1" kern="1200" spc="100" dirty="0" err="1">
                          <a:solidFill>
                            <a:schemeClr val="tx1"/>
                          </a:solidFill>
                          <a:effectLst/>
                        </a:rPr>
                        <a:t>Stylosanthes</a:t>
                      </a:r>
                      <a:r>
                        <a:rPr lang="en-US" sz="1800" b="1" i="1" kern="1200" spc="100" dirty="0">
                          <a:solidFill>
                            <a:schemeClr val="tx1"/>
                          </a:solidFill>
                          <a:effectLst/>
                        </a:rPr>
                        <a:t> </a:t>
                      </a:r>
                      <a:r>
                        <a:rPr lang="en-US" sz="1800" b="1" i="1" kern="1200" spc="100" dirty="0" err="1">
                          <a:solidFill>
                            <a:schemeClr val="tx1"/>
                          </a:solidFill>
                          <a:effectLst/>
                        </a:rPr>
                        <a:t>hamata</a:t>
                      </a:r>
                      <a:r>
                        <a:rPr lang="en-US" sz="1800" b="1" i="1" kern="1200" spc="100" dirty="0">
                          <a:solidFill>
                            <a:schemeClr val="tx1"/>
                          </a:solidFill>
                          <a:effectLst/>
                        </a:rPr>
                        <a:t> </a:t>
                      </a:r>
                      <a:endParaRPr lang="en-US" sz="1600" b="1" i="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kern="1200" spc="100" dirty="0">
                          <a:solidFill>
                            <a:schemeClr val="tx1"/>
                          </a:solidFill>
                          <a:effectLst/>
                        </a:rPr>
                        <a:t>14.74 </a:t>
                      </a:r>
                      <a:endParaRPr lang="en-US" sz="1600" b="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66508">
                <a:tc>
                  <a:txBody>
                    <a:bodyPr/>
                    <a:lstStyle/>
                    <a:p>
                      <a:pPr marL="0" marR="0">
                        <a:lnSpc>
                          <a:spcPct val="115000"/>
                        </a:lnSpc>
                        <a:spcBef>
                          <a:spcPts val="0"/>
                        </a:spcBef>
                        <a:spcAft>
                          <a:spcPts val="0"/>
                        </a:spcAft>
                      </a:pPr>
                      <a:r>
                        <a:rPr lang="en-US" sz="1800" b="1" i="1" kern="1200" spc="100" dirty="0">
                          <a:solidFill>
                            <a:schemeClr val="tx1"/>
                          </a:solidFill>
                          <a:effectLst/>
                        </a:rPr>
                        <a:t>P. maximum + S. </a:t>
                      </a:r>
                      <a:r>
                        <a:rPr lang="en-US" sz="1800" b="1" i="1" kern="1200" spc="100" dirty="0" err="1">
                          <a:solidFill>
                            <a:schemeClr val="tx1"/>
                          </a:solidFill>
                          <a:effectLst/>
                        </a:rPr>
                        <a:t>hamata</a:t>
                      </a:r>
                      <a:r>
                        <a:rPr lang="en-US" sz="1800" b="1" i="1" kern="1200" spc="100" dirty="0">
                          <a:solidFill>
                            <a:schemeClr val="tx1"/>
                          </a:solidFill>
                          <a:effectLst/>
                        </a:rPr>
                        <a:t> + </a:t>
                      </a:r>
                      <a:r>
                        <a:rPr lang="en-US" sz="1800" b="1" i="1" kern="1200" spc="100" dirty="0" err="1">
                          <a:solidFill>
                            <a:schemeClr val="tx1"/>
                          </a:solidFill>
                          <a:effectLst/>
                        </a:rPr>
                        <a:t>Leucaena</a:t>
                      </a:r>
                      <a:r>
                        <a:rPr lang="en-US" sz="1800" b="1" i="1" kern="1200" spc="100" dirty="0">
                          <a:solidFill>
                            <a:schemeClr val="tx1"/>
                          </a:solidFill>
                          <a:effectLst/>
                        </a:rPr>
                        <a:t> </a:t>
                      </a:r>
                      <a:r>
                        <a:rPr lang="en-US" sz="1800" b="1" i="1" kern="1200" spc="100" dirty="0" err="1">
                          <a:solidFill>
                            <a:schemeClr val="tx1"/>
                          </a:solidFill>
                          <a:effectLst/>
                        </a:rPr>
                        <a:t>leucocephala</a:t>
                      </a:r>
                      <a:r>
                        <a:rPr lang="en-US" sz="1800" b="1" i="1" kern="1200" spc="100" dirty="0">
                          <a:solidFill>
                            <a:schemeClr val="tx1"/>
                          </a:solidFill>
                          <a:effectLst/>
                        </a:rPr>
                        <a:t> </a:t>
                      </a:r>
                      <a:endParaRPr lang="en-US" sz="1600" b="1" i="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kern="1200" spc="100" dirty="0">
                          <a:solidFill>
                            <a:schemeClr val="tx1"/>
                          </a:solidFill>
                          <a:effectLst/>
                        </a:rPr>
                        <a:t>46.17 </a:t>
                      </a:r>
                      <a:endParaRPr lang="en-US" sz="1600" b="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66508">
                <a:tc>
                  <a:txBody>
                    <a:bodyPr/>
                    <a:lstStyle/>
                    <a:p>
                      <a:pPr marL="0" marR="0">
                        <a:lnSpc>
                          <a:spcPct val="115000"/>
                        </a:lnSpc>
                        <a:spcBef>
                          <a:spcPts val="0"/>
                        </a:spcBef>
                        <a:spcAft>
                          <a:spcPts val="0"/>
                        </a:spcAft>
                      </a:pPr>
                      <a:r>
                        <a:rPr lang="en-US" sz="1800" b="1" i="1" kern="1200" spc="100" dirty="0">
                          <a:solidFill>
                            <a:schemeClr val="tx1"/>
                          </a:solidFill>
                          <a:effectLst/>
                        </a:rPr>
                        <a:t>P. maximum + S. </a:t>
                      </a:r>
                      <a:r>
                        <a:rPr lang="en-US" sz="1800" b="1" i="1" kern="1200" spc="100" dirty="0" err="1">
                          <a:solidFill>
                            <a:schemeClr val="tx1"/>
                          </a:solidFill>
                          <a:effectLst/>
                        </a:rPr>
                        <a:t>hamata</a:t>
                      </a:r>
                      <a:r>
                        <a:rPr lang="en-US" sz="1800" b="1" i="1" kern="1200" spc="100" dirty="0">
                          <a:solidFill>
                            <a:schemeClr val="tx1"/>
                          </a:solidFill>
                          <a:effectLst/>
                        </a:rPr>
                        <a:t> + </a:t>
                      </a:r>
                      <a:r>
                        <a:rPr lang="en-US" sz="1800" b="1" i="1" kern="1200" spc="100" dirty="0" err="1">
                          <a:solidFill>
                            <a:schemeClr val="tx1"/>
                          </a:solidFill>
                          <a:effectLst/>
                        </a:rPr>
                        <a:t>Grewia</a:t>
                      </a:r>
                      <a:r>
                        <a:rPr lang="en-US" sz="1800" b="1" i="1" kern="1200" spc="100" dirty="0">
                          <a:solidFill>
                            <a:schemeClr val="tx1"/>
                          </a:solidFill>
                          <a:effectLst/>
                        </a:rPr>
                        <a:t> </a:t>
                      </a:r>
                      <a:r>
                        <a:rPr lang="en-US" sz="1800" b="1" i="1" kern="1200" spc="100" dirty="0" err="1">
                          <a:solidFill>
                            <a:schemeClr val="tx1"/>
                          </a:solidFill>
                          <a:effectLst/>
                        </a:rPr>
                        <a:t>optiva</a:t>
                      </a:r>
                      <a:r>
                        <a:rPr lang="en-US" sz="1800" b="1" i="1" kern="1200" spc="100" dirty="0">
                          <a:solidFill>
                            <a:schemeClr val="tx1"/>
                          </a:solidFill>
                          <a:effectLst/>
                        </a:rPr>
                        <a:t> </a:t>
                      </a:r>
                      <a:endParaRPr lang="en-US" sz="1600" b="1" i="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kern="1200" spc="100" dirty="0">
                          <a:solidFill>
                            <a:schemeClr val="tx1"/>
                          </a:solidFill>
                          <a:effectLst/>
                        </a:rPr>
                        <a:t>41.40 </a:t>
                      </a:r>
                      <a:endParaRPr lang="en-US" sz="1600" b="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66508">
                <a:tc>
                  <a:txBody>
                    <a:bodyPr/>
                    <a:lstStyle/>
                    <a:p>
                      <a:pPr marL="0" marR="0">
                        <a:lnSpc>
                          <a:spcPct val="115000"/>
                        </a:lnSpc>
                        <a:spcBef>
                          <a:spcPts val="0"/>
                        </a:spcBef>
                        <a:spcAft>
                          <a:spcPts val="0"/>
                        </a:spcAft>
                      </a:pPr>
                      <a:r>
                        <a:rPr lang="en-US" sz="1800" b="1" i="1" kern="1200" spc="100" dirty="0">
                          <a:solidFill>
                            <a:schemeClr val="tx1"/>
                          </a:solidFill>
                          <a:effectLst/>
                        </a:rPr>
                        <a:t>C. </a:t>
                      </a:r>
                      <a:r>
                        <a:rPr lang="en-US" sz="1800" b="1" i="1" kern="1200" spc="100" dirty="0" err="1">
                          <a:solidFill>
                            <a:schemeClr val="tx1"/>
                          </a:solidFill>
                          <a:effectLst/>
                        </a:rPr>
                        <a:t>ciliaris</a:t>
                      </a:r>
                      <a:r>
                        <a:rPr lang="en-US" sz="1800" b="1" i="1" kern="1200" spc="100" dirty="0">
                          <a:solidFill>
                            <a:schemeClr val="tx1"/>
                          </a:solidFill>
                          <a:effectLst/>
                        </a:rPr>
                        <a:t> + S.  </a:t>
                      </a:r>
                      <a:r>
                        <a:rPr lang="en-US" sz="1800" b="1" i="1" kern="1200" spc="100" dirty="0" err="1">
                          <a:solidFill>
                            <a:schemeClr val="tx1"/>
                          </a:solidFill>
                          <a:effectLst/>
                        </a:rPr>
                        <a:t>Hamata</a:t>
                      </a:r>
                      <a:r>
                        <a:rPr lang="en-US" sz="1800" b="1" i="1" kern="1200" spc="100" dirty="0">
                          <a:solidFill>
                            <a:schemeClr val="tx1"/>
                          </a:solidFill>
                          <a:effectLst/>
                        </a:rPr>
                        <a:t> + </a:t>
                      </a:r>
                      <a:r>
                        <a:rPr lang="en-US" sz="1800" b="1" i="1" kern="1200" spc="100" dirty="0" err="1">
                          <a:solidFill>
                            <a:schemeClr val="tx1"/>
                          </a:solidFill>
                          <a:effectLst/>
                        </a:rPr>
                        <a:t>Dalbergia</a:t>
                      </a:r>
                      <a:r>
                        <a:rPr lang="en-US" sz="1800" b="1" i="1" kern="1200" spc="100" dirty="0">
                          <a:solidFill>
                            <a:schemeClr val="tx1"/>
                          </a:solidFill>
                          <a:effectLst/>
                        </a:rPr>
                        <a:t> </a:t>
                      </a:r>
                      <a:r>
                        <a:rPr lang="en-US" sz="1800" b="1" i="1" kern="1200" spc="100" dirty="0" err="1">
                          <a:solidFill>
                            <a:schemeClr val="tx1"/>
                          </a:solidFill>
                          <a:effectLst/>
                        </a:rPr>
                        <a:t>sissoo</a:t>
                      </a:r>
                      <a:r>
                        <a:rPr lang="en-US" sz="1800" b="1" i="1" kern="1200" spc="100" dirty="0">
                          <a:solidFill>
                            <a:schemeClr val="tx1"/>
                          </a:solidFill>
                          <a:effectLst/>
                        </a:rPr>
                        <a:t> </a:t>
                      </a:r>
                      <a:endParaRPr lang="en-US" sz="1600" b="1" i="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kern="1200" spc="100" dirty="0">
                          <a:solidFill>
                            <a:schemeClr val="tx1"/>
                          </a:solidFill>
                          <a:effectLst/>
                        </a:rPr>
                        <a:t>36.68 </a:t>
                      </a:r>
                      <a:endParaRPr lang="en-US" sz="1600" b="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66508">
                <a:tc>
                  <a:txBody>
                    <a:bodyPr/>
                    <a:lstStyle/>
                    <a:p>
                      <a:pPr marL="0" marR="0">
                        <a:lnSpc>
                          <a:spcPct val="115000"/>
                        </a:lnSpc>
                        <a:spcBef>
                          <a:spcPts val="0"/>
                        </a:spcBef>
                        <a:spcAft>
                          <a:spcPts val="0"/>
                        </a:spcAft>
                      </a:pPr>
                      <a:r>
                        <a:rPr lang="en-US" sz="1800" b="1" i="1" kern="1200" spc="100" dirty="0">
                          <a:solidFill>
                            <a:schemeClr val="tx1"/>
                          </a:solidFill>
                          <a:effectLst/>
                        </a:rPr>
                        <a:t>C. </a:t>
                      </a:r>
                      <a:r>
                        <a:rPr lang="en-US" sz="1800" b="1" i="1" kern="1200" spc="100" dirty="0" err="1">
                          <a:solidFill>
                            <a:schemeClr val="tx1"/>
                          </a:solidFill>
                          <a:effectLst/>
                        </a:rPr>
                        <a:t>Ciliaris</a:t>
                      </a:r>
                      <a:r>
                        <a:rPr lang="en-US" sz="1800" b="1" i="1" kern="1200" spc="100" dirty="0">
                          <a:solidFill>
                            <a:schemeClr val="tx1"/>
                          </a:solidFill>
                          <a:effectLst/>
                        </a:rPr>
                        <a:t> + S. </a:t>
                      </a:r>
                      <a:r>
                        <a:rPr lang="en-US" sz="1800" b="1" i="1" kern="1200" spc="100" dirty="0" err="1">
                          <a:solidFill>
                            <a:schemeClr val="tx1"/>
                          </a:solidFill>
                          <a:effectLst/>
                        </a:rPr>
                        <a:t>hamata</a:t>
                      </a:r>
                      <a:r>
                        <a:rPr lang="en-US" sz="1800" b="1" i="1" kern="1200" spc="100" dirty="0">
                          <a:solidFill>
                            <a:schemeClr val="tx1"/>
                          </a:solidFill>
                          <a:effectLst/>
                        </a:rPr>
                        <a:t> + Acacia </a:t>
                      </a:r>
                      <a:r>
                        <a:rPr lang="en-US" sz="1800" b="1" i="1" kern="1200" spc="100" dirty="0" err="1">
                          <a:solidFill>
                            <a:schemeClr val="tx1"/>
                          </a:solidFill>
                          <a:effectLst/>
                        </a:rPr>
                        <a:t>tortilis</a:t>
                      </a:r>
                      <a:r>
                        <a:rPr lang="en-US" sz="1800" b="1" i="1" kern="1200" spc="100" dirty="0">
                          <a:solidFill>
                            <a:schemeClr val="tx1"/>
                          </a:solidFill>
                          <a:effectLst/>
                        </a:rPr>
                        <a:t> </a:t>
                      </a:r>
                      <a:endParaRPr lang="en-US" sz="1600" b="1" i="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kern="1200" spc="100" dirty="0">
                          <a:solidFill>
                            <a:schemeClr val="tx1"/>
                          </a:solidFill>
                          <a:effectLst/>
                        </a:rPr>
                        <a:t>36.76 </a:t>
                      </a:r>
                      <a:endParaRPr lang="en-US" sz="1600" b="1" spc="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5" name="Date Placeholder 4"/>
          <p:cNvSpPr>
            <a:spLocks noGrp="1"/>
          </p:cNvSpPr>
          <p:nvPr>
            <p:ph type="dt" sz="half" idx="10"/>
          </p:nvPr>
        </p:nvSpPr>
        <p:spPr/>
        <p:txBody>
          <a:bodyPr/>
          <a:lstStyle/>
          <a:p>
            <a:fld id="{8FE4CBB8-5AAC-48E1-B6A9-9489696617E0}" type="datetime1">
              <a:rPr lang="en-US" smtClean="0"/>
              <a:pPr/>
              <a:t>10/31/2022</a:t>
            </a:fld>
            <a:endParaRPr lang="en-US"/>
          </a:p>
        </p:txBody>
      </p:sp>
      <p:sp>
        <p:nvSpPr>
          <p:cNvPr id="6" name="Slide Number Placeholder 5"/>
          <p:cNvSpPr>
            <a:spLocks noGrp="1"/>
          </p:cNvSpPr>
          <p:nvPr>
            <p:ph type="sldNum" sz="quarter" idx="12"/>
          </p:nvPr>
        </p:nvSpPr>
        <p:spPr/>
        <p:txBody>
          <a:bodyPr/>
          <a:lstStyle/>
          <a:p>
            <a:fld id="{EED90FC2-2C18-467E-8F49-E90D4D29D615}" type="slidenum">
              <a:rPr lang="en-US" smtClean="0"/>
              <a:pPr/>
              <a:t>9</a:t>
            </a:fld>
            <a:endParaRPr lang="en-US"/>
          </a:p>
        </p:txBody>
      </p:sp>
    </p:spTree>
    <p:extLst>
      <p:ext uri="{BB962C8B-B14F-4D97-AF65-F5344CB8AC3E}">
        <p14:creationId xmlns:p14="http://schemas.microsoft.com/office/powerpoint/2010/main" xmlns="" val="33734968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151</TotalTime>
  <Words>1205</Words>
  <Application>Microsoft Office PowerPoint</Application>
  <PresentationFormat>On-screen Show (4:3)</PresentationFormat>
  <Paragraphs>216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Prioritizing Agriculture for Climate Change Adaptation and Mitigation NCCSD,INDIA    </vt:lpstr>
      <vt:lpstr>Interesting Aspects of Carbon Assimilation by Plants</vt:lpstr>
      <vt:lpstr>Carbon Sequestration</vt:lpstr>
      <vt:lpstr>Let us look at some experiences</vt:lpstr>
      <vt:lpstr>Carbon storage (t/ha) of different crops</vt:lpstr>
      <vt:lpstr>Carbon sequestration by some grains (t/ha)</vt:lpstr>
      <vt:lpstr>Carbon Storage Per ha</vt:lpstr>
      <vt:lpstr>Rice Cultivation: Facts on Sequestering CO2</vt:lpstr>
      <vt:lpstr>Carbon sequestration in Silvipasture Systems in rangelands (after 4 years)</vt:lpstr>
      <vt:lpstr>The International Experience</vt:lpstr>
      <vt:lpstr>Consumption of CO2 (ha-1)</vt:lpstr>
      <vt:lpstr>Urban Agriculture  - A new Initiative</vt:lpstr>
      <vt:lpstr>Slide 13</vt:lpstr>
      <vt:lpstr>Land Management</vt:lpstr>
      <vt:lpstr>Use of Wasteland</vt:lpstr>
      <vt:lpstr>Use of Wetland</vt:lpstr>
      <vt:lpstr>Points to ponder about GHGs due to AGRICULTURE</vt:lpstr>
      <vt:lpstr>   Thanks Dr.Kirit Shelat, I.A.S.(Rtd.) Executive Chairman – NCCSD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Prioritizing Agriculture for Climate Change Adapation and Mitigation</dc:title>
  <dc:creator>A .ARUNACHALAM</dc:creator>
  <cp:lastModifiedBy>Nisha Shah</cp:lastModifiedBy>
  <cp:revision>22</cp:revision>
  <dcterms:created xsi:type="dcterms:W3CDTF">2013-11-11T07:20:28Z</dcterms:created>
  <dcterms:modified xsi:type="dcterms:W3CDTF">2022-10-31T09:03:37Z</dcterms:modified>
</cp:coreProperties>
</file>