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97" r:id="rId5"/>
  </p:sldMasterIdLst>
  <p:notesMasterIdLst>
    <p:notesMasterId r:id="rId29"/>
  </p:notesMasterIdLst>
  <p:handoutMasterIdLst>
    <p:handoutMasterId r:id="rId30"/>
  </p:handoutMasterIdLst>
  <p:sldIdLst>
    <p:sldId id="258" r:id="rId6"/>
    <p:sldId id="660" r:id="rId7"/>
    <p:sldId id="5039" r:id="rId8"/>
    <p:sldId id="8217" r:id="rId9"/>
    <p:sldId id="8271" r:id="rId10"/>
    <p:sldId id="8266" r:id="rId11"/>
    <p:sldId id="8267" r:id="rId12"/>
    <p:sldId id="8268" r:id="rId13"/>
    <p:sldId id="8194" r:id="rId14"/>
    <p:sldId id="5072" r:id="rId15"/>
    <p:sldId id="8200" r:id="rId16"/>
    <p:sldId id="8201" r:id="rId17"/>
    <p:sldId id="8274" r:id="rId18"/>
    <p:sldId id="324" r:id="rId19"/>
    <p:sldId id="325" r:id="rId20"/>
    <p:sldId id="326" r:id="rId21"/>
    <p:sldId id="329" r:id="rId22"/>
    <p:sldId id="8269" r:id="rId23"/>
    <p:sldId id="8265" r:id="rId24"/>
    <p:sldId id="8270" r:id="rId25"/>
    <p:sldId id="8275" r:id="rId26"/>
    <p:sldId id="8272" r:id="rId27"/>
    <p:sldId id="263" r:id="rId2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E04293-08E1-4CE7-8070-FF9EB8BFE3AD}">
          <p14:sldIdLst>
            <p14:sldId id="258"/>
            <p14:sldId id="660"/>
            <p14:sldId id="5039"/>
            <p14:sldId id="8217"/>
            <p14:sldId id="8271"/>
            <p14:sldId id="8266"/>
            <p14:sldId id="8267"/>
            <p14:sldId id="8268"/>
            <p14:sldId id="8194"/>
            <p14:sldId id="5072"/>
            <p14:sldId id="8200"/>
            <p14:sldId id="8201"/>
            <p14:sldId id="8274"/>
            <p14:sldId id="324"/>
            <p14:sldId id="325"/>
            <p14:sldId id="326"/>
            <p14:sldId id="329"/>
            <p14:sldId id="8269"/>
            <p14:sldId id="8265"/>
            <p14:sldId id="8270"/>
            <p14:sldId id="8275"/>
            <p14:sldId id="827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>
          <p15:clr>
            <a:srgbClr val="A4A3A4"/>
          </p15:clr>
        </p15:guide>
        <p15:guide id="5" pos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KESH.SHANKAR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5F9FD"/>
    <a:srgbClr val="EAEAEA"/>
    <a:srgbClr val="00478A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 snapToGrid="0">
      <p:cViewPr varScale="1">
        <p:scale>
          <a:sx n="90" d="100"/>
          <a:sy n="90" d="100"/>
        </p:scale>
        <p:origin x="732" y="84"/>
      </p:cViewPr>
      <p:guideLst>
        <p:guide orient="horz" pos="660"/>
        <p:guide pos="2880"/>
        <p:guide orient="horz" pos="3239"/>
        <p:guide orient="horz"/>
        <p:guide pos="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nbabu.paladugu\Desktop\Presentations\wor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449241554126"/>
          <c:y val="0.12202718868253874"/>
          <c:w val="0.83941681477572427"/>
          <c:h val="0.667849038595502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-5.80600712965498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07-41B5-A3CB-4725AF4820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otham Book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Sheet1!$G$4:$G$13</c:f>
              <c:numCache>
                <c:formatCode>General</c:formatCode>
                <c:ptCount val="10"/>
                <c:pt idx="0">
                  <c:v>1947</c:v>
                </c:pt>
                <c:pt idx="1">
                  <c:v>1956</c:v>
                </c:pt>
                <c:pt idx="2">
                  <c:v>1966</c:v>
                </c:pt>
                <c:pt idx="3">
                  <c:v>1974</c:v>
                </c:pt>
                <c:pt idx="4">
                  <c:v>1980</c:v>
                </c:pt>
                <c:pt idx="5">
                  <c:v>1990</c:v>
                </c:pt>
                <c:pt idx="6">
                  <c:v>2002</c:v>
                </c:pt>
                <c:pt idx="7">
                  <c:v>2012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Sheet1!$H$4:$H$13</c:f>
              <c:numCache>
                <c:formatCode>_ * #,##0_ ;_ * \-#,##0_ ;_ * "-"??_ ;_ @_ </c:formatCode>
                <c:ptCount val="10"/>
                <c:pt idx="0">
                  <c:v>6430</c:v>
                </c:pt>
                <c:pt idx="1">
                  <c:v>16552</c:v>
                </c:pt>
                <c:pt idx="2">
                  <c:v>46033</c:v>
                </c:pt>
                <c:pt idx="3">
                  <c:v>83225</c:v>
                </c:pt>
                <c:pt idx="4">
                  <c:v>115031</c:v>
                </c:pt>
                <c:pt idx="5">
                  <c:v>192288</c:v>
                </c:pt>
                <c:pt idx="6">
                  <c:v>304258</c:v>
                </c:pt>
                <c:pt idx="7">
                  <c:v>446055</c:v>
                </c:pt>
                <c:pt idx="8">
                  <c:v>572605</c:v>
                </c:pt>
                <c:pt idx="9">
                  <c:v>592104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7-41B5-A3CB-4725AF482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7"/>
        <c:axId val="1514297983"/>
        <c:axId val="1520167471"/>
      </c:barChart>
      <c:catAx>
        <c:axId val="15142979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8021324097973228"/>
              <c:y val="0.89719889180519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167471"/>
        <c:crosses val="autoZero"/>
        <c:auto val="1"/>
        <c:lblAlgn val="ctr"/>
        <c:lblOffset val="100"/>
        <c:noMultiLvlLbl val="0"/>
      </c:catAx>
      <c:valAx>
        <c:axId val="152016747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>
                    <a:solidFill>
                      <a:schemeClr val="tx1"/>
                    </a:solidFill>
                  </a:rPr>
                  <a:t>Ckm</a:t>
                </a:r>
              </a:p>
            </c:rich>
          </c:tx>
          <c:layout>
            <c:manualLayout>
              <c:xMode val="edge"/>
              <c:yMode val="edge"/>
              <c:x val="2.2130013831258646E-2"/>
              <c:y val="0.41103419364246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29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195020746887967E-2"/>
          <c:y val="0.25925925925925924"/>
          <c:w val="0.94813278008298751"/>
          <c:h val="0.666666666666666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64A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D6C-4C66-857E-B81095DF05C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D6C-4C66-857E-B81095DF05CC}"/>
              </c:ext>
            </c:extLst>
          </c:dPt>
          <c:dLbls>
            <c:dLbl>
              <c:idx val="0"/>
              <c:layout>
                <c:manualLayout>
                  <c:x val="-1.9971094697800867E-3"/>
                  <c:y val="-0.39368737779252122"/>
                </c:manualLayout>
              </c:layout>
              <c:spPr>
                <a:noFill/>
                <a:ln w="25401">
                  <a:noFill/>
                </a:ln>
              </c:spPr>
              <c:txPr>
                <a:bodyPr/>
                <a:lstStyle/>
                <a:p>
                  <a:pPr>
                    <a:defRPr sz="13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6C-4C66-857E-B81095DF05CC}"/>
                </c:ext>
              </c:extLst>
            </c:dLbl>
            <c:dLbl>
              <c:idx val="1"/>
              <c:layout>
                <c:manualLayout>
                  <c:x val="-6.1388012640106737E-4"/>
                  <c:y val="-0.34416164598824622"/>
                </c:manualLayout>
              </c:layout>
              <c:spPr>
                <a:noFill/>
                <a:ln w="25401">
                  <a:noFill/>
                </a:ln>
              </c:spPr>
              <c:txPr>
                <a:bodyPr/>
                <a:lstStyle/>
                <a:p>
                  <a:pPr>
                    <a:defRPr sz="13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6C-4C66-857E-B81095DF05CC}"/>
                </c:ext>
              </c:extLst>
            </c:dLbl>
            <c:spPr>
              <a:noFill/>
              <a:ln w="254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#,##0;\-#,##0;0</c:formatCode>
                <c:ptCount val="2"/>
                <c:pt idx="0">
                  <c:v>892</c:v>
                </c:pt>
                <c:pt idx="1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6C-4C66-857E-B81095DF0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32419471"/>
        <c:axId val="1"/>
      </c:barChart>
      <c:catAx>
        <c:axId val="73241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101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771"/>
          <c:min val="0"/>
        </c:scaling>
        <c:delete val="0"/>
        <c:axPos val="l"/>
        <c:numFmt formatCode="#,##0;\-#,##0;0" sourceLinked="1"/>
        <c:majorTickMark val="none"/>
        <c:minorTickMark val="none"/>
        <c:tickLblPos val="none"/>
        <c:spPr>
          <a:ln w="6350">
            <a:noFill/>
          </a:ln>
        </c:spPr>
        <c:crossAx val="732419471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92674805771362E-3"/>
          <c:y val="1.6313213703099509E-2"/>
          <c:w val="0.99001109877913429"/>
          <c:h val="0.977161500815660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17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64A2"/>
              </a:solidFill>
              <a:ln w="217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C63-46F1-91C5-B586CE4ACF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17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C63-46F1-91C5-B586CE4ACFE0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#,##0;\-#,##0;0</c:formatCode>
                <c:ptCount val="2"/>
                <c:pt idx="0" formatCode="General">
                  <c:v>12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3-46F1-91C5-B586CE4AC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09068160"/>
        <c:axId val="1"/>
      </c:barChart>
      <c:catAx>
        <c:axId val="40906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52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4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09">
            <a:noFill/>
          </a:ln>
        </c:spPr>
        <c:crossAx val="409068160"/>
        <c:crosses val="autoZero"/>
        <c:crossBetween val="between"/>
      </c:valAx>
      <c:spPr>
        <a:noFill/>
        <a:ln w="4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195020746887967E-2"/>
          <c:y val="0.25925925925925924"/>
          <c:w val="0.94813278008298751"/>
          <c:h val="0.666666666666666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64A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CF1-49BF-95D8-41A6BC3AD61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CF1-49BF-95D8-41A6BC3AD61A}"/>
              </c:ext>
            </c:extLst>
          </c:dPt>
          <c:dLbls>
            <c:dLbl>
              <c:idx val="0"/>
              <c:layout>
                <c:manualLayout>
                  <c:x val="-1.9971094697800867E-3"/>
                  <c:y val="-0.39368737779252122"/>
                </c:manualLayout>
              </c:layout>
              <c:spPr>
                <a:noFill/>
                <a:ln w="25401">
                  <a:noFill/>
                </a:ln>
              </c:spPr>
              <c:txPr>
                <a:bodyPr/>
                <a:lstStyle/>
                <a:p>
                  <a:pPr>
                    <a:defRPr sz="13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1-49BF-95D8-41A6BC3AD61A}"/>
                </c:ext>
              </c:extLst>
            </c:dLbl>
            <c:dLbl>
              <c:idx val="1"/>
              <c:layout>
                <c:manualLayout>
                  <c:x val="-6.1388012640106737E-4"/>
                  <c:y val="-0.34416164598824622"/>
                </c:manualLayout>
              </c:layout>
              <c:spPr>
                <a:noFill/>
                <a:ln w="25401">
                  <a:noFill/>
                </a:ln>
              </c:spPr>
              <c:txPr>
                <a:bodyPr/>
                <a:lstStyle/>
                <a:p>
                  <a:pPr>
                    <a:defRPr sz="1300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F1-49BF-95D8-41A6BC3AD61A}"/>
                </c:ext>
              </c:extLst>
            </c:dLbl>
            <c:spPr>
              <a:noFill/>
              <a:ln w="254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#,##0;\-#,##0;0</c:formatCode>
                <c:ptCount val="2"/>
                <c:pt idx="0">
                  <c:v>117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F1-49BF-95D8-41A6BC3AD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32419471"/>
        <c:axId val="1"/>
      </c:barChart>
      <c:catAx>
        <c:axId val="73241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101">
            <a:solidFill>
              <a:schemeClr val="tx1"/>
            </a:solidFill>
            <a:prstDash val="solid"/>
          </a:ln>
        </c:spPr>
        <c:crossAx val="1"/>
        <c:crossesAt val="0"/>
        <c:auto val="1"/>
        <c:lblAlgn val="ctr"/>
        <c:lblOffset val="100"/>
        <c:noMultiLvlLbl val="0"/>
      </c:catAx>
      <c:valAx>
        <c:axId val="1"/>
        <c:scaling>
          <c:orientation val="minMax"/>
          <c:max val="50"/>
        </c:scaling>
        <c:delete val="0"/>
        <c:axPos val="l"/>
        <c:numFmt formatCode="#,##0;\-#,##0;0" sourceLinked="1"/>
        <c:majorTickMark val="none"/>
        <c:minorTickMark val="none"/>
        <c:tickLblPos val="none"/>
        <c:spPr>
          <a:ln w="6350">
            <a:noFill/>
          </a:ln>
        </c:spPr>
        <c:crossAx val="732419471"/>
        <c:crosses val="autoZero"/>
        <c:crossBetween val="between"/>
        <c:majorUnit val="1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0.07904</cdr:x>
      <cdr:y>0</cdr:y>
    </cdr:from>
    <cdr:to>
      <cdr:x>0.42898</cdr:x>
      <cdr:y>0.50281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9CCC784C-1871-484D-844A-74FAA04E350D}"/>
            </a:ext>
          </a:extLst>
        </cdr:cNvPr>
        <cdr:cNvSpPr/>
      </cdr:nvSpPr>
      <cdr:spPr>
        <a:xfrm xmlns:a="http://schemas.openxmlformats.org/drawingml/2006/main">
          <a:off x="260191" y="0"/>
          <a:ext cx="1152000" cy="39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900" dirty="0"/>
            <a:t>3 Years of additional ROW delays</a:t>
          </a:r>
        </a:p>
      </cdr:txBody>
    </cdr:sp>
  </cdr:relSizeAnchor>
  <cdr:relSizeAnchor xmlns:cdr="http://schemas.openxmlformats.org/drawingml/2006/chartDrawing">
    <cdr:from>
      <cdr:x>0.11302</cdr:x>
      <cdr:y>0.63126</cdr:y>
    </cdr:from>
    <cdr:to>
      <cdr:x>0.36389</cdr:x>
      <cdr:y>0.80477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531AA4EC-5A4E-4812-A2C9-51CBA5977C4E}"/>
            </a:ext>
          </a:extLst>
        </cdr:cNvPr>
        <cdr:cNvSpPr/>
      </cdr:nvSpPr>
      <cdr:spPr>
        <a:xfrm xmlns:a="http://schemas.openxmlformats.org/drawingml/2006/main">
          <a:off x="372070" y="497160"/>
          <a:ext cx="825855" cy="1366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bg1"/>
              </a:solidFill>
            </a:rPr>
            <a:t>36 Months</a:t>
          </a:r>
        </a:p>
      </cdr:txBody>
    </cdr:sp>
  </cdr:relSizeAnchor>
  <cdr:relSizeAnchor xmlns:cdr="http://schemas.openxmlformats.org/drawingml/2006/chartDrawing">
    <cdr:from>
      <cdr:x>0.61964</cdr:x>
      <cdr:y>0.67399</cdr:y>
    </cdr:from>
    <cdr:to>
      <cdr:x>0.87051</cdr:x>
      <cdr:y>0.8475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92A8EB52-0640-46E8-A0DB-AB6B836506E4}"/>
            </a:ext>
          </a:extLst>
        </cdr:cNvPr>
        <cdr:cNvSpPr/>
      </cdr:nvSpPr>
      <cdr:spPr>
        <a:xfrm xmlns:a="http://schemas.openxmlformats.org/drawingml/2006/main">
          <a:off x="2039838" y="530814"/>
          <a:ext cx="825855" cy="1366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bg1"/>
              </a:solidFill>
            </a:rPr>
            <a:t>24 Months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0C796-812A-49A6-94C7-5EC60A5C3DB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98E6-ADE0-4E57-961A-D2C274B7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60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BE9BA-4F00-4E39-9C0D-10689F6373F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C7402-4625-48BF-B9F0-C08AB132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7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C7402-4625-48BF-B9F0-C08AB132B4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662540" y="9085984"/>
            <a:ext cx="2801900" cy="4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14" tIns="42812" rIns="85614" bIns="42812" anchor="b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874898" eaLnBrk="1" hangingPunct="1">
              <a:defRPr/>
            </a:pPr>
            <a:fld id="{76F96E27-855E-4C2C-B985-BE52E2E259DA}" type="slidenum">
              <a:rPr lang="en-US" sz="1100">
                <a:solidFill>
                  <a:prstClr val="black"/>
                </a:solidFill>
                <a:cs typeface="Arial" charset="0"/>
              </a:rPr>
              <a:pPr algn="r" defTabSz="874898" eaLnBrk="1" hangingPunct="1">
                <a:defRPr/>
              </a:pPr>
              <a:t>3</a:t>
            </a:fld>
            <a:endParaRPr lang="en-US" sz="11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3" y="717550"/>
            <a:ext cx="6378575" cy="358933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127" y="4543843"/>
            <a:ext cx="4741676" cy="43046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sz="900">
                <a:latin typeface="+mj-lt"/>
                <a:cs typeface="Arial" panose="020B0604020202020204" pitchFamily="34" charset="0"/>
              </a:rPr>
              <a:t>Kerala (Density no.) </a:t>
            </a:r>
          </a:p>
          <a:p>
            <a:pPr lvl="1"/>
            <a:r>
              <a:rPr lang="en-US" sz="900">
                <a:latin typeface="+mj-lt"/>
                <a:cs typeface="Arial" panose="020B0604020202020204" pitchFamily="34" charset="0"/>
              </a:rPr>
              <a:t>Delhi (Density no)? </a:t>
            </a:r>
          </a:p>
          <a:p>
            <a:pPr lvl="1"/>
            <a:r>
              <a:rPr lang="en-US" sz="900">
                <a:latin typeface="+mj-lt"/>
                <a:cs typeface="Arial" panose="020B0604020202020204" pitchFamily="34" charset="0"/>
              </a:rPr>
              <a:t>This may create some interest of audience for setting context on the Upgrade </a:t>
            </a:r>
            <a:r>
              <a:rPr lang="en-US" sz="900" err="1">
                <a:latin typeface="+mj-lt"/>
                <a:cs typeface="Arial" panose="020B0604020202020204" pitchFamily="34" charset="0"/>
              </a:rPr>
              <a:t>Projexrs</a:t>
            </a:r>
            <a:r>
              <a:rPr lang="en-US" sz="900">
                <a:latin typeface="+mj-lt"/>
                <a:cs typeface="Arial" panose="020B0604020202020204" pitchFamily="34" charset="0"/>
              </a:rPr>
              <a:t>,</a:t>
            </a:r>
            <a:endParaRPr lang="en-GB" sz="900">
              <a:latin typeface="+mj-lt"/>
              <a:cs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8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662540" y="9085984"/>
            <a:ext cx="2801900" cy="4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14" tIns="42812" rIns="85614" bIns="42812" anchor="b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874898" eaLnBrk="1" hangingPunct="1">
              <a:defRPr/>
            </a:pPr>
            <a:fld id="{76F96E27-855E-4C2C-B985-BE52E2E259DA}" type="slidenum">
              <a:rPr lang="en-US" sz="1100">
                <a:solidFill>
                  <a:prstClr val="black"/>
                </a:solidFill>
                <a:cs typeface="Arial" charset="0"/>
              </a:rPr>
              <a:pPr algn="r" defTabSz="874898" eaLnBrk="1" hangingPunct="1">
                <a:defRPr/>
              </a:pPr>
              <a:t>4</a:t>
            </a:fld>
            <a:endParaRPr lang="en-US" sz="11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3" y="717550"/>
            <a:ext cx="6378575" cy="358933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127" y="4543843"/>
            <a:ext cx="4741676" cy="43046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sz="900">
                <a:latin typeface="+mj-lt"/>
                <a:cs typeface="Arial" panose="020B0604020202020204" pitchFamily="34" charset="0"/>
              </a:rPr>
              <a:t>Kerala (Density no.) </a:t>
            </a:r>
          </a:p>
          <a:p>
            <a:pPr lvl="1"/>
            <a:r>
              <a:rPr lang="en-US" sz="900">
                <a:latin typeface="+mj-lt"/>
                <a:cs typeface="Arial" panose="020B0604020202020204" pitchFamily="34" charset="0"/>
              </a:rPr>
              <a:t>Delhi (Density no)? </a:t>
            </a:r>
          </a:p>
          <a:p>
            <a:pPr lvl="1"/>
            <a:r>
              <a:rPr lang="en-US" sz="900">
                <a:latin typeface="+mj-lt"/>
                <a:cs typeface="Arial" panose="020B0604020202020204" pitchFamily="34" charset="0"/>
              </a:rPr>
              <a:t>This may create some interest of audience for setting context on the Upgrade </a:t>
            </a:r>
            <a:r>
              <a:rPr lang="en-US" sz="900" err="1">
                <a:latin typeface="+mj-lt"/>
                <a:cs typeface="Arial" panose="020B0604020202020204" pitchFamily="34" charset="0"/>
              </a:rPr>
              <a:t>Projexrs</a:t>
            </a:r>
            <a:r>
              <a:rPr lang="en-US" sz="900">
                <a:latin typeface="+mj-lt"/>
                <a:cs typeface="Arial" panose="020B0604020202020204" pitchFamily="34" charset="0"/>
              </a:rPr>
              <a:t>,</a:t>
            </a:r>
            <a:endParaRPr lang="en-GB" sz="900">
              <a:latin typeface="+mj-lt"/>
              <a:cs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2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7402-4625-48BF-B9F0-C08AB132B4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7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7402-4625-48BF-B9F0-C08AB132B4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9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7402-4625-48BF-B9F0-C08AB132B4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71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C7402-4625-48BF-B9F0-C08AB132B4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3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0" y="2407523"/>
            <a:ext cx="3168000" cy="3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3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457200" rtl="0" eaLnBrk="1" latinLnBrk="0" hangingPunct="1">
              <a:defRPr lang="en-US" sz="1800" b="1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403754" y="965673"/>
            <a:ext cx="7861936" cy="260453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1100" kern="1200" dirty="0">
                <a:solidFill>
                  <a:srgbClr val="3C3C3B"/>
                </a:solidFill>
                <a:latin typeface="Gotham Book"/>
                <a:ea typeface="+mn-ea"/>
                <a:cs typeface="Gotham Book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53705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7F32E46-8889-48D0-B69D-D976F6457F42}"/>
              </a:ext>
            </a:extLst>
          </p:cNvPr>
          <p:cNvSpPr txBox="1">
            <a:spLocks/>
          </p:cNvSpPr>
          <p:nvPr userDrawn="1"/>
        </p:nvSpPr>
        <p:spPr>
          <a:xfrm>
            <a:off x="46329" y="4805171"/>
            <a:ext cx="44415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800" kern="1200" dirty="0">
                <a:solidFill>
                  <a:srgbClr val="FFFFFF"/>
                </a:solidFill>
                <a:latin typeface="Gotham Book"/>
                <a:ea typeface="+mn-ea"/>
                <a:cs typeface="Gotham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>
                <a:solidFill>
                  <a:schemeClr val="tx1"/>
                </a:solidFill>
              </a:rPr>
              <a:t>This slide / document is intellectual property of Sterlite Power Transmission Limited. It is prohibited to copy or use the same without specific written permission of Sterlite Power Transmission Limited.</a:t>
            </a:r>
          </a:p>
        </p:txBody>
      </p:sp>
    </p:spTree>
    <p:extLst>
      <p:ext uri="{BB962C8B-B14F-4D97-AF65-F5344CB8AC3E}">
        <p14:creationId xmlns:p14="http://schemas.microsoft.com/office/powerpoint/2010/main" val="283356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430" y="2387084"/>
            <a:ext cx="5361140" cy="369332"/>
          </a:xfrm>
        </p:spPr>
        <p:txBody>
          <a:bodyPr anchor="b">
            <a:normAutofit/>
          </a:bodyPr>
          <a:lstStyle>
            <a:lvl1pPr marL="0" algn="ctr" defTabSz="457200" rtl="0" eaLnBrk="1" latinLnBrk="0" hangingPunct="1">
              <a:defRPr lang="en-US" sz="1800" kern="1200" dirty="0">
                <a:solidFill>
                  <a:srgbClr val="FFFFFF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73482" y="3923618"/>
            <a:ext cx="5311159" cy="581740"/>
            <a:chOff x="1835696" y="3923618"/>
            <a:chExt cx="5311159" cy="58174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997144" y="4274526"/>
              <a:ext cx="51497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900" dirty="0">
                  <a:solidFill>
                    <a:srgbClr val="FBFBFB"/>
                  </a:solidFill>
                  <a:latin typeface="Gotham Book"/>
                  <a:cs typeface="Gotham Book"/>
                </a:rPr>
                <a:t>/ </a:t>
              </a:r>
              <a:r>
                <a:rPr lang="en-IN" sz="900" dirty="0" err="1">
                  <a:solidFill>
                    <a:srgbClr val="FBFBFB"/>
                  </a:solidFill>
                  <a:latin typeface="Gotham Book"/>
                  <a:cs typeface="Gotham Book"/>
                </a:rPr>
                <a:t>sterlitepower</a:t>
              </a:r>
              <a:r>
                <a:rPr lang="en-IN" sz="900" dirty="0">
                  <a:solidFill>
                    <a:srgbClr val="FBFBFB"/>
                  </a:solidFill>
                  <a:latin typeface="Gotham Book"/>
                  <a:cs typeface="Gotham Book"/>
                </a:rPr>
                <a:t>    		/ </a:t>
              </a:r>
              <a:r>
                <a:rPr lang="en-IN" sz="900" dirty="0" err="1">
                  <a:solidFill>
                    <a:srgbClr val="FBFBFB"/>
                  </a:solidFill>
                  <a:latin typeface="Gotham Book"/>
                  <a:cs typeface="Gotham Book"/>
                </a:rPr>
                <a:t>sterlitepower</a:t>
              </a:r>
              <a:r>
                <a:rPr lang="en-IN" sz="900" dirty="0">
                  <a:solidFill>
                    <a:srgbClr val="FBFBFB"/>
                  </a:solidFill>
                  <a:latin typeface="Gotham Book"/>
                  <a:cs typeface="Gotham Book"/>
                </a:rPr>
                <a:t> 		 / </a:t>
              </a:r>
              <a:r>
                <a:rPr lang="en-IN" sz="900" dirty="0" err="1">
                  <a:solidFill>
                    <a:srgbClr val="FBFBFB"/>
                  </a:solidFill>
                  <a:latin typeface="Gotham Book"/>
                  <a:cs typeface="Gotham Book"/>
                </a:rPr>
                <a:t>sterlitepower</a:t>
              </a:r>
              <a:r>
                <a:rPr lang="en-IN" sz="900" dirty="0">
                  <a:solidFill>
                    <a:srgbClr val="FBFBFB"/>
                  </a:solidFill>
                  <a:latin typeface="Gotham Book"/>
                  <a:cs typeface="Gotham Book"/>
                </a:rPr>
                <a:t>		/ </a:t>
              </a:r>
              <a:r>
                <a:rPr lang="en-IN" sz="900" dirty="0" err="1">
                  <a:solidFill>
                    <a:srgbClr val="FBFBFB"/>
                  </a:solidFill>
                  <a:latin typeface="Gotham Book"/>
                  <a:cs typeface="Gotham Book"/>
                </a:rPr>
                <a:t>sterlitepower</a:t>
              </a:r>
              <a:endParaRPr lang="en-US" sz="900" dirty="0">
                <a:solidFill>
                  <a:srgbClr val="FFFFFF"/>
                </a:solidFill>
                <a:latin typeface="Gotham Book"/>
                <a:cs typeface="Gotham Book"/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3796990" y="3923618"/>
              <a:ext cx="1550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  <a:latin typeface="Gotham Book"/>
                  <a:cs typeface="Gotham Book"/>
                </a:rPr>
                <a:t>www.sterlitepower.com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4299942"/>
              <a:ext cx="180000" cy="180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4299942"/>
              <a:ext cx="180000" cy="180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4299942"/>
              <a:ext cx="180000" cy="180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4300155"/>
              <a:ext cx="180000" cy="17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5477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11" y="575454"/>
            <a:ext cx="4045772" cy="369332"/>
          </a:xfrm>
        </p:spPr>
        <p:txBody>
          <a:bodyPr anchor="b">
            <a:normAutofit/>
          </a:bodyPr>
          <a:lstStyle>
            <a:lvl1pPr marL="0" algn="l" defTabSz="457200" rtl="0" eaLnBrk="1" latinLnBrk="0" hangingPunct="1">
              <a:defRPr lang="en-US" sz="1800" kern="1200" dirty="0">
                <a:solidFill>
                  <a:srgbClr val="404040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754" y="1371596"/>
            <a:ext cx="4031829" cy="398386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900" kern="1200" dirty="0" smtClean="0">
                <a:solidFill>
                  <a:schemeClr val="tx1"/>
                </a:solidFill>
                <a:latin typeface="Gotham Book"/>
                <a:ea typeface="+mn-ea"/>
                <a:cs typeface="Gotham Book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403753" y="1124076"/>
            <a:ext cx="4031829" cy="236368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1000" kern="1200" dirty="0" smtClean="0">
                <a:solidFill>
                  <a:srgbClr val="404040"/>
                </a:solidFill>
                <a:latin typeface="Gotham Medium"/>
                <a:ea typeface="+mn-ea"/>
                <a:cs typeface="Gotham Medium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6"/>
          </p:nvPr>
        </p:nvSpPr>
        <p:spPr>
          <a:xfrm>
            <a:off x="403754" y="2023622"/>
            <a:ext cx="4031829" cy="390293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900" kern="1200" dirty="0" smtClean="0">
                <a:solidFill>
                  <a:schemeClr val="tx1"/>
                </a:solidFill>
                <a:latin typeface="Gotham Book"/>
                <a:ea typeface="+mn-ea"/>
                <a:cs typeface="Gotham Book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403753" y="1776103"/>
            <a:ext cx="4031829" cy="236368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1000" kern="1200" dirty="0" smtClean="0">
                <a:solidFill>
                  <a:srgbClr val="404040"/>
                </a:solidFill>
                <a:latin typeface="Gotham Medium"/>
                <a:ea typeface="+mn-ea"/>
                <a:cs typeface="Gotham Medium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8"/>
          </p:nvPr>
        </p:nvSpPr>
        <p:spPr>
          <a:xfrm>
            <a:off x="403754" y="2667555"/>
            <a:ext cx="4031829" cy="390293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900" kern="1200" dirty="0" smtClean="0">
                <a:solidFill>
                  <a:schemeClr val="tx1"/>
                </a:solidFill>
                <a:latin typeface="Gotham Book"/>
                <a:ea typeface="+mn-ea"/>
                <a:cs typeface="Gotham Book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9"/>
          </p:nvPr>
        </p:nvSpPr>
        <p:spPr>
          <a:xfrm>
            <a:off x="403753" y="2420036"/>
            <a:ext cx="4031829" cy="236368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1000" kern="1200" dirty="0" smtClean="0">
                <a:solidFill>
                  <a:srgbClr val="404040"/>
                </a:solidFill>
                <a:latin typeface="Gotham Medium"/>
                <a:ea typeface="+mn-ea"/>
                <a:cs typeface="Gotham Medium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3754" y="3322639"/>
            <a:ext cx="4031829" cy="390293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900" kern="1200" dirty="0" smtClean="0">
                <a:solidFill>
                  <a:schemeClr val="tx1"/>
                </a:solidFill>
                <a:latin typeface="Gotham Book"/>
                <a:ea typeface="+mn-ea"/>
                <a:cs typeface="Gotham Book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1"/>
          </p:nvPr>
        </p:nvSpPr>
        <p:spPr>
          <a:xfrm>
            <a:off x="403753" y="3075120"/>
            <a:ext cx="4031829" cy="236368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1000" kern="1200" dirty="0" smtClean="0">
                <a:solidFill>
                  <a:srgbClr val="404040"/>
                </a:solidFill>
                <a:latin typeface="Gotham Medium"/>
                <a:ea typeface="+mn-ea"/>
                <a:cs typeface="Gotham Medium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683A80D-56A6-42EB-8C47-C534D4DDEB9B}"/>
              </a:ext>
            </a:extLst>
          </p:cNvPr>
          <p:cNvSpPr txBox="1">
            <a:spLocks/>
          </p:cNvSpPr>
          <p:nvPr userDrawn="1"/>
        </p:nvSpPr>
        <p:spPr>
          <a:xfrm>
            <a:off x="582357" y="4754046"/>
            <a:ext cx="85024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800" kern="1200" dirty="0">
                <a:solidFill>
                  <a:srgbClr val="FFFFFF"/>
                </a:solidFill>
                <a:latin typeface="Gotham Book"/>
                <a:ea typeface="+mn-ea"/>
                <a:cs typeface="Gotham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dirty="0">
                <a:solidFill>
                  <a:schemeClr val="tx1"/>
                </a:solidFill>
              </a:rPr>
              <a:t>This slide / document is intellectual property of Sterlite Power Transmission Limited. It is prohibited to copy or use the same without specific written permission of Sterlite Power Transmission Limited.</a:t>
            </a:r>
          </a:p>
        </p:txBody>
      </p:sp>
    </p:spTree>
    <p:extLst>
      <p:ext uri="{BB962C8B-B14F-4D97-AF65-F5344CB8AC3E}">
        <p14:creationId xmlns:p14="http://schemas.microsoft.com/office/powerpoint/2010/main" val="247254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1E3E0CC-A8BA-499D-A89F-225996DD8B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8604972"/>
              </p:ext>
            </p:ext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1E3E0CC-A8BA-499D-A89F-225996DD8B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122"/>
            <a:endParaRPr lang="en-US" sz="612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D245260-EEFB-403E-9352-2332C76C7401}"/>
              </a:ext>
            </a:extLst>
          </p:cNvPr>
          <p:cNvSpPr txBox="1">
            <a:spLocks/>
          </p:cNvSpPr>
          <p:nvPr userDrawn="1"/>
        </p:nvSpPr>
        <p:spPr>
          <a:xfrm>
            <a:off x="582357" y="4754046"/>
            <a:ext cx="85024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800" kern="1200" dirty="0">
                <a:solidFill>
                  <a:srgbClr val="FFFFFF"/>
                </a:solidFill>
                <a:latin typeface="Gotham Book"/>
                <a:ea typeface="+mn-ea"/>
                <a:cs typeface="Gotham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dirty="0">
                <a:solidFill>
                  <a:schemeClr val="tx1"/>
                </a:solidFill>
              </a:rPr>
              <a:t>This slide / document is intellectual property of Sterlite Power Transmission Limited. It is prohibited to copy or use the same without specific written permission of Sterlite Power Transmission Limited.</a:t>
            </a:r>
          </a:p>
        </p:txBody>
      </p:sp>
    </p:spTree>
    <p:extLst>
      <p:ext uri="{BB962C8B-B14F-4D97-AF65-F5344CB8AC3E}">
        <p14:creationId xmlns:p14="http://schemas.microsoft.com/office/powerpoint/2010/main" val="1148053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76347" cy="51434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9231" y="4602079"/>
            <a:ext cx="2797343" cy="397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7" y="4391463"/>
            <a:ext cx="2504072" cy="901970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6900455" y="4725278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F37367-AFD4-4EB4-BD08-A90142B46836}" type="slidenum">
              <a:rPr kumimoji="0" lang="en-I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4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DSC0277-Recovered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3010" y="2493660"/>
            <a:ext cx="3013687" cy="25318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0" indent="0" algn="r" defTabSz="457189" rtl="0" eaLnBrk="1" latinLnBrk="0" hangingPunct="1">
              <a:buNone/>
              <a:defRPr lang="en-US" sz="1200" kern="1200" dirty="0">
                <a:solidFill>
                  <a:srgbClr val="00478A"/>
                </a:solidFill>
                <a:effectLst/>
                <a:latin typeface="Gotham Book"/>
                <a:ea typeface="+mn-ea"/>
                <a:cs typeface="Gotham Book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674" y="2073283"/>
            <a:ext cx="3011023" cy="311985"/>
          </a:xfrm>
          <a:prstGeom prst="rect">
            <a:avLst/>
          </a:prstGeom>
        </p:spPr>
        <p:txBody>
          <a:bodyPr lIns="121917" tIns="60958" rIns="121917" bIns="60958" anchor="b">
            <a:normAutofit/>
          </a:bodyPr>
          <a:lstStyle>
            <a:lvl1pPr marL="0" algn="r" defTabSz="4571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21724" y="2455333"/>
            <a:ext cx="4801011" cy="0"/>
          </a:xfrm>
          <a:prstGeom prst="line">
            <a:avLst/>
          </a:prstGeom>
          <a:ln>
            <a:solidFill>
              <a:srgbClr val="0047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12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457189" rtl="0" eaLnBrk="1" latinLnBrk="0" hangingPunct="1">
              <a:defRPr lang="en-US" sz="1800" b="1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4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946" y="1409116"/>
            <a:ext cx="3963597" cy="264054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7796" y="1682550"/>
            <a:ext cx="4031829" cy="2656057"/>
          </a:xfrm>
        </p:spPr>
        <p:txBody>
          <a:bodyPr>
            <a:normAutofit/>
          </a:bodyPr>
          <a:lstStyle>
            <a:lvl1pPr marL="0" indent="-171446" algn="l" defTabSz="457189" rtl="0" eaLnBrk="1" latinLnBrk="0" hangingPunct="1"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/>
                </a:solidFill>
                <a:latin typeface="Gotham Book"/>
                <a:ea typeface="+mn-ea"/>
                <a:cs typeface="Gotham Book"/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marL="0" lvl="0" algn="l" defTabSz="457189" rtl="0" eaLnBrk="1" latinLnBrk="0" hangingPunct="1"/>
            <a:r>
              <a:rPr lang="en-US"/>
              <a:t>Edit Master text</a:t>
            </a:r>
          </a:p>
          <a:p>
            <a:pPr marL="0" lvl="0" algn="l" defTabSz="457189" rtl="0" eaLnBrk="1" latinLnBrk="0" hangingPunct="1"/>
            <a:r>
              <a:rPr lang="en-US"/>
              <a:t>Second level</a:t>
            </a:r>
          </a:p>
          <a:p>
            <a:pPr marL="0" lvl="0" algn="l" defTabSz="457189" rtl="0" eaLnBrk="1" latinLnBrk="0" hangingPunct="1"/>
            <a:r>
              <a:rPr lang="en-US"/>
              <a:t>Third level</a:t>
            </a:r>
          </a:p>
          <a:p>
            <a:pPr marL="0" lvl="0" algn="l" defTabSz="457189" rtl="0" eaLnBrk="1" latinLnBrk="0" hangingPunct="1"/>
            <a:r>
              <a:rPr lang="en-US"/>
              <a:t>Fourth level</a:t>
            </a:r>
          </a:p>
          <a:p>
            <a:pPr marL="0" lvl="0" algn="l" defTabSz="457189" rtl="0" eaLnBrk="1" latinLnBrk="0" hangingPunct="1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8990" y="570979"/>
            <a:ext cx="7886700" cy="452666"/>
          </a:xfrm>
        </p:spPr>
        <p:txBody>
          <a:bodyPr>
            <a:normAutofit/>
          </a:bodyPr>
          <a:lstStyle>
            <a:lvl1pPr marL="0" algn="l" defTabSz="457189" rtl="0" eaLnBrk="1" latinLnBrk="0" hangingPunct="1">
              <a:defRPr lang="en-US" sz="1800" b="1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03755" y="965674"/>
            <a:ext cx="7861936" cy="260453"/>
          </a:xfrm>
        </p:spPr>
        <p:txBody>
          <a:bodyPr anchor="b">
            <a:noAutofit/>
          </a:bodyPr>
          <a:lstStyle>
            <a:lvl1pPr marL="0" indent="0" algn="l" defTabSz="457189" rtl="0" eaLnBrk="1" latinLnBrk="0" hangingPunct="1">
              <a:buNone/>
              <a:defRPr lang="en-US" sz="1100" kern="1200" dirty="0">
                <a:solidFill>
                  <a:srgbClr val="3C3C3B"/>
                </a:solidFill>
                <a:latin typeface="Gotham Book"/>
                <a:ea typeface="+mn-ea"/>
                <a:cs typeface="Gotham Book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lvl="0" indent="0" algn="l" defTabSz="45718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6"/>
          </p:nvPr>
        </p:nvSpPr>
        <p:spPr>
          <a:xfrm>
            <a:off x="4677796" y="1429899"/>
            <a:ext cx="4031829" cy="236368"/>
          </a:xfrm>
        </p:spPr>
        <p:txBody>
          <a:bodyPr anchor="b">
            <a:noAutofit/>
          </a:bodyPr>
          <a:lstStyle>
            <a:lvl1pPr marL="0" indent="0" algn="l" defTabSz="457189" rtl="0" eaLnBrk="1" latinLnBrk="0" hangingPunct="1">
              <a:buNone/>
              <a:defRPr lang="en-US" sz="1100" b="1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lvl="0" indent="0" algn="l" defTabSz="45718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511908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431" y="2387085"/>
            <a:ext cx="5361140" cy="369332"/>
          </a:xfrm>
        </p:spPr>
        <p:txBody>
          <a:bodyPr anchor="b">
            <a:normAutofit/>
          </a:bodyPr>
          <a:lstStyle>
            <a:lvl1pPr marL="0" algn="ctr" defTabSz="457189" rtl="0" eaLnBrk="1" latinLnBrk="0" hangingPunct="1">
              <a:defRPr lang="en-US" sz="1800" kern="1200" dirty="0">
                <a:solidFill>
                  <a:srgbClr val="FFFFFF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73482" y="3923619"/>
            <a:ext cx="5311160" cy="607157"/>
            <a:chOff x="1835696" y="3923618"/>
            <a:chExt cx="5311160" cy="607156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997145" y="4299942"/>
              <a:ext cx="51497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900" dirty="0">
                  <a:solidFill>
                    <a:srgbClr val="FBFBFB"/>
                  </a:solidFill>
                  <a:latin typeface="Gotham Book"/>
                  <a:cs typeface="Gotham Book"/>
                </a:rPr>
                <a:t>/ </a:t>
              </a:r>
              <a:r>
                <a:rPr lang="en-IN" sz="900" dirty="0" err="1">
                  <a:solidFill>
                    <a:srgbClr val="FBFBFB"/>
                  </a:solidFill>
                  <a:latin typeface="Gotham Book"/>
                  <a:cs typeface="Gotham Book"/>
                </a:rPr>
                <a:t>sterlitepower</a:t>
              </a:r>
              <a:r>
                <a:rPr lang="en-IN" sz="900" dirty="0">
                  <a:solidFill>
                    <a:srgbClr val="FBFBFB"/>
                  </a:solidFill>
                  <a:latin typeface="Gotham Book"/>
                  <a:cs typeface="Gotham Book"/>
                </a:rPr>
                <a:t>    		/ </a:t>
              </a:r>
              <a:r>
                <a:rPr lang="en-IN" sz="900" dirty="0" err="1">
                  <a:solidFill>
                    <a:srgbClr val="FBFBFB"/>
                  </a:solidFill>
                  <a:latin typeface="Gotham Book"/>
                  <a:cs typeface="Gotham Book"/>
                </a:rPr>
                <a:t>sterlitepower</a:t>
              </a:r>
              <a:r>
                <a:rPr lang="en-IN" sz="900" dirty="0">
                  <a:solidFill>
                    <a:srgbClr val="FBFBFB"/>
                  </a:solidFill>
                  <a:latin typeface="Gotham Book"/>
                  <a:cs typeface="Gotham Book"/>
                </a:rPr>
                <a:t> 		 / </a:t>
              </a:r>
              <a:r>
                <a:rPr lang="en-IN" sz="900" dirty="0" err="1">
                  <a:solidFill>
                    <a:srgbClr val="FBFBFB"/>
                  </a:solidFill>
                  <a:latin typeface="Gotham Book"/>
                  <a:cs typeface="Gotham Book"/>
                </a:rPr>
                <a:t>sterlitepower</a:t>
              </a:r>
              <a:r>
                <a:rPr lang="en-IN" sz="900" dirty="0">
                  <a:solidFill>
                    <a:srgbClr val="FBFBFB"/>
                  </a:solidFill>
                  <a:latin typeface="Gotham Book"/>
                  <a:cs typeface="Gotham Book"/>
                </a:rPr>
                <a:t>		/ </a:t>
              </a:r>
              <a:r>
                <a:rPr lang="en-IN" sz="900" dirty="0" err="1">
                  <a:solidFill>
                    <a:srgbClr val="FBFBFB"/>
                  </a:solidFill>
                  <a:latin typeface="Gotham Book"/>
                  <a:cs typeface="Gotham Book"/>
                </a:rPr>
                <a:t>sterlitepower</a:t>
              </a:r>
              <a:endParaRPr lang="en-US" sz="900" dirty="0">
                <a:solidFill>
                  <a:srgbClr val="FFFFFF"/>
                </a:solidFill>
                <a:latin typeface="Gotham Book"/>
                <a:cs typeface="Gotham Book"/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3796990" y="3923618"/>
              <a:ext cx="13227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  <a:latin typeface="Gotham Book"/>
                  <a:cs typeface="Gotham Book"/>
                </a:rPr>
                <a:t>www.sterlitepower.com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4299942"/>
              <a:ext cx="180000" cy="180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4299942"/>
              <a:ext cx="180000" cy="180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4299942"/>
              <a:ext cx="180000" cy="180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4300155"/>
              <a:ext cx="180000" cy="17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62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DSC0277-Recover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3009" y="2493659"/>
            <a:ext cx="3013687" cy="253189"/>
          </a:xfrm>
        </p:spPr>
        <p:txBody>
          <a:bodyPr>
            <a:noAutofit/>
          </a:bodyPr>
          <a:lstStyle>
            <a:lvl1pPr marL="0" indent="0" algn="r" defTabSz="457200" rtl="0" eaLnBrk="1" latinLnBrk="0" hangingPunct="1">
              <a:buNone/>
              <a:defRPr lang="en-US" sz="1200" kern="1200" dirty="0">
                <a:solidFill>
                  <a:srgbClr val="00478A"/>
                </a:solidFill>
                <a:effectLst/>
                <a:latin typeface="Gotham Book"/>
                <a:ea typeface="+mn-ea"/>
                <a:cs typeface="Gotham Book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673" y="2073282"/>
            <a:ext cx="3011023" cy="311985"/>
          </a:xfrm>
        </p:spPr>
        <p:txBody>
          <a:bodyPr anchor="b">
            <a:normAutofit/>
          </a:bodyPr>
          <a:lstStyle>
            <a:lvl1pPr marL="0"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21724" y="2455333"/>
            <a:ext cx="4801011" cy="0"/>
          </a:xfrm>
          <a:prstGeom prst="line">
            <a:avLst/>
          </a:prstGeom>
          <a:ln>
            <a:solidFill>
              <a:srgbClr val="0047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587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-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342807" rtl="0" eaLnBrk="1" latinLnBrk="0" hangingPunct="1">
              <a:defRPr lang="en-US" sz="1425" b="1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algn="l" defTabSz="342807" rtl="0" eaLnBrk="1" latinLnBrk="0" hangingPunct="1">
              <a:defRPr lang="en-US" sz="1125" kern="1200" dirty="0">
                <a:solidFill>
                  <a:srgbClr val="3C3C3B"/>
                </a:solidFill>
                <a:latin typeface="+mn-lt"/>
                <a:ea typeface="+mn-ea"/>
                <a:cs typeface="Gotham Book"/>
              </a:defRPr>
            </a:lvl1pPr>
            <a:lvl2pPr marL="0" algn="l" defTabSz="342807" rtl="0" eaLnBrk="1" latinLnBrk="0" hangingPunct="1">
              <a:defRPr lang="en-US" sz="1125" kern="1200" dirty="0">
                <a:solidFill>
                  <a:srgbClr val="3C3C3B"/>
                </a:solidFill>
                <a:latin typeface="+mn-lt"/>
                <a:ea typeface="+mn-ea"/>
                <a:cs typeface="Gotham Book"/>
              </a:defRPr>
            </a:lvl2pPr>
            <a:lvl3pPr marL="0" algn="l" defTabSz="342807" rtl="0" eaLnBrk="1" latinLnBrk="0" hangingPunct="1">
              <a:defRPr lang="en-US" sz="1125" kern="1200" dirty="0">
                <a:solidFill>
                  <a:srgbClr val="3C3C3B"/>
                </a:solidFill>
                <a:latin typeface="+mn-lt"/>
                <a:ea typeface="+mn-ea"/>
                <a:cs typeface="Gotham Book"/>
              </a:defRPr>
            </a:lvl3pPr>
            <a:lvl4pPr marL="0" algn="l" defTabSz="342807" rtl="0" eaLnBrk="1" latinLnBrk="0" hangingPunct="1">
              <a:defRPr lang="en-US" sz="1125" kern="1200" dirty="0">
                <a:solidFill>
                  <a:srgbClr val="3C3C3B"/>
                </a:solidFill>
                <a:latin typeface="+mn-lt"/>
                <a:ea typeface="+mn-ea"/>
                <a:cs typeface="Gotham Book"/>
              </a:defRPr>
            </a:lvl4pPr>
            <a:lvl5pPr marL="0" algn="l" defTabSz="342807" rtl="0" eaLnBrk="1" latinLnBrk="0" hangingPunct="1">
              <a:defRPr lang="en-US" sz="1125" kern="1200" dirty="0">
                <a:solidFill>
                  <a:srgbClr val="3C3C3B"/>
                </a:solidFill>
                <a:latin typeface="+mn-lt"/>
                <a:ea typeface="+mn-ea"/>
                <a:cs typeface="Gotham Book"/>
              </a:defRPr>
            </a:lvl5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jeetendra.bisht\Downloads\Sterlite Final logo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53" y="-11874"/>
            <a:ext cx="1772047" cy="63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94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rpose Quot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651286" y="4337311"/>
            <a:ext cx="6140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>
                <a:solidFill>
                  <a:srgbClr val="3C3C3B"/>
                </a:solidFill>
                <a:effectLst/>
                <a:latin typeface="Gotham Medium"/>
                <a:ea typeface="+mn-ea"/>
                <a:cs typeface="Gotham Medium"/>
              </a:rPr>
              <a:t>India's leading integrated power transmission solution provider,</a:t>
            </a:r>
          </a:p>
          <a:p>
            <a:r>
              <a:rPr lang="en-US" sz="1800" kern="1200">
                <a:solidFill>
                  <a:srgbClr val="3C3C3B"/>
                </a:solidFill>
                <a:effectLst/>
                <a:latin typeface="Gotham Medium"/>
                <a:ea typeface="+mn-ea"/>
                <a:cs typeface="Gotham Medium"/>
              </a:rPr>
              <a:t>driven by a strong purpose… </a:t>
            </a:r>
            <a:endParaRPr lang="en-IN" sz="1800" b="0" i="0" kern="1200">
              <a:solidFill>
                <a:srgbClr val="3C3C3B"/>
              </a:solidFill>
              <a:effectLst/>
              <a:latin typeface="Gotham Medium"/>
              <a:ea typeface="+mn-ea"/>
              <a:cs typeface="Gotham Medium"/>
            </a:endParaRPr>
          </a:p>
        </p:txBody>
      </p:sp>
      <p:pic>
        <p:nvPicPr>
          <p:cNvPr id="4" name="Picture 3" descr="ppt-1-01-01-0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2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4270" y="1146115"/>
            <a:ext cx="3023655" cy="409574"/>
          </a:xfrm>
        </p:spPr>
        <p:txBody>
          <a:bodyPr>
            <a:noAutofit/>
          </a:bodyPr>
          <a:lstStyle>
            <a:lvl1pPr marL="0" algn="r" defTabSz="457200" rtl="0" eaLnBrk="1" latinLnBrk="0" hangingPunct="1">
              <a:defRPr lang="en-US" sz="2400" kern="1200" dirty="0">
                <a:solidFill>
                  <a:srgbClr val="FFFFFF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499992" y="1203598"/>
            <a:ext cx="0" cy="3939902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845" y="910343"/>
            <a:ext cx="3907929" cy="3263504"/>
          </a:xfrm>
        </p:spPr>
        <p:txBody>
          <a:bodyPr>
            <a:normAutofit/>
          </a:bodyPr>
          <a:lstStyle>
            <a:lvl1pPr marL="171450" indent="-171450" algn="l" defTabSz="457200" rtl="0" eaLnBrk="1" latinLnBrk="0" hangingPunct="1">
              <a:lnSpc>
                <a:spcPct val="300000"/>
              </a:lnSpc>
              <a:buSzPct val="150000"/>
              <a:buFontTx/>
              <a:buBlip>
                <a:blip r:embed="rId2"/>
              </a:buBlip>
              <a:defRPr lang="en-US" sz="900" kern="1200" dirty="0" smtClean="0">
                <a:solidFill>
                  <a:srgbClr val="FFFFFF"/>
                </a:solidFill>
                <a:latin typeface="Gotham Book"/>
                <a:ea typeface="+mn-ea"/>
                <a:cs typeface="Gotham Book"/>
              </a:defRPr>
            </a:lvl1pPr>
            <a:lvl2pPr marL="171450" indent="-171450" algn="l" defTabSz="457200" rtl="0" eaLnBrk="1" latinLnBrk="0" hangingPunct="1">
              <a:lnSpc>
                <a:spcPct val="300000"/>
              </a:lnSpc>
              <a:buSzPct val="150000"/>
              <a:buFontTx/>
              <a:buBlip>
                <a:blip r:embed="rId2"/>
              </a:buBlip>
              <a:defRPr lang="en-US" sz="900" kern="1200" dirty="0" smtClean="0">
                <a:solidFill>
                  <a:srgbClr val="FFFFFF"/>
                </a:solidFill>
                <a:latin typeface="Gotham Book"/>
                <a:ea typeface="+mn-ea"/>
                <a:cs typeface="Gotham Book"/>
              </a:defRPr>
            </a:lvl2pPr>
            <a:lvl3pPr marL="171450" indent="-171450" algn="l" defTabSz="457200" rtl="0" eaLnBrk="1" latinLnBrk="0" hangingPunct="1">
              <a:lnSpc>
                <a:spcPct val="300000"/>
              </a:lnSpc>
              <a:buSzPct val="150000"/>
              <a:buFontTx/>
              <a:buBlip>
                <a:blip r:embed="rId2"/>
              </a:buBlip>
              <a:defRPr lang="en-US" sz="900" kern="1200" dirty="0" smtClean="0">
                <a:solidFill>
                  <a:srgbClr val="FFFFFF"/>
                </a:solidFill>
                <a:latin typeface="Gotham Book"/>
                <a:ea typeface="+mn-ea"/>
                <a:cs typeface="Gotham Book"/>
              </a:defRPr>
            </a:lvl3pPr>
            <a:lvl4pPr marL="171450" indent="-171450" algn="l" defTabSz="457200" rtl="0" eaLnBrk="1" latinLnBrk="0" hangingPunct="1">
              <a:lnSpc>
                <a:spcPct val="300000"/>
              </a:lnSpc>
              <a:buSzPct val="150000"/>
              <a:buFontTx/>
              <a:buBlip>
                <a:blip r:embed="rId2"/>
              </a:buBlip>
              <a:defRPr lang="en-US" sz="900" kern="1200" dirty="0" smtClean="0">
                <a:solidFill>
                  <a:srgbClr val="FFFFFF"/>
                </a:solidFill>
                <a:latin typeface="Gotham Book"/>
                <a:ea typeface="+mn-ea"/>
                <a:cs typeface="Gotham Book"/>
              </a:defRPr>
            </a:lvl4pPr>
            <a:lvl5pPr marL="171450" indent="-171450" algn="l" defTabSz="457200" rtl="0" eaLnBrk="1" latinLnBrk="0" hangingPunct="1">
              <a:lnSpc>
                <a:spcPct val="300000"/>
              </a:lnSpc>
              <a:buSzPct val="150000"/>
              <a:buFontTx/>
              <a:buBlip>
                <a:blip r:embed="rId2"/>
              </a:buBlip>
              <a:defRPr lang="en-US" sz="900" kern="1200" dirty="0">
                <a:solidFill>
                  <a:srgbClr val="FFFFFF"/>
                </a:solidFill>
                <a:latin typeface="Gotham Book"/>
                <a:ea typeface="+mn-ea"/>
                <a:cs typeface="Gotham Book"/>
              </a:defRPr>
            </a:lvl5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573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338612"/>
            <a:ext cx="6804248" cy="2466275"/>
          </a:xfrm>
          <a:prstGeom prst="rect">
            <a:avLst/>
          </a:prstGeom>
          <a:solidFill>
            <a:srgbClr val="0042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159104"/>
            <a:ext cx="4997596" cy="493722"/>
          </a:xfrm>
        </p:spPr>
        <p:txBody>
          <a:bodyPr anchor="b">
            <a:normAutofit/>
          </a:bodyPr>
          <a:lstStyle>
            <a:lvl1pPr marL="0" algn="l" defTabSz="457200" rtl="0" eaLnBrk="1" latinLnBrk="0" hangingPunct="1">
              <a:defRPr lang="en-US" sz="2400" kern="1200" dirty="0">
                <a:solidFill>
                  <a:schemeClr val="bg1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123" y="2684977"/>
            <a:ext cx="3526877" cy="30355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buNone/>
              <a:defRPr lang="en-US" sz="900" kern="1200" dirty="0" smtClean="0">
                <a:solidFill>
                  <a:srgbClr val="FFFFFF"/>
                </a:solidFill>
                <a:latin typeface="Gotham Book"/>
                <a:ea typeface="+mn-ea"/>
                <a:cs typeface="Gotham Book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977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-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457200" rtl="0" eaLnBrk="1" latinLnBrk="0" hangingPunct="1">
              <a:defRPr lang="en-US" sz="1800" b="1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algn="l" defTabSz="457200" rtl="0" eaLnBrk="1" latinLnBrk="0" hangingPunct="1">
              <a:defRPr lang="en-US" sz="1400" kern="1200" dirty="0">
                <a:solidFill>
                  <a:srgbClr val="3C3C3B"/>
                </a:solidFill>
                <a:latin typeface="+mn-lt"/>
                <a:ea typeface="+mn-ea"/>
                <a:cs typeface="Gotham Book"/>
              </a:defRPr>
            </a:lvl1pPr>
            <a:lvl2pPr marL="0" algn="l" defTabSz="457200" rtl="0" eaLnBrk="1" latinLnBrk="0" hangingPunct="1">
              <a:defRPr lang="en-US" sz="1400" kern="1200" dirty="0">
                <a:solidFill>
                  <a:srgbClr val="3C3C3B"/>
                </a:solidFill>
                <a:latin typeface="+mn-lt"/>
                <a:ea typeface="+mn-ea"/>
                <a:cs typeface="Gotham Book"/>
              </a:defRPr>
            </a:lvl2pPr>
            <a:lvl3pPr marL="0" algn="l" defTabSz="457200" rtl="0" eaLnBrk="1" latinLnBrk="0" hangingPunct="1">
              <a:defRPr lang="en-US" sz="1400" kern="1200" dirty="0">
                <a:solidFill>
                  <a:srgbClr val="3C3C3B"/>
                </a:solidFill>
                <a:latin typeface="+mn-lt"/>
                <a:ea typeface="+mn-ea"/>
                <a:cs typeface="Gotham Book"/>
              </a:defRPr>
            </a:lvl3pPr>
            <a:lvl4pPr marL="0" algn="l" defTabSz="457200" rtl="0" eaLnBrk="1" latinLnBrk="0" hangingPunct="1">
              <a:defRPr lang="en-US" sz="1400" kern="1200" dirty="0">
                <a:solidFill>
                  <a:srgbClr val="3C3C3B"/>
                </a:solidFill>
                <a:latin typeface="+mn-lt"/>
                <a:ea typeface="+mn-ea"/>
                <a:cs typeface="Gotham Book"/>
              </a:defRPr>
            </a:lvl4pPr>
            <a:lvl5pPr marL="0" algn="l" defTabSz="457200" rtl="0" eaLnBrk="1" latinLnBrk="0" hangingPunct="1">
              <a:defRPr lang="en-US" sz="1400" kern="1200" dirty="0">
                <a:solidFill>
                  <a:srgbClr val="3C3C3B"/>
                </a:solidFill>
                <a:latin typeface="+mn-lt"/>
                <a:ea typeface="+mn-ea"/>
                <a:cs typeface="Gotham Book"/>
              </a:defRPr>
            </a:lvl5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1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5960" y="740570"/>
            <a:ext cx="2632424" cy="287994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11" y="575454"/>
            <a:ext cx="4045772" cy="369332"/>
          </a:xfrm>
        </p:spPr>
        <p:txBody>
          <a:bodyPr anchor="b">
            <a:normAutofit/>
          </a:bodyPr>
          <a:lstStyle>
            <a:lvl1pPr marL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754" y="1127402"/>
            <a:ext cx="4031829" cy="2858691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900" kern="1200" dirty="0" smtClean="0">
                <a:solidFill>
                  <a:schemeClr val="tx1"/>
                </a:solidFill>
                <a:latin typeface="Gotham Book"/>
                <a:ea typeface="+mn-ea"/>
                <a:cs typeface="Gotham Book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0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946" y="1409116"/>
            <a:ext cx="3963597" cy="264054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7795" y="1682549"/>
            <a:ext cx="4031829" cy="2656057"/>
          </a:xfrm>
        </p:spPr>
        <p:txBody>
          <a:bodyPr>
            <a:normAutofit/>
          </a:bodyPr>
          <a:lstStyle>
            <a:lvl1pPr marL="0" indent="-171450" algn="l" defTabSz="457200" rtl="0" eaLnBrk="1" latinLnBrk="0" hangingPunct="1"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/>
                </a:solidFill>
                <a:latin typeface="Gotham Book"/>
                <a:ea typeface="+mn-ea"/>
                <a:cs typeface="Gotham Book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lvl="0" algn="l" defTabSz="457200" rtl="0" eaLnBrk="1" latinLnBrk="0" hangingPunct="1"/>
            <a:r>
              <a:rPr lang="en-US"/>
              <a:t>Edit Master text</a:t>
            </a:r>
          </a:p>
          <a:p>
            <a:pPr marL="0" lvl="0" algn="l" defTabSz="457200" rtl="0" eaLnBrk="1" latinLnBrk="0" hangingPunct="1"/>
            <a:r>
              <a:rPr lang="en-US"/>
              <a:t>Second level</a:t>
            </a:r>
          </a:p>
          <a:p>
            <a:pPr marL="0" lvl="0" algn="l" defTabSz="457200" rtl="0" eaLnBrk="1" latinLnBrk="0" hangingPunct="1"/>
            <a:r>
              <a:rPr lang="en-US"/>
              <a:t>Third level</a:t>
            </a:r>
          </a:p>
          <a:p>
            <a:pPr marL="0" lvl="0" algn="l" defTabSz="457200" rtl="0" eaLnBrk="1" latinLnBrk="0" hangingPunct="1"/>
            <a:r>
              <a:rPr lang="en-US"/>
              <a:t>Fourth level</a:t>
            </a:r>
          </a:p>
          <a:p>
            <a:pPr marL="0" lvl="0" algn="l" defTabSz="457200" rtl="0" eaLnBrk="1" latinLnBrk="0" hangingPunct="1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8990" y="570979"/>
            <a:ext cx="7886700" cy="452666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1800" b="1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03754" y="965673"/>
            <a:ext cx="7861936" cy="260453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1100" kern="1200" dirty="0">
                <a:solidFill>
                  <a:srgbClr val="3C3C3B"/>
                </a:solidFill>
                <a:latin typeface="Gotham Book"/>
                <a:ea typeface="+mn-ea"/>
                <a:cs typeface="Gotham Book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6"/>
          </p:nvPr>
        </p:nvSpPr>
        <p:spPr>
          <a:xfrm>
            <a:off x="4677795" y="1429898"/>
            <a:ext cx="4031829" cy="236368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1100" b="1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71750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7544" y="1133048"/>
            <a:ext cx="4860540" cy="273630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5477" y="1061040"/>
            <a:ext cx="2952630" cy="265605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Font typeface="Arial" panose="020B0604020202020204" pitchFamily="34" charset="0"/>
              <a:buNone/>
              <a:defRPr lang="en-US" sz="1000" kern="1200" dirty="0" smtClean="0">
                <a:solidFill>
                  <a:schemeClr val="tx1"/>
                </a:solidFill>
                <a:latin typeface="Gotham Book"/>
                <a:ea typeface="+mn-ea"/>
                <a:cs typeface="Gotham Book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lvl="0" algn="l" defTabSz="457200" rtl="0" eaLnBrk="1" latinLnBrk="0" hangingPunct="1"/>
            <a:r>
              <a:rPr lang="en-US"/>
              <a:t>Edit Master text</a:t>
            </a:r>
          </a:p>
          <a:p>
            <a:pPr marL="0" lvl="0" algn="l" defTabSz="457200" rtl="0" eaLnBrk="1" latinLnBrk="0" hangingPunct="1"/>
            <a:r>
              <a:rPr lang="en-US"/>
              <a:t>Second level</a:t>
            </a:r>
          </a:p>
          <a:p>
            <a:pPr marL="0" lvl="0" algn="l" defTabSz="457200" rtl="0" eaLnBrk="1" latinLnBrk="0" hangingPunct="1"/>
            <a:r>
              <a:rPr lang="en-US"/>
              <a:t>Third level</a:t>
            </a:r>
          </a:p>
          <a:p>
            <a:pPr marL="0" lvl="0" algn="l" defTabSz="457200" rtl="0" eaLnBrk="1" latinLnBrk="0" hangingPunct="1"/>
            <a:r>
              <a:rPr lang="en-US"/>
              <a:t>Fourth level</a:t>
            </a:r>
          </a:p>
          <a:p>
            <a:pPr marL="0" lvl="0" algn="l" defTabSz="457200" rtl="0" eaLnBrk="1" latinLnBrk="0" hangingPunct="1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8990" y="570979"/>
            <a:ext cx="7886700" cy="452666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1800" b="1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6883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457200" rtl="0" eaLnBrk="1" latinLnBrk="0" hangingPunct="1">
              <a:defRPr lang="en-US" sz="1800" b="1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1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et-01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990" y="570979"/>
            <a:ext cx="7886700" cy="452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990" y="1131724"/>
            <a:ext cx="7886700" cy="2880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6382" y="4524082"/>
            <a:ext cx="578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dirty="0">
                <a:solidFill>
                  <a:srgbClr val="FFFFFF"/>
                </a:solidFill>
                <a:latin typeface="Gotham Book"/>
                <a:ea typeface="+mn-ea"/>
                <a:cs typeface="Gotham Book"/>
              </a:defRPr>
            </a:lvl1pPr>
          </a:lstStyle>
          <a:p>
            <a:r>
              <a:rPr lang="en-US"/>
              <a:t>© SPTL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0468" y="4531327"/>
            <a:ext cx="4202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smtClean="0">
                <a:solidFill>
                  <a:srgbClr val="FFFFFF"/>
                </a:solidFill>
                <a:latin typeface="Gotham Book"/>
                <a:ea typeface="+mn-ea"/>
                <a:cs typeface="Gotham Book"/>
              </a:defRPr>
            </a:lvl1pPr>
          </a:lstStyle>
          <a:p>
            <a:fld id="{19B99551-4C17-415B-883D-CC8122364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79" r:id="rId5"/>
    <p:sldLayoutId id="2147483689" r:id="rId6"/>
    <p:sldLayoutId id="2147483688" r:id="rId7"/>
    <p:sldLayoutId id="2147483690" r:id="rId8"/>
    <p:sldLayoutId id="2147483667" r:id="rId9"/>
    <p:sldLayoutId id="2147483687" r:id="rId10"/>
    <p:sldLayoutId id="2147483668" r:id="rId11"/>
    <p:sldLayoutId id="2147483677" r:id="rId12"/>
    <p:sldLayoutId id="2147483711" r:id="rId13"/>
    <p:sldLayoutId id="2147483712" r:id="rId14"/>
  </p:sldLayoutIdLst>
  <p:hf hdr="0" dt="0"/>
  <p:txStyles>
    <p:titleStyle>
      <a:lvl1pPr marL="0" algn="l" defTabSz="457200" rtl="0" eaLnBrk="1" latinLnBrk="0" hangingPunct="1">
        <a:lnSpc>
          <a:spcPct val="90000"/>
        </a:lnSpc>
        <a:spcBef>
          <a:spcPct val="0"/>
        </a:spcBef>
        <a:buNone/>
        <a:defRPr lang="en-US" sz="1800" kern="1200" dirty="0">
          <a:solidFill>
            <a:srgbClr val="404040"/>
          </a:solidFill>
          <a:latin typeface="Gotham Medium"/>
          <a:ea typeface="+mn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900" kern="1200" dirty="0" smtClean="0">
          <a:solidFill>
            <a:schemeClr val="tx1"/>
          </a:solidFill>
          <a:latin typeface="Gotham Book"/>
          <a:ea typeface="+mn-ea"/>
          <a:cs typeface="+mn-cs"/>
        </a:defRPr>
      </a:lvl1pPr>
      <a:lvl2pPr marL="0" indent="0" algn="l" defTabSz="4572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900" kern="1200" dirty="0" smtClean="0">
          <a:solidFill>
            <a:schemeClr val="tx1"/>
          </a:solidFill>
          <a:latin typeface="Gotham Book"/>
          <a:ea typeface="+mn-ea"/>
          <a:cs typeface="+mn-cs"/>
        </a:defRPr>
      </a:lvl2pPr>
      <a:lvl3pPr marL="0" indent="0" algn="l" defTabSz="4572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900" kern="1200" dirty="0" smtClean="0">
          <a:solidFill>
            <a:schemeClr val="tx1"/>
          </a:solidFill>
          <a:latin typeface="Gotham Book"/>
          <a:ea typeface="+mn-ea"/>
          <a:cs typeface="+mn-cs"/>
        </a:defRPr>
      </a:lvl3pPr>
      <a:lvl4pPr marL="0" indent="0" algn="l" defTabSz="4572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900" kern="1200" dirty="0" smtClean="0">
          <a:solidFill>
            <a:schemeClr val="tx1"/>
          </a:solidFill>
          <a:latin typeface="Gotham Book"/>
          <a:ea typeface="+mn-ea"/>
          <a:cs typeface="+mn-cs"/>
        </a:defRPr>
      </a:lvl4pPr>
      <a:lvl5pPr marL="0" indent="0" algn="l" defTabSz="4572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900" kern="1200" dirty="0">
          <a:solidFill>
            <a:schemeClr val="tx1"/>
          </a:solidFill>
          <a:latin typeface="Gotham Book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/>
          </p:cNvPicPr>
          <p:nvPr userDrawn="1"/>
        </p:nvPicPr>
        <p:blipFill>
          <a:blip r:embed="rId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1"/>
            <a:ext cx="9144000" cy="11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56" y="3531394"/>
            <a:ext cx="4257675" cy="13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AD548D6-EF8F-4F81-8C28-65429B7B0AB8}"/>
              </a:ext>
            </a:extLst>
          </p:cNvPr>
          <p:cNvSpPr txBox="1">
            <a:spLocks/>
          </p:cNvSpPr>
          <p:nvPr userDrawn="1"/>
        </p:nvSpPr>
        <p:spPr>
          <a:xfrm>
            <a:off x="46329" y="4815681"/>
            <a:ext cx="44415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800" kern="1200" dirty="0">
                <a:solidFill>
                  <a:srgbClr val="FFFFFF"/>
                </a:solidFill>
                <a:latin typeface="Gotham Book"/>
                <a:ea typeface="+mn-ea"/>
                <a:cs typeface="Gotham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>
                <a:solidFill>
                  <a:schemeClr val="tx1"/>
                </a:solidFill>
              </a:rPr>
              <a:t>This slide / document is intellectual property of Sterlite Power Transmission Limited. It is prohibited to copy or use the same without specific written permission of Sterlite Power Transmission Limited.</a:t>
            </a:r>
          </a:p>
        </p:txBody>
      </p:sp>
    </p:spTree>
    <p:extLst>
      <p:ext uri="{BB962C8B-B14F-4D97-AF65-F5344CB8AC3E}">
        <p14:creationId xmlns:p14="http://schemas.microsoft.com/office/powerpoint/2010/main" val="10384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2" r:id="rId4"/>
    <p:sldLayoutId id="2147483703" r:id="rId5"/>
    <p:sldLayoutId id="2147483704" r:id="rId6"/>
    <p:sldLayoutId id="2147483705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chart" Target="../charts/chart2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image" Target="../media/image18.png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image" Target="../media/image25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notesSlide" Target="../notesSlides/notesSlide6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slideLayout" Target="../slideLayouts/slideLayout13.xml"/><Relationship Id="rId28" Type="http://schemas.openxmlformats.org/officeDocument/2006/relationships/chart" Target="../charts/chart4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chart" Target="../charts/chart3.xml"/><Relationship Id="rId30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D:\Amitabh_02Mar2020\Presentations\Webinar_May2020\28Mar_SterlitePower_TransgridKeralaFilm_10Minutesto1_Final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8.png"/><Relationship Id="rId5" Type="http://schemas.openxmlformats.org/officeDocument/2006/relationships/tags" Target="../tags/tag5.xml"/><Relationship Id="rId10" Type="http://schemas.openxmlformats.org/officeDocument/2006/relationships/image" Target="../media/image21.png"/><Relationship Id="rId4" Type="http://schemas.openxmlformats.org/officeDocument/2006/relationships/tags" Target="../tags/tag4.xml"/><Relationship Id="rId9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7.xml"/><Relationship Id="rId7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4.xml"/><Relationship Id="rId10" Type="http://schemas.openxmlformats.org/officeDocument/2006/relationships/chart" Target="../charts/chart1.xml"/><Relationship Id="rId4" Type="http://schemas.openxmlformats.org/officeDocument/2006/relationships/tags" Target="../tags/tag8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18E724-2537-44D4-A112-1EA6BFDBE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3611"/>
            <a:ext cx="4835675" cy="71095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book"/>
              </a:rPr>
              <a:t>Energy Security Challenges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CB320-395C-460E-9A0B-F3CAC48459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9" y="208200"/>
            <a:ext cx="1668031" cy="1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ooter Placeholder 3">
            <a:extLst>
              <a:ext uri="{FF2B5EF4-FFF2-40B4-BE49-F238E27FC236}">
                <a16:creationId xmlns:a16="http://schemas.microsoft.com/office/drawing/2014/main" id="{9E0016C8-3DC0-468C-89D6-D0A527BF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976" y="4555507"/>
            <a:ext cx="578616" cy="273844"/>
          </a:xfrm>
        </p:spPr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137" name="Slide Number Placeholder 4">
            <a:extLst>
              <a:ext uri="{FF2B5EF4-FFF2-40B4-BE49-F238E27FC236}">
                <a16:creationId xmlns:a16="http://schemas.microsoft.com/office/drawing/2014/main" id="{0F891564-2896-45C0-A62B-1A2DEEF0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1537" y="4553233"/>
            <a:ext cx="420221" cy="273844"/>
          </a:xfrm>
        </p:spPr>
        <p:txBody>
          <a:bodyPr/>
          <a:lstStyle/>
          <a:p>
            <a:fld id="{19B99551-4C17-415B-883D-CC8122364015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22CF7-59D3-4CC7-B783-5A701919D0DF}"/>
              </a:ext>
            </a:extLst>
          </p:cNvPr>
          <p:cNvSpPr txBox="1"/>
          <p:nvPr/>
        </p:nvSpPr>
        <p:spPr>
          <a:xfrm>
            <a:off x="165821" y="1076011"/>
            <a:ext cx="24485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Terminal Substation Upgrade </a:t>
            </a:r>
            <a:r>
              <a: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go hand in hand with Line upgrades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b="1">
                <a:solidFill>
                  <a:prstClr val="black"/>
                </a:solidFill>
                <a:latin typeface="Gotham Book"/>
              </a:rPr>
              <a:t>Continuity of Operations </a:t>
            </a:r>
            <a:r>
              <a:rPr lang="en-IN" sz="1400">
                <a:solidFill>
                  <a:prstClr val="black"/>
                </a:solidFill>
                <a:latin typeface="Gotham Book"/>
              </a:rPr>
              <a:t>can be ensured through proper</a:t>
            </a: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 </a:t>
            </a:r>
            <a:r>
              <a:rPr kumimoji="0" lang="en-IN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execution planning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400">
              <a:solidFill>
                <a:prstClr val="black"/>
              </a:solidFill>
              <a:latin typeface="Gotham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Innovative Solutions </a:t>
            </a:r>
            <a:r>
              <a:rPr kumimoji="0" lang="en-IN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to accommodate </a:t>
            </a:r>
            <a:r>
              <a:rPr lang="en-IN" sz="1400">
                <a:solidFill>
                  <a:prstClr val="black"/>
                </a:solidFill>
                <a:latin typeface="Gotham Book"/>
              </a:rPr>
              <a:t>substation in </a:t>
            </a:r>
            <a:r>
              <a:rPr lang="en-IN" sz="1400" b="1">
                <a:solidFill>
                  <a:prstClr val="black"/>
                </a:solidFill>
                <a:latin typeface="Gotham Book"/>
              </a:rPr>
              <a:t>smaller / available spaces</a:t>
            </a:r>
            <a:endParaRPr kumimoji="0" lang="en-IN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0B00F-277B-412B-B1D0-24049EAE4D43}"/>
              </a:ext>
            </a:extLst>
          </p:cNvPr>
          <p:cNvSpPr txBox="1"/>
          <p:nvPr/>
        </p:nvSpPr>
        <p:spPr>
          <a:xfrm>
            <a:off x="165823" y="4060919"/>
            <a:ext cx="8834866" cy="338554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55104" tIns="55104" rIns="55104" bIns="55104" rtlCol="0" anchor="ctr" anchorCtr="0">
            <a:noAutofit/>
          </a:bodyPr>
          <a:lstStyle>
            <a:defPPr>
              <a:defRPr lang="en-US"/>
            </a:defPPr>
            <a:lvl1pPr lvl="0" indent="0" algn="ctr" defTabSz="895350">
              <a:spcBef>
                <a:spcPts val="306"/>
              </a:spcBef>
              <a:buClr>
                <a:schemeClr val="bg1"/>
              </a:buClr>
              <a:buSzPct val="100000"/>
              <a:defRPr sz="1600" b="1" baseline="0">
                <a:solidFill>
                  <a:schemeClr val="bg1"/>
                </a:solidFill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solidFill>
                  <a:schemeClr val="tx1"/>
                </a:solidFill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solidFill>
                  <a:schemeClr val="tx1"/>
                </a:solidFill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solidFill>
                  <a:schemeClr val="tx1"/>
                </a:solidFill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solidFill>
                  <a:schemeClr val="tx1"/>
                </a:solidFill>
              </a:defRPr>
            </a:lvl9pPr>
          </a:lstStyle>
          <a:p>
            <a:r>
              <a:rPr lang="en-IN"/>
              <a:t>Sterlite Power : One Stop Solution Provider for Line and Substation Upgrade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A6391-4221-49C8-B4DA-9FE303B7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77" y="782499"/>
            <a:ext cx="6233912" cy="27978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AE0E771-FEB8-45C6-9979-2D86A317F980}"/>
              </a:ext>
            </a:extLst>
          </p:cNvPr>
          <p:cNvSpPr txBox="1">
            <a:spLocks/>
          </p:cNvSpPr>
          <p:nvPr/>
        </p:nvSpPr>
        <p:spPr>
          <a:xfrm>
            <a:off x="89623" y="-14326"/>
            <a:ext cx="6860010" cy="452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solidFill>
                  <a:srgbClr val="00478A"/>
                </a:solidFill>
                <a:latin typeface="Gotham Medium"/>
                <a:ea typeface="+mn-ea"/>
                <a:cs typeface="Gotham Medium"/>
              </a:defRPr>
            </a:lvl1pPr>
          </a:lstStyle>
          <a:p>
            <a:r>
              <a:rPr lang="en-IN">
                <a:solidFill>
                  <a:schemeClr val="tx2"/>
                </a:solidFill>
              </a:rPr>
              <a:t>Upgrade Solutions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3BFEF-6B25-4F9E-9179-AB2AED1EA9C6}"/>
              </a:ext>
            </a:extLst>
          </p:cNvPr>
          <p:cNvSpPr txBox="1"/>
          <p:nvPr/>
        </p:nvSpPr>
        <p:spPr>
          <a:xfrm>
            <a:off x="123739" y="33391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/>
              <a:t>Substation Upgrade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8FC468-574F-496E-ADC2-FCA44A4713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9" y="208200"/>
            <a:ext cx="1668031" cy="1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ooter Placeholder 3">
            <a:extLst>
              <a:ext uri="{FF2B5EF4-FFF2-40B4-BE49-F238E27FC236}">
                <a16:creationId xmlns:a16="http://schemas.microsoft.com/office/drawing/2014/main" id="{9E0016C8-3DC0-468C-89D6-D0A527BF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976" y="4555507"/>
            <a:ext cx="578616" cy="273844"/>
          </a:xfrm>
        </p:spPr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137" name="Slide Number Placeholder 4">
            <a:extLst>
              <a:ext uri="{FF2B5EF4-FFF2-40B4-BE49-F238E27FC236}">
                <a16:creationId xmlns:a16="http://schemas.microsoft.com/office/drawing/2014/main" id="{0F891564-2896-45C0-A62B-1A2DEEF0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1537" y="4553233"/>
            <a:ext cx="420221" cy="273844"/>
          </a:xfrm>
        </p:spPr>
        <p:txBody>
          <a:bodyPr/>
          <a:lstStyle/>
          <a:p>
            <a:fld id="{19B99551-4C17-415B-883D-CC8122364015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DCD933-787C-4B51-B7A2-BCB5B651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3" y="-14326"/>
            <a:ext cx="6860010" cy="452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b="1" dirty="0">
                <a:solidFill>
                  <a:schemeClr val="tx2"/>
                </a:solidFill>
              </a:rPr>
              <a:t>Upgrade 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FE52C-0969-47F7-BDA7-4CBF649E804F}"/>
              </a:ext>
            </a:extLst>
          </p:cNvPr>
          <p:cNvSpPr txBox="1"/>
          <p:nvPr/>
        </p:nvSpPr>
        <p:spPr>
          <a:xfrm>
            <a:off x="173390" y="325810"/>
            <a:ext cx="77202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Case Study: Transformational Solution (KSEB- Kerala, India)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F8F2B7-C2DD-457B-A47D-B8710438F043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9" y="208200"/>
            <a:ext cx="1668031" cy="197836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DABAF88-F1A1-401B-9B0A-9A92C7C58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9964" y="1372216"/>
            <a:ext cx="4031829" cy="398386"/>
          </a:xfrm>
        </p:spPr>
        <p:txBody>
          <a:bodyPr/>
          <a:lstStyle/>
          <a:p>
            <a:endParaRPr lang="en-IN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9662ED5-B79A-4B8C-9121-B9899BED1A9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69963" y="1124696"/>
            <a:ext cx="4031829" cy="236368"/>
          </a:xfrm>
        </p:spPr>
        <p:txBody>
          <a:bodyPr/>
          <a:lstStyle/>
          <a:p>
            <a:endParaRPr lang="en-IN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C45C68A4-EF30-4714-839E-7E621FCD44D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69964" y="2024242"/>
            <a:ext cx="4031829" cy="390293"/>
          </a:xfrm>
        </p:spPr>
        <p:txBody>
          <a:bodyPr/>
          <a:lstStyle/>
          <a:p>
            <a:endParaRPr lang="en-IN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B23CE1B-3D6D-4DB8-B315-9E922DFA35C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69963" y="1776723"/>
            <a:ext cx="4031829" cy="236368"/>
          </a:xfrm>
        </p:spPr>
        <p:txBody>
          <a:bodyPr/>
          <a:lstStyle/>
          <a:p>
            <a:endParaRPr lang="en-IN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DEADFBB-30B5-4508-A98D-6F9D51CD57F3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69964" y="2668175"/>
            <a:ext cx="4031829" cy="390293"/>
          </a:xfrm>
        </p:spPr>
        <p:txBody>
          <a:bodyPr/>
          <a:lstStyle/>
          <a:p>
            <a:endParaRPr lang="en-IN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C526672-104F-46A1-B114-55155034B1B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69963" y="2420656"/>
            <a:ext cx="4031829" cy="236368"/>
          </a:xfrm>
        </p:spPr>
        <p:txBody>
          <a:bodyPr/>
          <a:lstStyle/>
          <a:p>
            <a:endParaRPr lang="en-IN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6C28DAE-7DC0-4ED4-83A7-F6901D910E45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269964" y="3323259"/>
            <a:ext cx="4031829" cy="390293"/>
          </a:xfrm>
        </p:spPr>
        <p:txBody>
          <a:bodyPr/>
          <a:lstStyle/>
          <a:p>
            <a:endParaRPr lang="en-IN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1255EC6-9F02-47EB-8AB5-E1A308F8A40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269963" y="3075740"/>
            <a:ext cx="4031829" cy="236368"/>
          </a:xfrm>
        </p:spPr>
        <p:txBody>
          <a:bodyPr/>
          <a:lstStyle/>
          <a:p>
            <a:endParaRPr lang="en-IN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04D209CA-7CC8-4406-BFA2-5173A6410C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3390" y="680105"/>
            <a:ext cx="4574279" cy="435457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5" name="Object 60">
            <a:extLst>
              <a:ext uri="{FF2B5EF4-FFF2-40B4-BE49-F238E27FC236}">
                <a16:creationId xmlns:a16="http://schemas.microsoft.com/office/drawing/2014/main" id="{939DB48A-B5DF-42AF-B410-4AC79E1347F3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9456873"/>
              </p:ext>
            </p:extLst>
          </p:nvPr>
        </p:nvGraphicFramePr>
        <p:xfrm>
          <a:off x="1247335" y="3788043"/>
          <a:ext cx="3438470" cy="96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292C2AC-470D-40EA-B0F6-778B40A7EC2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gray">
          <a:xfrm>
            <a:off x="4259405" y="4035692"/>
            <a:ext cx="0" cy="257747"/>
          </a:xfrm>
          <a:prstGeom prst="line">
            <a:avLst/>
          </a:prstGeom>
          <a:noFill/>
          <a:ln w="38100" cap="flat" cmpd="sng" algn="ctr">
            <a:solidFill>
              <a:srgbClr val="1F497D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B27DB8F-864D-4A86-B5AE-78735AC18163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2717329" y="4035692"/>
            <a:ext cx="1744099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lgDash"/>
            <a:headEnd type="none"/>
            <a:tailEnd type="none"/>
          </a:ln>
          <a:effectLst/>
        </p:spPr>
      </p:cxn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B6AA0DA-6369-455C-8340-556DF6405EC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919444" y="4747686"/>
            <a:ext cx="450056" cy="1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8011F828-E876-420C-B095-47BD5636DEF6}" type="datetime'''O''''''p''t''''io''''''''''''''''n'''''''''''''''' 1'''''">
              <a:rPr lang="en-GB" altLang="en-US" sz="975">
                <a:solidFill>
                  <a:prstClr val="black"/>
                </a:solidFill>
                <a:latin typeface="Calibri"/>
              </a:rPr>
              <a:pPr marL="0" indent="0" defTabSz="68580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Option 1</a:t>
            </a:fld>
            <a:endParaRPr lang="en-GB" sz="975">
              <a:solidFill>
                <a:prstClr val="black"/>
              </a:solidFill>
              <a:latin typeface="Calibri"/>
              <a:sym typeface="+mn-lt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CB6ECC0-FBB5-4CB0-A572-AE3E508F229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570235" y="4727076"/>
            <a:ext cx="450056" cy="1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DBB57A36-0C81-4BAD-B29F-21E92E3630BD}" type="datetime'''O''p''''''''''''t''''''''''io''''n'' ''''''2'''''">
              <a:rPr lang="en-GB" altLang="en-US" sz="975">
                <a:solidFill>
                  <a:prstClr val="black"/>
                </a:solidFill>
                <a:latin typeface="Calibri"/>
              </a:rPr>
              <a:pPr marL="0" indent="0" defTabSz="68580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Option 2</a:t>
            </a:fld>
            <a:endParaRPr lang="en-GB" sz="975">
              <a:solidFill>
                <a:prstClr val="black"/>
              </a:solidFill>
              <a:latin typeface="Calibri"/>
              <a:sym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8061A54-61F7-4FE4-BAD5-E0EEF0A227F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304484" y="4058526"/>
            <a:ext cx="360760" cy="188119"/>
          </a:xfrm>
          <a:prstGeom prst="ellipse">
            <a:avLst/>
          </a:prstGeom>
          <a:solidFill>
            <a:srgbClr val="C0504D"/>
          </a:solidFill>
          <a:ln w="9525">
            <a:solidFill>
              <a:srgbClr val="FFFFFF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en-US" sz="9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-45%</a:t>
            </a:r>
            <a:endParaRPr kumimoji="0" lang="en-GB" sz="9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23E33B4-B49C-430A-9F2F-17D76B2B25F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839327" y="4747686"/>
            <a:ext cx="450056" cy="1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GB" sz="975">
              <a:solidFill>
                <a:prstClr val="black"/>
              </a:solidFill>
              <a:latin typeface="Calibri"/>
              <a:sym typeface="+mn-lt"/>
            </a:endParaRPr>
          </a:p>
        </p:txBody>
      </p:sp>
      <p:graphicFrame>
        <p:nvGraphicFramePr>
          <p:cNvPr id="42" name="Object 70">
            <a:extLst>
              <a:ext uri="{FF2B5EF4-FFF2-40B4-BE49-F238E27FC236}">
                <a16:creationId xmlns:a16="http://schemas.microsoft.com/office/drawing/2014/main" id="{3229CEA1-0841-4EDE-B3E1-FCE53F417092}"/>
              </a:ext>
            </a:extLst>
          </p:cNvPr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128404401"/>
              </p:ext>
            </p:extLst>
          </p:nvPr>
        </p:nvGraphicFramePr>
        <p:xfrm>
          <a:off x="1333060" y="1273442"/>
          <a:ext cx="3291988" cy="78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72A10E-0B11-4AAD-A5F2-D3692440EB57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gray">
          <a:xfrm>
            <a:off x="2871568" y="1322830"/>
            <a:ext cx="0" cy="285532"/>
          </a:xfrm>
          <a:prstGeom prst="line">
            <a:avLst/>
          </a:prstGeom>
          <a:noFill/>
          <a:ln w="38100" cap="flat" cmpd="sng" algn="ctr">
            <a:solidFill>
              <a:srgbClr val="1F497D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3AAD798-75EC-4995-BC6A-D679EC484E9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939130" y="1341366"/>
            <a:ext cx="432000" cy="188119"/>
          </a:xfrm>
          <a:prstGeom prst="ellipse">
            <a:avLst/>
          </a:prstGeom>
          <a:solidFill>
            <a:srgbClr val="C0504D"/>
          </a:solidFill>
          <a:ln w="9525">
            <a:solidFill>
              <a:srgbClr val="FFFFFF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en-US" sz="9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-50+ %</a:t>
            </a:r>
            <a:endParaRPr kumimoji="0" lang="en-GB" sz="97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691D829-39B5-4E35-AA9B-8C1F9B3F3A4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951004" y="2032356"/>
            <a:ext cx="450056" cy="1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D23A053C-1901-4068-90D6-AD01F3BB1E10}" type="datetime'''''O''p''''''t''''i''''''''''''''''''on'' ''''''1'''''''''''">
              <a:rPr lang="en-GB" altLang="en-US" sz="975">
                <a:solidFill>
                  <a:prstClr val="black"/>
                </a:solidFill>
                <a:latin typeface="Calibri"/>
              </a:rPr>
              <a:pPr marL="0" indent="0" defTabSz="68580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Option 1</a:t>
            </a:fld>
            <a:endParaRPr lang="en-GB" sz="975">
              <a:solidFill>
                <a:prstClr val="black"/>
              </a:solidFill>
              <a:latin typeface="Calibri"/>
              <a:sym typeface="+mn-lt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9A1E4A6-F0DF-43AC-86A7-4DDFF456DFF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562482" y="2032356"/>
            <a:ext cx="450056" cy="1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GB" sz="975">
                <a:solidFill>
                  <a:prstClr val="black"/>
                </a:solidFill>
                <a:latin typeface="Calibri"/>
                <a:sym typeface="+mn-lt"/>
              </a:rPr>
              <a:t>Option 2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C0BAC67-1EE4-4BC0-98D4-07CBEA77BB24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gray">
          <a:xfrm>
            <a:off x="3157981" y="2687486"/>
            <a:ext cx="0" cy="366265"/>
          </a:xfrm>
          <a:prstGeom prst="line">
            <a:avLst/>
          </a:prstGeom>
          <a:noFill/>
          <a:ln w="38100" cap="flat" cmpd="sng" algn="ctr">
            <a:solidFill>
              <a:srgbClr val="1F497D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546475-52DA-416E-955B-59BF4AE1AC17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2530985" y="2672943"/>
            <a:ext cx="1175147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lgDash"/>
            <a:headEnd type="none"/>
            <a:tailEnd type="none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C7E3333-3447-4AE8-9E48-23B3579C0FAE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4304484" y="3235592"/>
            <a:ext cx="179784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lgDash"/>
            <a:headEnd type="none"/>
            <a:tailEnd type="none"/>
          </a:ln>
          <a:effectLst/>
        </p:spPr>
      </p:cxn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3D0C4653-4832-43CB-AB09-4727611062B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244014" y="2738683"/>
            <a:ext cx="359569" cy="183132"/>
          </a:xfrm>
          <a:prstGeom prst="ellipse">
            <a:avLst/>
          </a:prstGeom>
          <a:solidFill>
            <a:srgbClr val="4F81BD"/>
          </a:solidFill>
          <a:ln w="9525">
            <a:solidFill>
              <a:srgbClr val="1F497D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en-US" sz="9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-95%</a:t>
            </a:r>
            <a:endParaRPr kumimoji="0" lang="en-GB" sz="97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278031-1D44-47CF-882A-DEB0496BCC3B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324852" y="3365370"/>
            <a:ext cx="450056" cy="1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500DA211-BAC1-4DB8-AA03-BC8CCFC45D00}" type="datetime'''O''pt''''''i''''''o''''''n'''''''''' ''''''''''2'''''''">
              <a:rPr lang="en-GB" altLang="en-US" sz="975">
                <a:solidFill>
                  <a:prstClr val="black"/>
                </a:solidFill>
                <a:latin typeface="Calibri"/>
              </a:rPr>
              <a:pPr marL="0" indent="0" defTabSz="68580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Option 2</a:t>
            </a:fld>
            <a:endParaRPr lang="en-GB" sz="975">
              <a:solidFill>
                <a:prstClr val="black"/>
              </a:solidFill>
              <a:latin typeface="Calibri"/>
              <a:sym typeface="+mn-lt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B77954B-3393-4A3D-9611-B86C1878913A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622178" y="3365370"/>
            <a:ext cx="450056" cy="1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ACD0D670-2D75-4CFB-850F-D9C0F31382BE}" type="datetime'''''''''''''''''''''''O''pti''o''''''n ''''''1'''''''''">
              <a:rPr lang="en-GB" altLang="en-US" sz="975">
                <a:solidFill>
                  <a:prstClr val="black"/>
                </a:solidFill>
                <a:latin typeface="Calibri"/>
              </a:rPr>
              <a:pPr marL="0" indent="0" defTabSz="68580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Option 1</a:t>
            </a:fld>
            <a:endParaRPr lang="en-GB" sz="975">
              <a:solidFill>
                <a:prstClr val="black"/>
              </a:solidFill>
              <a:latin typeface="Calibri"/>
              <a:sym typeface="+mn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FB1279-B2DE-4EA4-B5CE-085C5372593B}"/>
              </a:ext>
            </a:extLst>
          </p:cNvPr>
          <p:cNvSpPr txBox="1"/>
          <p:nvPr/>
        </p:nvSpPr>
        <p:spPr>
          <a:xfrm>
            <a:off x="1355682" y="3649930"/>
            <a:ext cx="2958042" cy="198516"/>
          </a:xfrm>
          <a:prstGeom prst="rect">
            <a:avLst/>
          </a:prstGeom>
          <a:noFill/>
        </p:spPr>
        <p:txBody>
          <a:bodyPr vert="horz" wrap="square" lIns="0" tIns="0" rIns="0" bIns="13716" rtlCol="0" anchor="b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pPr defTabSz="685800">
              <a:defRPr/>
            </a:pPr>
            <a:r>
              <a:rPr lang="en-US" sz="1200">
                <a:solidFill>
                  <a:srgbClr val="1F497D"/>
                </a:solidFill>
                <a:latin typeface="Calibri"/>
              </a:rPr>
              <a:t>Estimated execution cost, </a:t>
            </a:r>
            <a:r>
              <a:rPr lang="en-US" sz="1200" b="0">
                <a:solidFill>
                  <a:prstClr val="white">
                    <a:lumMod val="50000"/>
                  </a:prstClr>
                </a:solidFill>
                <a:latin typeface="Calibri"/>
              </a:rPr>
              <a:t>INR Crores</a:t>
            </a:r>
          </a:p>
        </p:txBody>
      </p:sp>
      <p:cxnSp>
        <p:nvCxnSpPr>
          <p:cNvPr id="54" name="Connector: Elbow 19">
            <a:extLst>
              <a:ext uri="{FF2B5EF4-FFF2-40B4-BE49-F238E27FC236}">
                <a16:creationId xmlns:a16="http://schemas.microsoft.com/office/drawing/2014/main" id="{670096B5-EE44-4148-82E5-D60CD607EEC8}"/>
              </a:ext>
            </a:extLst>
          </p:cNvPr>
          <p:cNvCxnSpPr>
            <a:cxnSpLocks/>
          </p:cNvCxnSpPr>
          <p:nvPr/>
        </p:nvCxnSpPr>
        <p:spPr>
          <a:xfrm>
            <a:off x="1355683" y="3848764"/>
            <a:ext cx="3272386" cy="585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01D7584-8144-4164-8264-389CC7A74C9C}"/>
              </a:ext>
            </a:extLst>
          </p:cNvPr>
          <p:cNvSpPr txBox="1"/>
          <p:nvPr/>
        </p:nvSpPr>
        <p:spPr>
          <a:xfrm>
            <a:off x="1355683" y="975665"/>
            <a:ext cx="3272840" cy="175433"/>
          </a:xfrm>
          <a:prstGeom prst="rect">
            <a:avLst/>
          </a:prstGeom>
          <a:noFill/>
        </p:spPr>
        <p:txBody>
          <a:bodyPr vert="horz" wrap="square" lIns="0" tIns="0" rIns="0" bIns="13716" rtlCol="0" anchor="b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Estimated execution time, </a:t>
            </a: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rPr>
              <a:t>Months</a:t>
            </a:r>
          </a:p>
        </p:txBody>
      </p:sp>
      <p:cxnSp>
        <p:nvCxnSpPr>
          <p:cNvPr id="56" name="Connector: Elbow 19">
            <a:extLst>
              <a:ext uri="{FF2B5EF4-FFF2-40B4-BE49-F238E27FC236}">
                <a16:creationId xmlns:a16="http://schemas.microsoft.com/office/drawing/2014/main" id="{A6A6DBE6-85E5-4056-8EC9-BA72BC211F68}"/>
              </a:ext>
            </a:extLst>
          </p:cNvPr>
          <p:cNvCxnSpPr>
            <a:cxnSpLocks/>
          </p:cNvCxnSpPr>
          <p:nvPr/>
        </p:nvCxnSpPr>
        <p:spPr>
          <a:xfrm>
            <a:off x="1355683" y="1151098"/>
            <a:ext cx="327284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A6D97BF-8F31-4E8C-BBF5-98D4B286B099}"/>
              </a:ext>
            </a:extLst>
          </p:cNvPr>
          <p:cNvSpPr txBox="1"/>
          <p:nvPr/>
        </p:nvSpPr>
        <p:spPr>
          <a:xfrm>
            <a:off x="1356352" y="2260655"/>
            <a:ext cx="3272386" cy="175433"/>
          </a:xfrm>
          <a:prstGeom prst="rect">
            <a:avLst/>
          </a:prstGeom>
          <a:noFill/>
        </p:spPr>
        <p:txBody>
          <a:bodyPr vert="horz" wrap="square" lIns="0" tIns="0" rIns="0" bIns="13716" rtlCol="0" anchor="b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0000"/>
                </a:solidFill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New ROW required, </a:t>
            </a: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rPr>
              <a:t>kms</a:t>
            </a:r>
          </a:p>
        </p:txBody>
      </p:sp>
      <p:cxnSp>
        <p:nvCxnSpPr>
          <p:cNvPr id="58" name="Connector: Elbow 19">
            <a:extLst>
              <a:ext uri="{FF2B5EF4-FFF2-40B4-BE49-F238E27FC236}">
                <a16:creationId xmlns:a16="http://schemas.microsoft.com/office/drawing/2014/main" id="{00807C4F-3464-420B-9C3A-46CE4A99C160}"/>
              </a:ext>
            </a:extLst>
          </p:cNvPr>
          <p:cNvCxnSpPr>
            <a:cxnSpLocks/>
          </p:cNvCxnSpPr>
          <p:nvPr/>
        </p:nvCxnSpPr>
        <p:spPr>
          <a:xfrm>
            <a:off x="1356352" y="2436088"/>
            <a:ext cx="3272386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61B8D4A-D056-45F8-9812-8DED49E406B3}"/>
              </a:ext>
            </a:extLst>
          </p:cNvPr>
          <p:cNvSpPr txBox="1">
            <a:spLocks/>
          </p:cNvSpPr>
          <p:nvPr/>
        </p:nvSpPr>
        <p:spPr>
          <a:xfrm>
            <a:off x="293645" y="950783"/>
            <a:ext cx="860506" cy="118668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vert="horz" wrap="square" lIns="111157" tIns="111157" rIns="111157" bIns="111157" rtlCol="0" anchor="ctr" anchorCtr="0">
            <a:noAutofit/>
          </a:bodyPr>
          <a:lstStyle>
            <a:lvl1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Time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D0AA03E-2F9D-4A36-BFBD-6D00FCB355EA}"/>
              </a:ext>
            </a:extLst>
          </p:cNvPr>
          <p:cNvSpPr txBox="1">
            <a:spLocks/>
          </p:cNvSpPr>
          <p:nvPr/>
        </p:nvSpPr>
        <p:spPr>
          <a:xfrm>
            <a:off x="293645" y="2305714"/>
            <a:ext cx="860506" cy="118668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vert="horz" wrap="square" lIns="111157" tIns="111157" rIns="111157" bIns="111157" rtlCol="0" anchor="ctr" anchorCtr="0">
            <a:noAutofit/>
          </a:bodyPr>
          <a:lstStyle>
            <a:lvl1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Space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A8162B-2959-426D-AE61-3B2F7A5135FB}"/>
              </a:ext>
            </a:extLst>
          </p:cNvPr>
          <p:cNvSpPr txBox="1">
            <a:spLocks/>
          </p:cNvSpPr>
          <p:nvPr/>
        </p:nvSpPr>
        <p:spPr>
          <a:xfrm>
            <a:off x="293645" y="3661836"/>
            <a:ext cx="860506" cy="118668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vert="horz" wrap="square" lIns="111157" tIns="111157" rIns="111157" bIns="111157" rtlCol="0" anchor="ctr" anchorCtr="0">
            <a:noAutofit/>
          </a:bodyPr>
          <a:lstStyle>
            <a:lvl1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Capital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45A6160-F074-46AE-A6CF-E11E15FE2B25}"/>
              </a:ext>
            </a:extLst>
          </p:cNvPr>
          <p:cNvCxnSpPr>
            <a:cxnSpLocks/>
          </p:cNvCxnSpPr>
          <p:nvPr/>
        </p:nvCxnSpPr>
        <p:spPr>
          <a:xfrm>
            <a:off x="316266" y="2223561"/>
            <a:ext cx="431247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7A49969-35B2-4A6B-8AB4-AD9F7F324074}"/>
              </a:ext>
            </a:extLst>
          </p:cNvPr>
          <p:cNvCxnSpPr>
            <a:cxnSpLocks/>
          </p:cNvCxnSpPr>
          <p:nvPr/>
        </p:nvCxnSpPr>
        <p:spPr>
          <a:xfrm>
            <a:off x="316266" y="3581594"/>
            <a:ext cx="431247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F76B410-810D-451B-8E61-B21150D12205}"/>
              </a:ext>
            </a:extLst>
          </p:cNvPr>
          <p:cNvSpPr txBox="1">
            <a:spLocks/>
          </p:cNvSpPr>
          <p:nvPr/>
        </p:nvSpPr>
        <p:spPr>
          <a:xfrm>
            <a:off x="173391" y="664364"/>
            <a:ext cx="4574279" cy="224655"/>
          </a:xfrm>
          <a:prstGeom prst="rect">
            <a:avLst/>
          </a:prstGeom>
          <a:solidFill>
            <a:srgbClr val="4F81BD"/>
          </a:solidFill>
          <a:ln w="19050">
            <a:solidFill>
              <a:srgbClr val="4F81BD"/>
            </a:solidFill>
          </a:ln>
        </p:spPr>
        <p:txBody>
          <a:bodyPr vert="horz" wrap="square" lIns="54007" tIns="54007" rIns="54007" bIns="54007" rtlCol="0" anchor="ctr" anchorCtr="0">
            <a:noAutofit/>
          </a:bodyPr>
          <a:lstStyle>
            <a:lvl1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88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Estimated benefit on Time, Space and Cost dimensions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E6B8599F-FF65-45F4-8BF1-26B3A6B7881E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705130" y="2553075"/>
            <a:ext cx="878681" cy="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479" tIns="0" rIns="15479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GB" sz="975">
                <a:solidFill>
                  <a:prstClr val="black"/>
                </a:solidFill>
                <a:latin typeface="Calibri"/>
                <a:sym typeface="+mn-lt"/>
              </a:rPr>
              <a:t>117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457DDEF-2494-4D82-B586-5B29A3A68CDE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auto">
          <a:xfrm>
            <a:off x="4319148" y="4278472"/>
            <a:ext cx="252394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lgDash"/>
            <a:headEnd type="none"/>
            <a:tailEnd type="none"/>
          </a:ln>
          <a:effectLst/>
        </p:spPr>
      </p:cxnSp>
      <p:graphicFrame>
        <p:nvGraphicFramePr>
          <p:cNvPr id="67" name="Object 60">
            <a:extLst>
              <a:ext uri="{FF2B5EF4-FFF2-40B4-BE49-F238E27FC236}">
                <a16:creationId xmlns:a16="http://schemas.microsoft.com/office/drawing/2014/main" id="{43A75BCD-21DA-405C-A08F-F23F919BD3C8}"/>
              </a:ext>
            </a:extLst>
          </p:cNvPr>
          <p:cNvGraphicFramePr>
            <a:graphicFrameLocks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784042180"/>
              </p:ext>
            </p:extLst>
          </p:nvPr>
        </p:nvGraphicFramePr>
        <p:xfrm>
          <a:off x="1214391" y="2430011"/>
          <a:ext cx="3438470" cy="96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5D2A329-1832-4756-827A-69C2A26A8A2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663997" y="513825"/>
            <a:ext cx="2571272" cy="1716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F52A6-C5CE-4319-AF3A-6D67660DDC8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670707" y="2819008"/>
            <a:ext cx="2577429" cy="178908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039457E6-4520-4768-935F-A85259E70A05}"/>
              </a:ext>
            </a:extLst>
          </p:cNvPr>
          <p:cNvSpPr txBox="1"/>
          <p:nvPr/>
        </p:nvSpPr>
        <p:spPr>
          <a:xfrm>
            <a:off x="5143600" y="2219974"/>
            <a:ext cx="354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7" indent="-285757" algn="just" defTabSz="9144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black"/>
                </a:solidFill>
              </a:rPr>
              <a:t>Conversion of 220kV S/C to 400/220 MCMV line</a:t>
            </a:r>
          </a:p>
          <a:p>
            <a:pPr marL="285757" indent="-285757" algn="just" defTabSz="914400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black"/>
                </a:solidFill>
              </a:rPr>
              <a:t>Conversion of 66 kV S/C to 110 kV D/C line</a:t>
            </a:r>
            <a:endParaRPr lang="en-IN" sz="1200" kern="0" dirty="0">
              <a:solidFill>
                <a:prstClr val="black"/>
              </a:solidFill>
            </a:endParaRPr>
          </a:p>
          <a:p>
            <a:pPr marL="285757" marR="0" lvl="0" indent="-285757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Reconductor Existing lines with HTLS conductors</a:t>
            </a:r>
          </a:p>
        </p:txBody>
      </p:sp>
    </p:spTree>
    <p:extLst>
      <p:ext uri="{BB962C8B-B14F-4D97-AF65-F5344CB8AC3E}">
        <p14:creationId xmlns:p14="http://schemas.microsoft.com/office/powerpoint/2010/main" val="343477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ooter Placeholder 3">
            <a:extLst>
              <a:ext uri="{FF2B5EF4-FFF2-40B4-BE49-F238E27FC236}">
                <a16:creationId xmlns:a16="http://schemas.microsoft.com/office/drawing/2014/main" id="{9E0016C8-3DC0-468C-89D6-D0A527BF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976" y="4555507"/>
            <a:ext cx="578616" cy="273844"/>
          </a:xfrm>
        </p:spPr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137" name="Slide Number Placeholder 4">
            <a:extLst>
              <a:ext uri="{FF2B5EF4-FFF2-40B4-BE49-F238E27FC236}">
                <a16:creationId xmlns:a16="http://schemas.microsoft.com/office/drawing/2014/main" id="{0F891564-2896-45C0-A62B-1A2DEEF0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1537" y="4553233"/>
            <a:ext cx="420221" cy="273844"/>
          </a:xfrm>
        </p:spPr>
        <p:txBody>
          <a:bodyPr/>
          <a:lstStyle/>
          <a:p>
            <a:fld id="{19B99551-4C17-415B-883D-CC8122364015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DCD933-787C-4B51-B7A2-BCB5B651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3" y="-14326"/>
            <a:ext cx="6860010" cy="4526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b="1" dirty="0">
                <a:solidFill>
                  <a:schemeClr val="tx2"/>
                </a:solidFill>
              </a:rPr>
              <a:t>Upgrade 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FE52C-0969-47F7-BDA7-4CBF649E804F}"/>
              </a:ext>
            </a:extLst>
          </p:cNvPr>
          <p:cNvSpPr txBox="1"/>
          <p:nvPr/>
        </p:nvSpPr>
        <p:spPr>
          <a:xfrm>
            <a:off x="173390" y="325810"/>
            <a:ext cx="77202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Case Study: Transformational Solution (KSEB- Kerala, India)  </a:t>
            </a:r>
          </a:p>
        </p:txBody>
      </p:sp>
      <p:pic>
        <p:nvPicPr>
          <p:cNvPr id="13" name="Picture 12" descr="A tree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2468D166-CD69-40B2-8AD6-F3B15648D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316066"/>
            <a:ext cx="2147047" cy="30917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181446-5063-4521-8B79-D5E70E517989}"/>
              </a:ext>
            </a:extLst>
          </p:cNvPr>
          <p:cNvSpPr/>
          <p:nvPr/>
        </p:nvSpPr>
        <p:spPr>
          <a:xfrm>
            <a:off x="2321328" y="1739196"/>
            <a:ext cx="230413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Challenges addressed: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Densely populated state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High level urbanization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Fertile agricultural land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Difficult to access site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Increase Power delivery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297B97-D5B3-4102-B223-A92D3306E96C}"/>
              </a:ext>
            </a:extLst>
          </p:cNvPr>
          <p:cNvSpPr txBox="1"/>
          <p:nvPr/>
        </p:nvSpPr>
        <p:spPr>
          <a:xfrm>
            <a:off x="2324150" y="3158873"/>
            <a:ext cx="2390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Mono pole based solution with AL59 conductor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400" b="1" dirty="0">
              <a:solidFill>
                <a:prstClr val="black"/>
              </a:solidFill>
              <a:latin typeface="Gotham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otham Book"/>
                <a:ea typeface="+mn-ea"/>
                <a:cs typeface="+mn-cs"/>
              </a:rPr>
              <a:t>4x times increase in power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0D3998-732A-4964-B338-255FDD882A85}"/>
              </a:ext>
            </a:extLst>
          </p:cNvPr>
          <p:cNvSpPr/>
          <p:nvPr/>
        </p:nvSpPr>
        <p:spPr>
          <a:xfrm>
            <a:off x="46826" y="915687"/>
            <a:ext cx="274005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Malapuram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- </a:t>
            </a:r>
            <a:r>
              <a:rPr kumimoji="0" lang="en-I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Manjeri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: 66 kV S/C to 110kV D/C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2D1565-2DFE-4B59-872D-24DD0030081E}"/>
              </a:ext>
            </a:extLst>
          </p:cNvPr>
          <p:cNvCxnSpPr>
            <a:cxnSpLocks/>
          </p:cNvCxnSpPr>
          <p:nvPr/>
        </p:nvCxnSpPr>
        <p:spPr>
          <a:xfrm flipH="1">
            <a:off x="4779764" y="1058159"/>
            <a:ext cx="37153" cy="3336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BF9B338-ECC7-49E9-B54C-A4577A0D5D9A}"/>
              </a:ext>
            </a:extLst>
          </p:cNvPr>
          <p:cNvSpPr/>
          <p:nvPr/>
        </p:nvSpPr>
        <p:spPr>
          <a:xfrm>
            <a:off x="4846425" y="909399"/>
            <a:ext cx="429757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Madakkathara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- </a:t>
            </a:r>
            <a:r>
              <a:rPr kumimoji="0" lang="en-I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Areekode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Gotham Medium"/>
                <a:ea typeface="+mn-ea"/>
                <a:cs typeface="+mn-cs"/>
              </a:rPr>
              <a:t>: 220 kV S/C to 400/220 kV MCMV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7E3E92-F8EB-46EB-9487-FB6D46D2C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45" y="1216323"/>
            <a:ext cx="1035869" cy="3308766"/>
          </a:xfrm>
          <a:prstGeom prst="rect">
            <a:avLst/>
          </a:prstGeom>
        </p:spPr>
      </p:pic>
      <p:pic>
        <p:nvPicPr>
          <p:cNvPr id="20" name="Picture 2" descr="Image result for Transmission line tower">
            <a:extLst>
              <a:ext uri="{FF2B5EF4-FFF2-40B4-BE49-F238E27FC236}">
                <a16:creationId xmlns:a16="http://schemas.microsoft.com/office/drawing/2014/main" id="{253EE989-4E26-413C-8778-0A7FE3374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37364" r="77487" b="47070"/>
          <a:stretch/>
        </p:blipFill>
        <p:spPr bwMode="auto">
          <a:xfrm>
            <a:off x="5007068" y="2424223"/>
            <a:ext cx="1691816" cy="20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Up Arrow 8">
            <a:extLst>
              <a:ext uri="{FF2B5EF4-FFF2-40B4-BE49-F238E27FC236}">
                <a16:creationId xmlns:a16="http://schemas.microsoft.com/office/drawing/2014/main" id="{6D3107EE-C57B-4E02-BDBC-BA350B0E7547}"/>
              </a:ext>
            </a:extLst>
          </p:cNvPr>
          <p:cNvSpPr/>
          <p:nvPr/>
        </p:nvSpPr>
        <p:spPr>
          <a:xfrm rot="3879485">
            <a:off x="6934790" y="871464"/>
            <a:ext cx="311048" cy="2095761"/>
          </a:xfrm>
          <a:prstGeom prst="upArrow">
            <a:avLst>
              <a:gd name="adj1" fmla="val 28855"/>
              <a:gd name="adj2" fmla="val 126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712C88-3F90-43E7-84E3-0FDE590DAA74}"/>
              </a:ext>
            </a:extLst>
          </p:cNvPr>
          <p:cNvSpPr txBox="1"/>
          <p:nvPr/>
        </p:nvSpPr>
        <p:spPr>
          <a:xfrm>
            <a:off x="6564841" y="2794378"/>
            <a:ext cx="1676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Evacuation of 2000MW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otham Book"/>
                <a:ea typeface="+mn-ea"/>
                <a:cs typeface="+mn-cs"/>
              </a:rPr>
              <a:t>20 times increase in power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HTLS conductor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F8F2B7-C2DD-457B-A47D-B8710438F0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9" y="208200"/>
            <a:ext cx="1668031" cy="197836"/>
          </a:xfrm>
          <a:prstGeom prst="rect">
            <a:avLst/>
          </a:prstGeom>
        </p:spPr>
      </p:pic>
      <p:sp>
        <p:nvSpPr>
          <p:cNvPr id="24" name="Action Button: Video 23">
            <a:hlinkClick r:id="rId7" action="ppaction://hlinkfile" highlightClick="1"/>
            <a:extLst>
              <a:ext uri="{FF2B5EF4-FFF2-40B4-BE49-F238E27FC236}">
                <a16:creationId xmlns:a16="http://schemas.microsoft.com/office/drawing/2014/main" id="{43FE9C68-A177-458D-88C7-0E95338E986A}"/>
              </a:ext>
            </a:extLst>
          </p:cNvPr>
          <p:cNvSpPr/>
          <p:nvPr/>
        </p:nvSpPr>
        <p:spPr>
          <a:xfrm>
            <a:off x="4231836" y="4184529"/>
            <a:ext cx="1019988" cy="500196"/>
          </a:xfrm>
          <a:prstGeom prst="actionButtonMovi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738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0D303-4523-47C6-B0E0-84F5EB20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78" y="2027639"/>
            <a:ext cx="7886700" cy="452666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B0604020202020204" pitchFamily="2" charset="-79"/>
              </a:rPr>
              <a:t>Impact study due to change in Wind Zone on Indian Transmission Network</a:t>
            </a:r>
            <a:br>
              <a:rPr lang="en-IN" b="1" dirty="0">
                <a:solidFill>
                  <a:schemeClr val="accent1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</a:b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74CBF-0216-4251-89C8-FD5C6623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78D90-3A2D-4DE6-A9C2-B44B65F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DF5A89-35F1-4C62-9E55-784CCB512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90" y="1131724"/>
            <a:ext cx="8201478" cy="2880052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306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06F9-0B81-45B4-8A6F-EA0B6F9A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81" y="126609"/>
            <a:ext cx="2014898" cy="643598"/>
          </a:xfr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WindMap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: IS 875 (2015)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45E73A5-3BA0-4622-8A3D-BB9100233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1"/>
          <a:stretch/>
        </p:blipFill>
        <p:spPr>
          <a:xfrm>
            <a:off x="3761041" y="7"/>
            <a:ext cx="4239959" cy="514349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Action Button: Go Forward or Next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1EC2BBA-98B0-456E-B4E7-C3D77529CC81}"/>
              </a:ext>
            </a:extLst>
          </p:cNvPr>
          <p:cNvSpPr/>
          <p:nvPr/>
        </p:nvSpPr>
        <p:spPr>
          <a:xfrm>
            <a:off x="2068287" y="4009291"/>
            <a:ext cx="594025" cy="26728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36D915EE-05AB-4CCF-A90D-95360696A218}"/>
              </a:ext>
            </a:extLst>
          </p:cNvPr>
          <p:cNvGraphicFramePr>
            <a:graphicFrameLocks noGrp="1"/>
          </p:cNvGraphicFramePr>
          <p:nvPr/>
        </p:nvGraphicFramePr>
        <p:xfrm>
          <a:off x="1425781" y="1270487"/>
          <a:ext cx="2130128" cy="2103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69">
                  <a:extLst>
                    <a:ext uri="{9D8B030D-6E8A-4147-A177-3AD203B41FA5}">
                      <a16:colId xmlns:a16="http://schemas.microsoft.com/office/drawing/2014/main" val="2178846412"/>
                    </a:ext>
                  </a:extLst>
                </a:gridCol>
                <a:gridCol w="676084">
                  <a:extLst>
                    <a:ext uri="{9D8B030D-6E8A-4147-A177-3AD203B41FA5}">
                      <a16:colId xmlns:a16="http://schemas.microsoft.com/office/drawing/2014/main" val="1434538628"/>
                    </a:ext>
                  </a:extLst>
                </a:gridCol>
                <a:gridCol w="898775">
                  <a:extLst>
                    <a:ext uri="{9D8B030D-6E8A-4147-A177-3AD203B41FA5}">
                      <a16:colId xmlns:a16="http://schemas.microsoft.com/office/drawing/2014/main" val="865503312"/>
                    </a:ext>
                  </a:extLst>
                </a:gridCol>
              </a:tblGrid>
              <a:tr h="618637"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Wind Zone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Wind Speed  (m/s)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Colour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17270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38175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E00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94905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47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46D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166753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5A7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76610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603599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33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98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90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62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6C06C-FCB4-4A9E-8FDC-8E854682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905" y="73856"/>
            <a:ext cx="1936961" cy="706901"/>
          </a:xfr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WindMap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: NBC 2016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D3CE6A4-5E0D-48C5-B1FA-1A74FD25B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9843"/>
          <a:stretch/>
        </p:blipFill>
        <p:spPr>
          <a:xfrm>
            <a:off x="3727907" y="7"/>
            <a:ext cx="4273093" cy="514349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39F53A1-4704-4244-AEC6-5D2E3B0B9770}"/>
              </a:ext>
            </a:extLst>
          </p:cNvPr>
          <p:cNvSpPr/>
          <p:nvPr/>
        </p:nvSpPr>
        <p:spPr>
          <a:xfrm>
            <a:off x="1509360" y="3814630"/>
            <a:ext cx="781812" cy="3070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DA8E37C-57DA-47C6-90D8-8EEE51D8012A}"/>
              </a:ext>
            </a:extLst>
          </p:cNvPr>
          <p:cNvSpPr/>
          <p:nvPr/>
        </p:nvSpPr>
        <p:spPr>
          <a:xfrm>
            <a:off x="2627213" y="3814630"/>
            <a:ext cx="781812" cy="3070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0EDEDE-C7E1-4DD3-B639-B34FC5FB2733}"/>
              </a:ext>
            </a:extLst>
          </p:cNvPr>
          <p:cNvGraphicFramePr>
            <a:graphicFrameLocks noGrp="1"/>
          </p:cNvGraphicFramePr>
          <p:nvPr/>
        </p:nvGraphicFramePr>
        <p:xfrm>
          <a:off x="1454905" y="1184800"/>
          <a:ext cx="2130128" cy="2103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69">
                  <a:extLst>
                    <a:ext uri="{9D8B030D-6E8A-4147-A177-3AD203B41FA5}">
                      <a16:colId xmlns:a16="http://schemas.microsoft.com/office/drawing/2014/main" val="2178846412"/>
                    </a:ext>
                  </a:extLst>
                </a:gridCol>
                <a:gridCol w="676084">
                  <a:extLst>
                    <a:ext uri="{9D8B030D-6E8A-4147-A177-3AD203B41FA5}">
                      <a16:colId xmlns:a16="http://schemas.microsoft.com/office/drawing/2014/main" val="1434538628"/>
                    </a:ext>
                  </a:extLst>
                </a:gridCol>
                <a:gridCol w="898775">
                  <a:extLst>
                    <a:ext uri="{9D8B030D-6E8A-4147-A177-3AD203B41FA5}">
                      <a16:colId xmlns:a16="http://schemas.microsoft.com/office/drawing/2014/main" val="865503312"/>
                    </a:ext>
                  </a:extLst>
                </a:gridCol>
              </a:tblGrid>
              <a:tr h="618637"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Wind Zone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Wind Speed  (m/s)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Colour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17270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38175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E00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94905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47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46D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166753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5A7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76610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603599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33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98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90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37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44B1-C42D-4ECA-B0DE-85386089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781" y="73856"/>
            <a:ext cx="1983245" cy="717452"/>
          </a:xfr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WindMaps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Overlapped</a:t>
            </a:r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D0B5B6B-0208-4182-8182-3F0F8EE09E23}"/>
              </a:ext>
            </a:extLst>
          </p:cNvPr>
          <p:cNvSpPr/>
          <p:nvPr/>
        </p:nvSpPr>
        <p:spPr>
          <a:xfrm>
            <a:off x="2068286" y="3956539"/>
            <a:ext cx="781812" cy="29647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92217F3F-B1FF-44A5-803B-9B0B593F6E85}"/>
              </a:ext>
            </a:extLst>
          </p:cNvPr>
          <p:cNvGraphicFramePr>
            <a:graphicFrameLocks noGrp="1"/>
          </p:cNvGraphicFramePr>
          <p:nvPr/>
        </p:nvGraphicFramePr>
        <p:xfrm>
          <a:off x="1425781" y="1270487"/>
          <a:ext cx="2130128" cy="2103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69">
                  <a:extLst>
                    <a:ext uri="{9D8B030D-6E8A-4147-A177-3AD203B41FA5}">
                      <a16:colId xmlns:a16="http://schemas.microsoft.com/office/drawing/2014/main" val="2178846412"/>
                    </a:ext>
                  </a:extLst>
                </a:gridCol>
                <a:gridCol w="676084">
                  <a:extLst>
                    <a:ext uri="{9D8B030D-6E8A-4147-A177-3AD203B41FA5}">
                      <a16:colId xmlns:a16="http://schemas.microsoft.com/office/drawing/2014/main" val="1434538628"/>
                    </a:ext>
                  </a:extLst>
                </a:gridCol>
                <a:gridCol w="898775">
                  <a:extLst>
                    <a:ext uri="{9D8B030D-6E8A-4147-A177-3AD203B41FA5}">
                      <a16:colId xmlns:a16="http://schemas.microsoft.com/office/drawing/2014/main" val="865503312"/>
                    </a:ext>
                  </a:extLst>
                </a:gridCol>
              </a:tblGrid>
              <a:tr h="618637"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Wind Zone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Wind Speed  (m/s)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Colour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17270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38175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E00E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94905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47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46D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166753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5A7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76610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603599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000" dirty="0">
                          <a:solidFill>
                            <a:srgbClr val="040404"/>
                          </a:solidFill>
                        </a:rPr>
                        <a:t>33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000" dirty="0"/>
                    </a:p>
                  </a:txBody>
                  <a:tcPr marL="68580" marR="68580" marT="34290" marB="34290">
                    <a:solidFill>
                      <a:srgbClr val="98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90611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0A57E9D5-36D2-4112-97F3-CF578935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96" y="0"/>
            <a:ext cx="4258904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2C3E18-F2E5-4BC8-9BDE-18EEDD478463}"/>
              </a:ext>
            </a:extLst>
          </p:cNvPr>
          <p:cNvSpPr txBox="1"/>
          <p:nvPr/>
        </p:nvSpPr>
        <p:spPr>
          <a:xfrm>
            <a:off x="6196818" y="358724"/>
            <a:ext cx="9285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>
                <a:solidFill>
                  <a:srgbClr val="FFFFFF"/>
                </a:solidFill>
                <a:highlight>
                  <a:srgbClr val="808080"/>
                </a:highlight>
              </a:rPr>
              <a:t>WZ-4 TO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B5258F-E7CD-4897-BDDE-433F40DA4816}"/>
              </a:ext>
            </a:extLst>
          </p:cNvPr>
          <p:cNvSpPr txBox="1"/>
          <p:nvPr/>
        </p:nvSpPr>
        <p:spPr>
          <a:xfrm>
            <a:off x="6195057" y="599636"/>
            <a:ext cx="9285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>
                <a:solidFill>
                  <a:srgbClr val="FFFFFF"/>
                </a:solidFill>
                <a:highlight>
                  <a:srgbClr val="808080"/>
                </a:highlight>
              </a:rPr>
              <a:t>WZ-2 TO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C0BC6A-3052-43FA-805B-BCE1A271C0AC}"/>
              </a:ext>
            </a:extLst>
          </p:cNvPr>
          <p:cNvSpPr txBox="1"/>
          <p:nvPr/>
        </p:nvSpPr>
        <p:spPr>
          <a:xfrm>
            <a:off x="6205608" y="863400"/>
            <a:ext cx="9285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>
                <a:solidFill>
                  <a:srgbClr val="FFFFFF"/>
                </a:solidFill>
                <a:highlight>
                  <a:srgbClr val="808080"/>
                </a:highlight>
              </a:rPr>
              <a:t>WZ-2 TO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505FAE-B492-42EF-A47C-03406F2129BA}"/>
              </a:ext>
            </a:extLst>
          </p:cNvPr>
          <p:cNvSpPr txBox="1"/>
          <p:nvPr/>
        </p:nvSpPr>
        <p:spPr>
          <a:xfrm>
            <a:off x="6300567" y="1179924"/>
            <a:ext cx="9285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>
                <a:solidFill>
                  <a:srgbClr val="FFFFFF"/>
                </a:solidFill>
                <a:highlight>
                  <a:srgbClr val="808080"/>
                </a:highlight>
              </a:rPr>
              <a:t>WZ-3 TO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65F33-82DB-4E24-93A3-0697DF0223DE}"/>
              </a:ext>
            </a:extLst>
          </p:cNvPr>
          <p:cNvSpPr txBox="1"/>
          <p:nvPr/>
        </p:nvSpPr>
        <p:spPr>
          <a:xfrm>
            <a:off x="6184506" y="124851"/>
            <a:ext cx="9285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>
                <a:solidFill>
                  <a:srgbClr val="FFFFFF"/>
                </a:solidFill>
                <a:highlight>
                  <a:srgbClr val="808080"/>
                </a:highlight>
              </a:rPr>
              <a:t>WZ-5 TO 3</a:t>
            </a:r>
          </a:p>
        </p:txBody>
      </p:sp>
    </p:spTree>
    <p:extLst>
      <p:ext uri="{BB962C8B-B14F-4D97-AF65-F5344CB8AC3E}">
        <p14:creationId xmlns:p14="http://schemas.microsoft.com/office/powerpoint/2010/main" val="128582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D67D74-F39A-45DD-8CE9-F0D2C616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83" y="76891"/>
            <a:ext cx="6636434" cy="34817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IN" sz="21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2.BDTCL (Bhopal-Jabalpur) (765kV)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0BCD271-8D9E-49AF-81F9-4572B8CB5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83" y="486379"/>
            <a:ext cx="6636434" cy="1752903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01D8E441-DB7B-43EC-A17D-AC727C680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20" y="2300593"/>
            <a:ext cx="6636434" cy="1805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B9EC50-5AB8-4D02-B48D-7AB420DF9694}"/>
              </a:ext>
            </a:extLst>
          </p:cNvPr>
          <p:cNvSpPr txBox="1"/>
          <p:nvPr/>
        </p:nvSpPr>
        <p:spPr>
          <a:xfrm>
            <a:off x="1253783" y="470711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Before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321B9-0DC3-4E1E-AC36-92C47FD5B812}"/>
              </a:ext>
            </a:extLst>
          </p:cNvPr>
          <p:cNvSpPr txBox="1"/>
          <p:nvPr/>
        </p:nvSpPr>
        <p:spPr>
          <a:xfrm>
            <a:off x="1263016" y="2328371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After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8EA39-944D-413D-BF6B-DDB580DB2DEB}"/>
              </a:ext>
            </a:extLst>
          </p:cNvPr>
          <p:cNvSpPr txBox="1"/>
          <p:nvPr/>
        </p:nvSpPr>
        <p:spPr>
          <a:xfrm>
            <a:off x="1253783" y="281512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8F8F8"/>
                </a:solidFill>
              </a:rPr>
              <a:t>W</a:t>
            </a:r>
            <a:r>
              <a:rPr lang="en-IN" b="1" dirty="0">
                <a:solidFill>
                  <a:srgbClr val="F8F8F8"/>
                </a:solidFill>
              </a:rPr>
              <a:t>Z-4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38BBE9-08EA-437D-A068-661274AC9206}"/>
              </a:ext>
            </a:extLst>
          </p:cNvPr>
          <p:cNvSpPr txBox="1"/>
          <p:nvPr/>
        </p:nvSpPr>
        <p:spPr>
          <a:xfrm>
            <a:off x="6883662" y="2675993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8F8F8"/>
                </a:solidFill>
              </a:rPr>
              <a:t>W</a:t>
            </a:r>
            <a:r>
              <a:rPr lang="en-IN" b="1" dirty="0">
                <a:solidFill>
                  <a:srgbClr val="F8F8F8"/>
                </a:solidFill>
              </a:rPr>
              <a:t>Z-2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E0F676-2E8D-44A8-A42B-B45E428C9E40}"/>
              </a:ext>
            </a:extLst>
          </p:cNvPr>
          <p:cNvSpPr txBox="1"/>
          <p:nvPr/>
        </p:nvSpPr>
        <p:spPr>
          <a:xfrm>
            <a:off x="6883662" y="711932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8F8F8"/>
                </a:solidFill>
              </a:rPr>
              <a:t>W</a:t>
            </a:r>
            <a:r>
              <a:rPr lang="en-IN" b="1" dirty="0">
                <a:solidFill>
                  <a:srgbClr val="F8F8F8"/>
                </a:solidFill>
              </a:rPr>
              <a:t>Z-2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E1C3ED-9EF7-4FF3-84D9-48F00E2C3CFD}"/>
              </a:ext>
            </a:extLst>
          </p:cNvPr>
          <p:cNvSpPr txBox="1"/>
          <p:nvPr/>
        </p:nvSpPr>
        <p:spPr>
          <a:xfrm>
            <a:off x="1246120" y="4117141"/>
            <a:ext cx="6636434" cy="433965"/>
          </a:xfrm>
          <a:prstGeom prst="rect">
            <a:avLst/>
          </a:prstGeom>
          <a:noFill/>
          <a:ln>
            <a:solidFill>
              <a:srgbClr val="04040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110" b="1" dirty="0">
                <a:solidFill>
                  <a:srgbClr val="040404"/>
                </a:solidFill>
              </a:rPr>
              <a:t>29.4 % i.e. 196 Out of 666 Nos. 765kV S/C Tower changed from WZ-2 to WZ-4. This link carrying 650 MW Power</a:t>
            </a:r>
            <a:endParaRPr lang="en-IN" sz="1110" b="1" dirty="0">
              <a:solidFill>
                <a:srgbClr val="040404"/>
              </a:solidFill>
              <a:latin typeface="Abadi" panose="020B06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D0D9D1-7394-4DB7-8A4E-7519519F2E62}"/>
              </a:ext>
            </a:extLst>
          </p:cNvPr>
          <p:cNvSpPr txBox="1"/>
          <p:nvPr/>
        </p:nvSpPr>
        <p:spPr>
          <a:xfrm>
            <a:off x="7176603" y="1145233"/>
            <a:ext cx="7809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dirty="0">
                <a:solidFill>
                  <a:srgbClr val="FFFFFF"/>
                </a:solidFill>
              </a:rPr>
              <a:t>Jabalpur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5F815-F0D3-4E31-9934-2464533E8180}"/>
              </a:ext>
            </a:extLst>
          </p:cNvPr>
          <p:cNvSpPr txBox="1"/>
          <p:nvPr/>
        </p:nvSpPr>
        <p:spPr>
          <a:xfrm>
            <a:off x="1325630" y="1496045"/>
            <a:ext cx="6767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dirty="0">
                <a:solidFill>
                  <a:srgbClr val="FFFFFF"/>
                </a:solidFill>
              </a:rPr>
              <a:t>Bhopal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340B40-C215-4890-9137-1973C0F03D05}"/>
              </a:ext>
            </a:extLst>
          </p:cNvPr>
          <p:cNvSpPr txBox="1"/>
          <p:nvPr/>
        </p:nvSpPr>
        <p:spPr>
          <a:xfrm>
            <a:off x="7150951" y="2984374"/>
            <a:ext cx="7809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dirty="0">
                <a:solidFill>
                  <a:srgbClr val="FFFFFF"/>
                </a:solidFill>
              </a:rPr>
              <a:t>Jabalpur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AEFAA0-5772-489D-8255-E3852AFAD784}"/>
              </a:ext>
            </a:extLst>
          </p:cNvPr>
          <p:cNvSpPr txBox="1"/>
          <p:nvPr/>
        </p:nvSpPr>
        <p:spPr>
          <a:xfrm>
            <a:off x="1299978" y="3335186"/>
            <a:ext cx="6767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dirty="0">
                <a:solidFill>
                  <a:srgbClr val="FFFFFF"/>
                </a:solidFill>
              </a:rPr>
              <a:t>Bhopal</a:t>
            </a:r>
          </a:p>
        </p:txBody>
      </p:sp>
    </p:spTree>
    <p:extLst>
      <p:ext uri="{BB962C8B-B14F-4D97-AF65-F5344CB8AC3E}">
        <p14:creationId xmlns:p14="http://schemas.microsoft.com/office/powerpoint/2010/main" val="271389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BD8AC-A98A-421B-89B5-3BABFC88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IN" sz="3600" b="1" dirty="0"/>
              <a:t>Renewable Energy Integration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925D0-6010-4E2A-9B7D-6F993520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50738-EDC8-4B1B-86CB-D3E55455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9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C801-F91C-4199-B3ED-5A25FCC7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>
                <a:latin typeface="+mj-lt"/>
              </a:rPr>
              <a:t>RE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FF4A0-79B0-4517-B93F-719E1CB30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90" y="1131723"/>
            <a:ext cx="8073894" cy="312129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RE generation is variable - varies with weather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Cannot be ramped up and down like fossil fuel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Creates complexity in matching supply with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Energy Storage has to be planned – batteries, Hydrogen Fuel cells or pumped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Transmission Line construction period to be matched with RE Gestation period- about 18 months – becomes difficult due to </a:t>
            </a:r>
            <a:r>
              <a:rPr lang="en-IN" sz="2000" dirty="0" err="1"/>
              <a:t>RoW</a:t>
            </a:r>
            <a:r>
              <a:rPr lang="en-IN" sz="2000" dirty="0"/>
              <a:t> challenges and land availability for sub-stations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40ED0-CF2D-45D3-A82B-5F0E32A2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C27DC-0DDA-4DA7-9D07-FD11A18F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5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0112-6C72-4275-852E-B9F561E3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176" y="0"/>
            <a:ext cx="6229174" cy="597506"/>
          </a:xfrm>
        </p:spPr>
        <p:txBody>
          <a:bodyPr>
            <a:normAutofit/>
          </a:bodyPr>
          <a:lstStyle/>
          <a:p>
            <a:r>
              <a:rPr lang="en-IN" dirty="0"/>
              <a:t>Energy Landscape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25795B-2BA3-4F29-BE57-554882EFE9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176" y="762658"/>
            <a:ext cx="6573554" cy="36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17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F7F8-8837-479F-AC1E-CF5CD973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>
                <a:latin typeface="+mj-lt"/>
              </a:rPr>
              <a:t>RE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647E-D60D-4DD1-8EAA-1A1D33F52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Reconsideration on grid operation- make best use of flexibility of installed assets to compensate for RE generation variations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Investment in smart technologies and solutions like STATCOMS and HVDC for grid stability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Have more digital solutions to enable :</a:t>
            </a:r>
          </a:p>
          <a:p>
            <a:pPr marL="285750" indent="-20638">
              <a:buFont typeface="Wingdings" panose="05000000000000000000" pitchFamily="2" charset="2"/>
              <a:buChar char="Ø"/>
            </a:pPr>
            <a:r>
              <a:rPr lang="en-IN" sz="2000" dirty="0"/>
              <a:t>Grid operators to have greater understanding and control</a:t>
            </a:r>
          </a:p>
          <a:p>
            <a:pPr marL="285750" indent="-20638">
              <a:buFont typeface="Wingdings" panose="05000000000000000000" pitchFamily="2" charset="2"/>
              <a:buChar char="Ø"/>
            </a:pPr>
            <a:r>
              <a:rPr lang="en-IN" sz="2000" dirty="0"/>
              <a:t>Improve Grid flexibility</a:t>
            </a:r>
          </a:p>
          <a:p>
            <a:pPr marL="285750" indent="-20638">
              <a:buFont typeface="Wingdings" panose="05000000000000000000" pitchFamily="2" charset="2"/>
              <a:buChar char="Ø"/>
            </a:pPr>
            <a:r>
              <a:rPr lang="en-IN" sz="2000" dirty="0"/>
              <a:t>Improving ability to integrate increasing RE generation</a:t>
            </a:r>
          </a:p>
          <a:p>
            <a:pPr marL="285750" indent="-20638">
              <a:buFont typeface="Wingdings" panose="05000000000000000000" pitchFamily="2" charset="2"/>
              <a:buChar char="Ø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Uniform policy on </a:t>
            </a:r>
            <a:r>
              <a:rPr lang="en-IN" sz="2000" dirty="0" err="1"/>
              <a:t>RoW</a:t>
            </a:r>
            <a:r>
              <a:rPr lang="en-IN" sz="2000" dirty="0"/>
              <a:t> and identification of sub-station land by Government (Central/State)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0638">
              <a:buFont typeface="Wingdings" panose="05000000000000000000" pitchFamily="2" charset="2"/>
              <a:buChar char="Ø"/>
            </a:pPr>
            <a:endParaRPr lang="en-IN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896D9-18F3-45ED-B816-632B4C56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A39A1-522E-498D-B275-B5526440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88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6E90-3A20-4310-9A40-EB5DF71C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Climate related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BCBA9-1D7F-4B76-B487-9882463CB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Shifting weather patterns- causing greater stress on project execution due to unseasonal rains/floods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Rapidly changing hydrology of rivers causing risk to towers in mid stream/ river banks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Need to digitise wind maps and clearly demarcate wind zone transition, cyclone prone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Develop a digitised soil data base to optimally design foundations and structures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CF1E8-5426-4858-95B6-810DE902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27B85-04B6-4A9E-BD9B-30F30D96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39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12C6-DE47-4D24-80B4-52F434E5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29" y="119241"/>
            <a:ext cx="7886700" cy="452666"/>
          </a:xfrm>
        </p:spPr>
        <p:txBody>
          <a:bodyPr>
            <a:noAutofit/>
          </a:bodyPr>
          <a:lstStyle/>
          <a:p>
            <a:r>
              <a:rPr lang="en-IN" sz="2800" dirty="0"/>
              <a:t>Conclusions/Suggestions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AAB47-0827-4862-903E-7750930D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4334B-6D6F-46EC-B562-B4C32679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03DC57-1BF4-4994-A490-ACF4AD6F9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90" y="723014"/>
            <a:ext cx="7886700" cy="3391786"/>
          </a:xfrm>
        </p:spPr>
        <p:txBody>
          <a:bodyPr>
            <a:normAutofit/>
          </a:bodyPr>
          <a:lstStyle/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Urgent review/update required in Technical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Need to urgently upgrade CEA technical regulations to facilitate new technology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Review on clearances being adopted for high voltage lines (phase to phase and live metal clearance)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Use of outdoor GIS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Open up Intrastate projects for TBCB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Have all stake holders as part of Planning Studies / RPC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Move towards a more mechanised construction methodology – Sterlite is the market leader on this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2903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2268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640E8E5-4C64-46CE-8EED-06DD50502017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44418" y="1216"/>
          <a:ext cx="1215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2" name="think-cell Slide" r:id="rId8" imgW="408" imgH="408" progId="TCLayout.ActiveDocument.1">
                  <p:embed/>
                </p:oleObj>
              </mc:Choice>
              <mc:Fallback>
                <p:oleObj name="think-cell Slide" r:id="rId8" imgW="408" imgH="40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640E8E5-4C64-46CE-8EED-06DD505020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4418" y="1216"/>
                        <a:ext cx="1215" cy="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D53E737-8643-4A41-AABF-D99021B21FE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43202" y="0"/>
            <a:ext cx="121481" cy="12148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53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0" y="15309"/>
            <a:ext cx="8425347" cy="34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b="1" dirty="0">
                <a:solidFill>
                  <a:schemeClr val="tx2"/>
                </a:solidFill>
              </a:rPr>
              <a:t>Challenges faced by Transmission Utilities</a:t>
            </a:r>
          </a:p>
        </p:txBody>
      </p:sp>
      <p:sp>
        <p:nvSpPr>
          <p:cNvPr id="83" name="Line 7"/>
          <p:cNvSpPr>
            <a:spLocks noChangeShapeType="1"/>
          </p:cNvSpPr>
          <p:nvPr/>
        </p:nvSpPr>
        <p:spPr bwMode="auto">
          <a:xfrm>
            <a:off x="-779618" y="-230860"/>
            <a:ext cx="61732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29328" rIns="29328"/>
          <a:lstStyle/>
          <a:p>
            <a:pPr defTabSz="586558"/>
            <a:endParaRPr lang="en-US" sz="706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36" name="Freeform 6"/>
          <p:cNvSpPr>
            <a:spLocks/>
          </p:cNvSpPr>
          <p:nvPr/>
        </p:nvSpPr>
        <p:spPr bwMode="auto">
          <a:xfrm>
            <a:off x="2917548" y="1976271"/>
            <a:ext cx="1608276" cy="1932577"/>
          </a:xfrm>
          <a:custGeom>
            <a:avLst/>
            <a:gdLst>
              <a:gd name="T0" fmla="*/ 481 w 643"/>
              <a:gd name="T1" fmla="*/ 370 h 772"/>
              <a:gd name="T2" fmla="*/ 485 w 643"/>
              <a:gd name="T3" fmla="*/ 317 h 772"/>
              <a:gd name="T4" fmla="*/ 244 w 643"/>
              <a:gd name="T5" fmla="*/ 0 h 772"/>
              <a:gd name="T6" fmla="*/ 0 w 643"/>
              <a:gd name="T7" fmla="*/ 370 h 772"/>
              <a:gd name="T8" fmla="*/ 403 w 643"/>
              <a:gd name="T9" fmla="*/ 772 h 772"/>
              <a:gd name="T10" fmla="*/ 643 w 643"/>
              <a:gd name="T11" fmla="*/ 692 h 772"/>
              <a:gd name="T12" fmla="*/ 481 w 643"/>
              <a:gd name="T13" fmla="*/ 37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3" h="772">
                <a:moveTo>
                  <a:pt x="481" y="370"/>
                </a:moveTo>
                <a:cubicBezTo>
                  <a:pt x="481" y="352"/>
                  <a:pt x="482" y="334"/>
                  <a:pt x="485" y="317"/>
                </a:cubicBezTo>
                <a:cubicBezTo>
                  <a:pt x="357" y="262"/>
                  <a:pt x="263" y="143"/>
                  <a:pt x="244" y="0"/>
                </a:cubicBezTo>
                <a:cubicBezTo>
                  <a:pt x="101" y="61"/>
                  <a:pt x="0" y="204"/>
                  <a:pt x="0" y="370"/>
                </a:cubicBezTo>
                <a:cubicBezTo>
                  <a:pt x="0" y="592"/>
                  <a:pt x="180" y="772"/>
                  <a:pt x="403" y="772"/>
                </a:cubicBezTo>
                <a:cubicBezTo>
                  <a:pt x="493" y="772"/>
                  <a:pt x="576" y="742"/>
                  <a:pt x="643" y="692"/>
                </a:cubicBezTo>
                <a:cubicBezTo>
                  <a:pt x="545" y="619"/>
                  <a:pt x="481" y="502"/>
                  <a:pt x="481" y="370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58657" tIns="29328" rIns="58657" bIns="29328" numCol="1" anchor="t" anchorCtr="0" compatLnSpc="1">
            <a:prstTxWarp prst="textNoShape">
              <a:avLst/>
            </a:prstTxWarp>
          </a:bodyPr>
          <a:lstStyle/>
          <a:p>
            <a:pPr defTabSz="586558"/>
            <a:endParaRPr lang="en-US" sz="1071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37" name="Freeform 7"/>
          <p:cNvSpPr>
            <a:spLocks/>
          </p:cNvSpPr>
          <p:nvPr/>
        </p:nvSpPr>
        <p:spPr bwMode="auto">
          <a:xfrm>
            <a:off x="4525824" y="1976271"/>
            <a:ext cx="1609932" cy="1932577"/>
          </a:xfrm>
          <a:custGeom>
            <a:avLst/>
            <a:gdLst>
              <a:gd name="T0" fmla="*/ 399 w 643"/>
              <a:gd name="T1" fmla="*/ 0 h 772"/>
              <a:gd name="T2" fmla="*/ 158 w 643"/>
              <a:gd name="T3" fmla="*/ 317 h 772"/>
              <a:gd name="T4" fmla="*/ 162 w 643"/>
              <a:gd name="T5" fmla="*/ 370 h 772"/>
              <a:gd name="T6" fmla="*/ 0 w 643"/>
              <a:gd name="T7" fmla="*/ 692 h 772"/>
              <a:gd name="T8" fmla="*/ 240 w 643"/>
              <a:gd name="T9" fmla="*/ 772 h 772"/>
              <a:gd name="T10" fmla="*/ 643 w 643"/>
              <a:gd name="T11" fmla="*/ 370 h 772"/>
              <a:gd name="T12" fmla="*/ 399 w 643"/>
              <a:gd name="T13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3" h="772">
                <a:moveTo>
                  <a:pt x="399" y="0"/>
                </a:moveTo>
                <a:cubicBezTo>
                  <a:pt x="380" y="143"/>
                  <a:pt x="286" y="262"/>
                  <a:pt x="158" y="317"/>
                </a:cubicBezTo>
                <a:cubicBezTo>
                  <a:pt x="161" y="334"/>
                  <a:pt x="162" y="352"/>
                  <a:pt x="162" y="370"/>
                </a:cubicBezTo>
                <a:cubicBezTo>
                  <a:pt x="162" y="502"/>
                  <a:pt x="98" y="619"/>
                  <a:pt x="0" y="692"/>
                </a:cubicBezTo>
                <a:cubicBezTo>
                  <a:pt x="67" y="742"/>
                  <a:pt x="150" y="772"/>
                  <a:pt x="240" y="772"/>
                </a:cubicBezTo>
                <a:cubicBezTo>
                  <a:pt x="463" y="772"/>
                  <a:pt x="643" y="592"/>
                  <a:pt x="643" y="370"/>
                </a:cubicBezTo>
                <a:cubicBezTo>
                  <a:pt x="643" y="204"/>
                  <a:pt x="542" y="61"/>
                  <a:pt x="39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58657" tIns="29328" rIns="58657" bIns="29328" numCol="1" anchor="t" anchorCtr="0" compatLnSpc="1">
            <a:prstTxWarp prst="textNoShape">
              <a:avLst/>
            </a:prstTxWarp>
          </a:bodyPr>
          <a:lstStyle/>
          <a:p>
            <a:pPr defTabSz="586558"/>
            <a:endParaRPr lang="en-US" sz="1071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38" name="Freeform 8"/>
          <p:cNvSpPr>
            <a:spLocks/>
          </p:cNvSpPr>
          <p:nvPr/>
        </p:nvSpPr>
        <p:spPr bwMode="auto">
          <a:xfrm>
            <a:off x="4120446" y="2770481"/>
            <a:ext cx="810757" cy="938161"/>
          </a:xfrm>
          <a:custGeom>
            <a:avLst/>
            <a:gdLst>
              <a:gd name="T0" fmla="*/ 324 w 324"/>
              <a:gd name="T1" fmla="*/ 53 h 375"/>
              <a:gd name="T2" fmla="*/ 320 w 324"/>
              <a:gd name="T3" fmla="*/ 0 h 375"/>
              <a:gd name="T4" fmla="*/ 162 w 324"/>
              <a:gd name="T5" fmla="*/ 33 h 375"/>
              <a:gd name="T6" fmla="*/ 4 w 324"/>
              <a:gd name="T7" fmla="*/ 0 h 375"/>
              <a:gd name="T8" fmla="*/ 0 w 324"/>
              <a:gd name="T9" fmla="*/ 53 h 375"/>
              <a:gd name="T10" fmla="*/ 162 w 324"/>
              <a:gd name="T11" fmla="*/ 375 h 375"/>
              <a:gd name="T12" fmla="*/ 324 w 324"/>
              <a:gd name="T13" fmla="*/ 5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75">
                <a:moveTo>
                  <a:pt x="324" y="53"/>
                </a:moveTo>
                <a:cubicBezTo>
                  <a:pt x="324" y="35"/>
                  <a:pt x="323" y="17"/>
                  <a:pt x="320" y="0"/>
                </a:cubicBezTo>
                <a:cubicBezTo>
                  <a:pt x="272" y="21"/>
                  <a:pt x="218" y="33"/>
                  <a:pt x="162" y="33"/>
                </a:cubicBezTo>
                <a:cubicBezTo>
                  <a:pt x="106" y="33"/>
                  <a:pt x="52" y="21"/>
                  <a:pt x="4" y="0"/>
                </a:cubicBezTo>
                <a:cubicBezTo>
                  <a:pt x="1" y="17"/>
                  <a:pt x="0" y="35"/>
                  <a:pt x="0" y="53"/>
                </a:cubicBezTo>
                <a:cubicBezTo>
                  <a:pt x="0" y="185"/>
                  <a:pt x="64" y="302"/>
                  <a:pt x="162" y="375"/>
                </a:cubicBezTo>
                <a:cubicBezTo>
                  <a:pt x="260" y="302"/>
                  <a:pt x="324" y="185"/>
                  <a:pt x="324" y="53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58657" tIns="29328" rIns="58657" bIns="29328" numCol="1" anchor="t" anchorCtr="0" compatLnSpc="1">
            <a:prstTxWarp prst="textNoShape">
              <a:avLst/>
            </a:prstTxWarp>
          </a:bodyPr>
          <a:lstStyle/>
          <a:p>
            <a:pPr defTabSz="586558"/>
            <a:endParaRPr lang="en-US" sz="1071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39" name="Freeform 9"/>
          <p:cNvSpPr>
            <a:spLocks/>
          </p:cNvSpPr>
          <p:nvPr/>
        </p:nvSpPr>
        <p:spPr bwMode="auto">
          <a:xfrm>
            <a:off x="3519824" y="837904"/>
            <a:ext cx="2012000" cy="1255845"/>
          </a:xfrm>
          <a:custGeom>
            <a:avLst/>
            <a:gdLst>
              <a:gd name="T0" fmla="*/ 402 w 804"/>
              <a:gd name="T1" fmla="*/ 502 h 502"/>
              <a:gd name="T2" fmla="*/ 642 w 804"/>
              <a:gd name="T3" fmla="*/ 423 h 502"/>
              <a:gd name="T4" fmla="*/ 801 w 804"/>
              <a:gd name="T5" fmla="*/ 455 h 502"/>
              <a:gd name="T6" fmla="*/ 804 w 804"/>
              <a:gd name="T7" fmla="*/ 402 h 502"/>
              <a:gd name="T8" fmla="*/ 402 w 804"/>
              <a:gd name="T9" fmla="*/ 0 h 502"/>
              <a:gd name="T10" fmla="*/ 0 w 804"/>
              <a:gd name="T11" fmla="*/ 402 h 502"/>
              <a:gd name="T12" fmla="*/ 3 w 804"/>
              <a:gd name="T13" fmla="*/ 455 h 502"/>
              <a:gd name="T14" fmla="*/ 162 w 804"/>
              <a:gd name="T15" fmla="*/ 423 h 502"/>
              <a:gd name="T16" fmla="*/ 402 w 804"/>
              <a:gd name="T17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502">
                <a:moveTo>
                  <a:pt x="402" y="502"/>
                </a:moveTo>
                <a:cubicBezTo>
                  <a:pt x="469" y="452"/>
                  <a:pt x="552" y="423"/>
                  <a:pt x="642" y="423"/>
                </a:cubicBezTo>
                <a:cubicBezTo>
                  <a:pt x="699" y="423"/>
                  <a:pt x="752" y="434"/>
                  <a:pt x="801" y="455"/>
                </a:cubicBezTo>
                <a:cubicBezTo>
                  <a:pt x="803" y="438"/>
                  <a:pt x="804" y="420"/>
                  <a:pt x="804" y="402"/>
                </a:cubicBezTo>
                <a:cubicBezTo>
                  <a:pt x="804" y="180"/>
                  <a:pt x="624" y="0"/>
                  <a:pt x="402" y="0"/>
                </a:cubicBezTo>
                <a:cubicBezTo>
                  <a:pt x="180" y="0"/>
                  <a:pt x="0" y="180"/>
                  <a:pt x="0" y="402"/>
                </a:cubicBezTo>
                <a:cubicBezTo>
                  <a:pt x="0" y="420"/>
                  <a:pt x="1" y="438"/>
                  <a:pt x="3" y="455"/>
                </a:cubicBezTo>
                <a:cubicBezTo>
                  <a:pt x="52" y="434"/>
                  <a:pt x="105" y="423"/>
                  <a:pt x="162" y="423"/>
                </a:cubicBezTo>
                <a:cubicBezTo>
                  <a:pt x="252" y="423"/>
                  <a:pt x="335" y="452"/>
                  <a:pt x="402" y="50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58657" tIns="29328" rIns="58657" bIns="29328" numCol="1" anchor="t" anchorCtr="0" compatLnSpc="1">
            <a:prstTxWarp prst="textNoShape">
              <a:avLst/>
            </a:prstTxWarp>
          </a:bodyPr>
          <a:lstStyle/>
          <a:p>
            <a:pPr defTabSz="586558"/>
            <a:endParaRPr lang="en-US" sz="1071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40" name="Freeform 10"/>
          <p:cNvSpPr>
            <a:spLocks/>
          </p:cNvSpPr>
          <p:nvPr/>
        </p:nvSpPr>
        <p:spPr bwMode="auto">
          <a:xfrm>
            <a:off x="3528097" y="1896850"/>
            <a:ext cx="997728" cy="873631"/>
          </a:xfrm>
          <a:custGeom>
            <a:avLst/>
            <a:gdLst>
              <a:gd name="T0" fmla="*/ 241 w 399"/>
              <a:gd name="T1" fmla="*/ 349 h 349"/>
              <a:gd name="T2" fmla="*/ 399 w 399"/>
              <a:gd name="T3" fmla="*/ 79 h 349"/>
              <a:gd name="T4" fmla="*/ 159 w 399"/>
              <a:gd name="T5" fmla="*/ 0 h 349"/>
              <a:gd name="T6" fmla="*/ 0 w 399"/>
              <a:gd name="T7" fmla="*/ 32 h 349"/>
              <a:gd name="T8" fmla="*/ 241 w 399"/>
              <a:gd name="T9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" h="349">
                <a:moveTo>
                  <a:pt x="241" y="349"/>
                </a:moveTo>
                <a:cubicBezTo>
                  <a:pt x="255" y="239"/>
                  <a:pt x="314" y="143"/>
                  <a:pt x="399" y="79"/>
                </a:cubicBezTo>
                <a:cubicBezTo>
                  <a:pt x="332" y="29"/>
                  <a:pt x="249" y="0"/>
                  <a:pt x="159" y="0"/>
                </a:cubicBezTo>
                <a:cubicBezTo>
                  <a:pt x="102" y="0"/>
                  <a:pt x="49" y="11"/>
                  <a:pt x="0" y="32"/>
                </a:cubicBezTo>
                <a:cubicBezTo>
                  <a:pt x="19" y="175"/>
                  <a:pt x="113" y="294"/>
                  <a:pt x="241" y="3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58657" tIns="29328" rIns="58657" bIns="29328" numCol="1" anchor="t" anchorCtr="0" compatLnSpc="1">
            <a:prstTxWarp prst="textNoShape">
              <a:avLst/>
            </a:prstTxWarp>
          </a:bodyPr>
          <a:lstStyle/>
          <a:p>
            <a:pPr defTabSz="586558"/>
            <a:endParaRPr lang="en-US" sz="1071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41" name="Freeform 11"/>
          <p:cNvSpPr>
            <a:spLocks/>
          </p:cNvSpPr>
          <p:nvPr/>
        </p:nvSpPr>
        <p:spPr bwMode="auto">
          <a:xfrm>
            <a:off x="4525824" y="1896850"/>
            <a:ext cx="999382" cy="873631"/>
          </a:xfrm>
          <a:custGeom>
            <a:avLst/>
            <a:gdLst>
              <a:gd name="T0" fmla="*/ 0 w 399"/>
              <a:gd name="T1" fmla="*/ 79 h 349"/>
              <a:gd name="T2" fmla="*/ 158 w 399"/>
              <a:gd name="T3" fmla="*/ 349 h 349"/>
              <a:gd name="T4" fmla="*/ 399 w 399"/>
              <a:gd name="T5" fmla="*/ 32 h 349"/>
              <a:gd name="T6" fmla="*/ 240 w 399"/>
              <a:gd name="T7" fmla="*/ 0 h 349"/>
              <a:gd name="T8" fmla="*/ 0 w 399"/>
              <a:gd name="T9" fmla="*/ 7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" h="349">
                <a:moveTo>
                  <a:pt x="0" y="79"/>
                </a:moveTo>
                <a:cubicBezTo>
                  <a:pt x="85" y="143"/>
                  <a:pt x="144" y="239"/>
                  <a:pt x="158" y="349"/>
                </a:cubicBezTo>
                <a:cubicBezTo>
                  <a:pt x="286" y="294"/>
                  <a:pt x="380" y="175"/>
                  <a:pt x="399" y="32"/>
                </a:cubicBezTo>
                <a:cubicBezTo>
                  <a:pt x="350" y="11"/>
                  <a:pt x="297" y="0"/>
                  <a:pt x="240" y="0"/>
                </a:cubicBezTo>
                <a:cubicBezTo>
                  <a:pt x="150" y="0"/>
                  <a:pt x="67" y="29"/>
                  <a:pt x="0" y="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58657" tIns="29328" rIns="58657" bIns="29328" numCol="1" anchor="t" anchorCtr="0" compatLnSpc="1">
            <a:prstTxWarp prst="textNoShape">
              <a:avLst/>
            </a:prstTxWarp>
          </a:bodyPr>
          <a:lstStyle/>
          <a:p>
            <a:pPr defTabSz="586558"/>
            <a:endParaRPr lang="en-US" sz="1071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362692" y="2622402"/>
            <a:ext cx="516280" cy="617161"/>
            <a:chOff x="8723701" y="4505325"/>
            <a:chExt cx="276225" cy="330200"/>
          </a:xfrm>
        </p:grpSpPr>
        <p:sp>
          <p:nvSpPr>
            <p:cNvPr id="134" name="Freeform 830"/>
            <p:cNvSpPr>
              <a:spLocks noEditPoints="1"/>
            </p:cNvSpPr>
            <p:nvPr/>
          </p:nvSpPr>
          <p:spPr bwMode="auto">
            <a:xfrm>
              <a:off x="8723701" y="4505325"/>
              <a:ext cx="168275" cy="292100"/>
            </a:xfrm>
            <a:custGeom>
              <a:avLst/>
              <a:gdLst>
                <a:gd name="T0" fmla="*/ 40 w 53"/>
                <a:gd name="T1" fmla="*/ 19 h 92"/>
                <a:gd name="T2" fmla="*/ 10 w 53"/>
                <a:gd name="T3" fmla="*/ 18 h 92"/>
                <a:gd name="T4" fmla="*/ 6 w 53"/>
                <a:gd name="T5" fmla="*/ 20 h 92"/>
                <a:gd name="T6" fmla="*/ 20 w 53"/>
                <a:gd name="T7" fmla="*/ 24 h 92"/>
                <a:gd name="T8" fmla="*/ 44 w 53"/>
                <a:gd name="T9" fmla="*/ 21 h 92"/>
                <a:gd name="T10" fmla="*/ 47 w 53"/>
                <a:gd name="T11" fmla="*/ 24 h 92"/>
                <a:gd name="T12" fmla="*/ 25 w 53"/>
                <a:gd name="T13" fmla="*/ 28 h 92"/>
                <a:gd name="T14" fmla="*/ 6 w 53"/>
                <a:gd name="T15" fmla="*/ 24 h 92"/>
                <a:gd name="T16" fmla="*/ 17 w 53"/>
                <a:gd name="T17" fmla="*/ 31 h 92"/>
                <a:gd name="T18" fmla="*/ 44 w 53"/>
                <a:gd name="T19" fmla="*/ 29 h 92"/>
                <a:gd name="T20" fmla="*/ 48 w 53"/>
                <a:gd name="T21" fmla="*/ 40 h 92"/>
                <a:gd name="T22" fmla="*/ 22 w 53"/>
                <a:gd name="T23" fmla="*/ 44 h 92"/>
                <a:gd name="T24" fmla="*/ 6 w 53"/>
                <a:gd name="T25" fmla="*/ 40 h 92"/>
                <a:gd name="T26" fmla="*/ 9 w 53"/>
                <a:gd name="T27" fmla="*/ 46 h 92"/>
                <a:gd name="T28" fmla="*/ 29 w 53"/>
                <a:gd name="T29" fmla="*/ 48 h 92"/>
                <a:gd name="T30" fmla="*/ 49 w 53"/>
                <a:gd name="T31" fmla="*/ 42 h 92"/>
                <a:gd name="T32" fmla="*/ 42 w 53"/>
                <a:gd name="T33" fmla="*/ 34 h 92"/>
                <a:gd name="T34" fmla="*/ 22 w 53"/>
                <a:gd name="T35" fmla="*/ 36 h 92"/>
                <a:gd name="T36" fmla="*/ 4 w 53"/>
                <a:gd name="T37" fmla="*/ 33 h 92"/>
                <a:gd name="T38" fmla="*/ 26 w 53"/>
                <a:gd name="T39" fmla="*/ 40 h 92"/>
                <a:gd name="T40" fmla="*/ 43 w 53"/>
                <a:gd name="T41" fmla="*/ 38 h 92"/>
                <a:gd name="T42" fmla="*/ 26 w 53"/>
                <a:gd name="T43" fmla="*/ 16 h 92"/>
                <a:gd name="T44" fmla="*/ 48 w 53"/>
                <a:gd name="T45" fmla="*/ 11 h 92"/>
                <a:gd name="T46" fmla="*/ 31 w 53"/>
                <a:gd name="T47" fmla="*/ 4 h 92"/>
                <a:gd name="T48" fmla="*/ 9 w 53"/>
                <a:gd name="T49" fmla="*/ 6 h 92"/>
                <a:gd name="T50" fmla="*/ 10 w 53"/>
                <a:gd name="T51" fmla="*/ 14 h 92"/>
                <a:gd name="T52" fmla="*/ 4 w 53"/>
                <a:gd name="T53" fmla="*/ 56 h 92"/>
                <a:gd name="T54" fmla="*/ 16 w 53"/>
                <a:gd name="T55" fmla="*/ 63 h 92"/>
                <a:gd name="T56" fmla="*/ 30 w 53"/>
                <a:gd name="T57" fmla="*/ 68 h 92"/>
                <a:gd name="T58" fmla="*/ 8 w 53"/>
                <a:gd name="T59" fmla="*/ 65 h 92"/>
                <a:gd name="T60" fmla="*/ 11 w 53"/>
                <a:gd name="T61" fmla="*/ 70 h 92"/>
                <a:gd name="T62" fmla="*/ 30 w 53"/>
                <a:gd name="T63" fmla="*/ 72 h 92"/>
                <a:gd name="T64" fmla="*/ 13 w 53"/>
                <a:gd name="T65" fmla="*/ 75 h 92"/>
                <a:gd name="T66" fmla="*/ 6 w 53"/>
                <a:gd name="T67" fmla="*/ 76 h 92"/>
                <a:gd name="T68" fmla="*/ 24 w 53"/>
                <a:gd name="T69" fmla="*/ 80 h 92"/>
                <a:gd name="T70" fmla="*/ 23 w 53"/>
                <a:gd name="T71" fmla="*/ 84 h 92"/>
                <a:gd name="T72" fmla="*/ 4 w 53"/>
                <a:gd name="T73" fmla="*/ 80 h 92"/>
                <a:gd name="T74" fmla="*/ 18 w 53"/>
                <a:gd name="T75" fmla="*/ 87 h 92"/>
                <a:gd name="T76" fmla="*/ 29 w 53"/>
                <a:gd name="T77" fmla="*/ 92 h 92"/>
                <a:gd name="T78" fmla="*/ 6 w 53"/>
                <a:gd name="T79" fmla="*/ 89 h 92"/>
                <a:gd name="T80" fmla="*/ 6 w 53"/>
                <a:gd name="T81" fmla="*/ 3 h 92"/>
                <a:gd name="T82" fmla="*/ 28 w 53"/>
                <a:gd name="T83" fmla="*/ 0 h 92"/>
                <a:gd name="T84" fmla="*/ 42 w 53"/>
                <a:gd name="T85" fmla="*/ 2 h 92"/>
                <a:gd name="T86" fmla="*/ 53 w 53"/>
                <a:gd name="T87" fmla="*/ 14 h 92"/>
                <a:gd name="T88" fmla="*/ 49 w 53"/>
                <a:gd name="T89" fmla="*/ 49 h 92"/>
                <a:gd name="T90" fmla="*/ 39 w 53"/>
                <a:gd name="T91" fmla="*/ 51 h 92"/>
                <a:gd name="T92" fmla="*/ 20 w 53"/>
                <a:gd name="T93" fmla="*/ 52 h 92"/>
                <a:gd name="T94" fmla="*/ 4 w 53"/>
                <a:gd name="T95" fmla="*/ 48 h 92"/>
                <a:gd name="T96" fmla="*/ 13 w 53"/>
                <a:gd name="T97" fmla="*/ 55 h 92"/>
                <a:gd name="T98" fmla="*/ 32 w 53"/>
                <a:gd name="T99" fmla="*/ 56 h 92"/>
                <a:gd name="T100" fmla="*/ 18 w 53"/>
                <a:gd name="T101" fmla="*/ 60 h 92"/>
                <a:gd name="T102" fmla="*/ 4 w 53"/>
                <a:gd name="T103" fmla="*/ 5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" h="92">
                  <a:moveTo>
                    <a:pt x="49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7" y="17"/>
                    <a:pt x="46" y="17"/>
                    <a:pt x="45" y="17"/>
                  </a:cubicBezTo>
                  <a:cubicBezTo>
                    <a:pt x="44" y="18"/>
                    <a:pt x="43" y="18"/>
                    <a:pt x="42" y="18"/>
                  </a:cubicBezTo>
                  <a:cubicBezTo>
                    <a:pt x="41" y="18"/>
                    <a:pt x="41" y="19"/>
                    <a:pt x="40" y="19"/>
                  </a:cubicBezTo>
                  <a:cubicBezTo>
                    <a:pt x="38" y="19"/>
                    <a:pt x="37" y="19"/>
                    <a:pt x="35" y="20"/>
                  </a:cubicBezTo>
                  <a:cubicBezTo>
                    <a:pt x="33" y="20"/>
                    <a:pt x="30" y="20"/>
                    <a:pt x="28" y="20"/>
                  </a:cubicBezTo>
                  <a:cubicBezTo>
                    <a:pt x="26" y="20"/>
                    <a:pt x="23" y="20"/>
                    <a:pt x="21" y="20"/>
                  </a:cubicBezTo>
                  <a:cubicBezTo>
                    <a:pt x="20" y="20"/>
                    <a:pt x="18" y="20"/>
                    <a:pt x="17" y="19"/>
                  </a:cubicBezTo>
                  <a:cubicBezTo>
                    <a:pt x="15" y="19"/>
                    <a:pt x="13" y="19"/>
                    <a:pt x="10" y="18"/>
                  </a:cubicBezTo>
                  <a:cubicBezTo>
                    <a:pt x="9" y="18"/>
                    <a:pt x="7" y="17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8"/>
                    <a:pt x="5" y="19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9" y="21"/>
                    <a:pt x="9" y="22"/>
                    <a:pt x="10" y="22"/>
                  </a:cubicBezTo>
                  <a:cubicBezTo>
                    <a:pt x="11" y="22"/>
                    <a:pt x="12" y="23"/>
                    <a:pt x="14" y="23"/>
                  </a:cubicBezTo>
                  <a:cubicBezTo>
                    <a:pt x="14" y="23"/>
                    <a:pt x="15" y="23"/>
                    <a:pt x="16" y="23"/>
                  </a:cubicBezTo>
                  <a:cubicBezTo>
                    <a:pt x="18" y="23"/>
                    <a:pt x="19" y="24"/>
                    <a:pt x="20" y="24"/>
                  </a:cubicBezTo>
                  <a:cubicBezTo>
                    <a:pt x="22" y="24"/>
                    <a:pt x="23" y="24"/>
                    <a:pt x="25" y="24"/>
                  </a:cubicBezTo>
                  <a:cubicBezTo>
                    <a:pt x="26" y="24"/>
                    <a:pt x="28" y="24"/>
                    <a:pt x="30" y="24"/>
                  </a:cubicBezTo>
                  <a:cubicBezTo>
                    <a:pt x="32" y="24"/>
                    <a:pt x="34" y="24"/>
                    <a:pt x="36" y="23"/>
                  </a:cubicBezTo>
                  <a:cubicBezTo>
                    <a:pt x="37" y="23"/>
                    <a:pt x="39" y="23"/>
                    <a:pt x="40" y="23"/>
                  </a:cubicBezTo>
                  <a:cubicBezTo>
                    <a:pt x="42" y="22"/>
                    <a:pt x="43" y="22"/>
                    <a:pt x="44" y="21"/>
                  </a:cubicBezTo>
                  <a:cubicBezTo>
                    <a:pt x="46" y="21"/>
                    <a:pt x="47" y="20"/>
                    <a:pt x="48" y="19"/>
                  </a:cubicBezTo>
                  <a:cubicBezTo>
                    <a:pt x="48" y="19"/>
                    <a:pt x="49" y="19"/>
                    <a:pt x="49" y="18"/>
                  </a:cubicBezTo>
                  <a:cubicBezTo>
                    <a:pt x="49" y="17"/>
                    <a:pt x="49" y="17"/>
                    <a:pt x="49" y="16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7" y="24"/>
                  </a:cubicBezTo>
                  <a:cubicBezTo>
                    <a:pt x="46" y="25"/>
                    <a:pt x="45" y="25"/>
                    <a:pt x="45" y="26"/>
                  </a:cubicBezTo>
                  <a:cubicBezTo>
                    <a:pt x="44" y="26"/>
                    <a:pt x="43" y="26"/>
                    <a:pt x="42" y="26"/>
                  </a:cubicBezTo>
                  <a:cubicBezTo>
                    <a:pt x="40" y="27"/>
                    <a:pt x="39" y="27"/>
                    <a:pt x="38" y="27"/>
                  </a:cubicBezTo>
                  <a:cubicBezTo>
                    <a:pt x="35" y="27"/>
                    <a:pt x="33" y="28"/>
                    <a:pt x="31" y="28"/>
                  </a:cubicBezTo>
                  <a:cubicBezTo>
                    <a:pt x="29" y="28"/>
                    <a:pt x="27" y="28"/>
                    <a:pt x="25" y="28"/>
                  </a:cubicBezTo>
                  <a:cubicBezTo>
                    <a:pt x="24" y="28"/>
                    <a:pt x="23" y="28"/>
                    <a:pt x="22" y="28"/>
                  </a:cubicBezTo>
                  <a:cubicBezTo>
                    <a:pt x="20" y="28"/>
                    <a:pt x="19" y="28"/>
                    <a:pt x="17" y="27"/>
                  </a:cubicBezTo>
                  <a:cubicBezTo>
                    <a:pt x="16" y="27"/>
                    <a:pt x="15" y="27"/>
                    <a:pt x="14" y="27"/>
                  </a:cubicBezTo>
                  <a:cubicBezTo>
                    <a:pt x="13" y="27"/>
                    <a:pt x="12" y="26"/>
                    <a:pt x="10" y="26"/>
                  </a:cubicBezTo>
                  <a:cubicBezTo>
                    <a:pt x="9" y="26"/>
                    <a:pt x="7" y="25"/>
                    <a:pt x="6" y="24"/>
                  </a:cubicBezTo>
                  <a:cubicBezTo>
                    <a:pt x="5" y="24"/>
                    <a:pt x="4" y="24"/>
                    <a:pt x="4" y="24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6"/>
                    <a:pt x="4" y="27"/>
                    <a:pt x="5" y="27"/>
                  </a:cubicBezTo>
                  <a:cubicBezTo>
                    <a:pt x="6" y="29"/>
                    <a:pt x="8" y="29"/>
                    <a:pt x="10" y="30"/>
                  </a:cubicBezTo>
                  <a:cubicBezTo>
                    <a:pt x="12" y="31"/>
                    <a:pt x="15" y="31"/>
                    <a:pt x="17" y="31"/>
                  </a:cubicBezTo>
                  <a:cubicBezTo>
                    <a:pt x="19" y="32"/>
                    <a:pt x="21" y="32"/>
                    <a:pt x="24" y="32"/>
                  </a:cubicBezTo>
                  <a:cubicBezTo>
                    <a:pt x="26" y="32"/>
                    <a:pt x="28" y="32"/>
                    <a:pt x="30" y="32"/>
                  </a:cubicBezTo>
                  <a:cubicBezTo>
                    <a:pt x="32" y="32"/>
                    <a:pt x="34" y="32"/>
                    <a:pt x="36" y="31"/>
                  </a:cubicBezTo>
                  <a:cubicBezTo>
                    <a:pt x="37" y="31"/>
                    <a:pt x="39" y="31"/>
                    <a:pt x="40" y="31"/>
                  </a:cubicBezTo>
                  <a:cubicBezTo>
                    <a:pt x="42" y="30"/>
                    <a:pt x="43" y="30"/>
                    <a:pt x="44" y="29"/>
                  </a:cubicBezTo>
                  <a:cubicBezTo>
                    <a:pt x="46" y="29"/>
                    <a:pt x="47" y="28"/>
                    <a:pt x="48" y="27"/>
                  </a:cubicBezTo>
                  <a:cubicBezTo>
                    <a:pt x="48" y="27"/>
                    <a:pt x="49" y="27"/>
                    <a:pt x="49" y="26"/>
                  </a:cubicBezTo>
                  <a:cubicBezTo>
                    <a:pt x="49" y="25"/>
                    <a:pt x="49" y="25"/>
                    <a:pt x="49" y="24"/>
                  </a:cubicBezTo>
                  <a:moveTo>
                    <a:pt x="49" y="40"/>
                  </a:moveTo>
                  <a:cubicBezTo>
                    <a:pt x="49" y="40"/>
                    <a:pt x="49" y="40"/>
                    <a:pt x="48" y="40"/>
                  </a:cubicBezTo>
                  <a:cubicBezTo>
                    <a:pt x="48" y="40"/>
                    <a:pt x="47" y="41"/>
                    <a:pt x="46" y="41"/>
                  </a:cubicBezTo>
                  <a:cubicBezTo>
                    <a:pt x="44" y="42"/>
                    <a:pt x="43" y="42"/>
                    <a:pt x="41" y="43"/>
                  </a:cubicBezTo>
                  <a:cubicBezTo>
                    <a:pt x="39" y="43"/>
                    <a:pt x="38" y="43"/>
                    <a:pt x="36" y="43"/>
                  </a:cubicBezTo>
                  <a:cubicBezTo>
                    <a:pt x="34" y="44"/>
                    <a:pt x="32" y="44"/>
                    <a:pt x="30" y="44"/>
                  </a:cubicBezTo>
                  <a:cubicBezTo>
                    <a:pt x="28" y="44"/>
                    <a:pt x="25" y="44"/>
                    <a:pt x="22" y="44"/>
                  </a:cubicBezTo>
                  <a:cubicBezTo>
                    <a:pt x="22" y="44"/>
                    <a:pt x="21" y="44"/>
                    <a:pt x="20" y="44"/>
                  </a:cubicBezTo>
                  <a:cubicBezTo>
                    <a:pt x="18" y="44"/>
                    <a:pt x="17" y="43"/>
                    <a:pt x="16" y="43"/>
                  </a:cubicBezTo>
                  <a:cubicBezTo>
                    <a:pt x="15" y="43"/>
                    <a:pt x="13" y="43"/>
                    <a:pt x="12" y="43"/>
                  </a:cubicBezTo>
                  <a:cubicBezTo>
                    <a:pt x="11" y="42"/>
                    <a:pt x="10" y="42"/>
                    <a:pt x="9" y="42"/>
                  </a:cubicBezTo>
                  <a:cubicBezTo>
                    <a:pt x="8" y="41"/>
                    <a:pt x="7" y="41"/>
                    <a:pt x="6" y="40"/>
                  </a:cubicBezTo>
                  <a:cubicBezTo>
                    <a:pt x="5" y="40"/>
                    <a:pt x="4" y="40"/>
                    <a:pt x="4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2"/>
                    <a:pt x="4" y="43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7" y="44"/>
                    <a:pt x="8" y="45"/>
                    <a:pt x="9" y="46"/>
                  </a:cubicBezTo>
                  <a:cubicBezTo>
                    <a:pt x="10" y="46"/>
                    <a:pt x="11" y="46"/>
                    <a:pt x="11" y="46"/>
                  </a:cubicBezTo>
                  <a:cubicBezTo>
                    <a:pt x="13" y="47"/>
                    <a:pt x="14" y="47"/>
                    <a:pt x="15" y="47"/>
                  </a:cubicBezTo>
                  <a:cubicBezTo>
                    <a:pt x="17" y="47"/>
                    <a:pt x="18" y="48"/>
                    <a:pt x="20" y="48"/>
                  </a:cubicBezTo>
                  <a:cubicBezTo>
                    <a:pt x="21" y="48"/>
                    <a:pt x="22" y="48"/>
                    <a:pt x="23" y="48"/>
                  </a:cubicBezTo>
                  <a:cubicBezTo>
                    <a:pt x="25" y="48"/>
                    <a:pt x="27" y="48"/>
                    <a:pt x="29" y="48"/>
                  </a:cubicBezTo>
                  <a:cubicBezTo>
                    <a:pt x="31" y="48"/>
                    <a:pt x="33" y="48"/>
                    <a:pt x="36" y="47"/>
                  </a:cubicBezTo>
                  <a:cubicBezTo>
                    <a:pt x="37" y="47"/>
                    <a:pt x="39" y="47"/>
                    <a:pt x="40" y="46"/>
                  </a:cubicBezTo>
                  <a:cubicBezTo>
                    <a:pt x="42" y="46"/>
                    <a:pt x="43" y="46"/>
                    <a:pt x="45" y="45"/>
                  </a:cubicBezTo>
                  <a:cubicBezTo>
                    <a:pt x="46" y="45"/>
                    <a:pt x="47" y="44"/>
                    <a:pt x="48" y="43"/>
                  </a:cubicBezTo>
                  <a:cubicBezTo>
                    <a:pt x="48" y="43"/>
                    <a:pt x="49" y="43"/>
                    <a:pt x="49" y="42"/>
                  </a:cubicBezTo>
                  <a:cubicBezTo>
                    <a:pt x="49" y="41"/>
                    <a:pt x="49" y="41"/>
                    <a:pt x="49" y="40"/>
                  </a:cubicBezTo>
                  <a:moveTo>
                    <a:pt x="49" y="32"/>
                  </a:moveTo>
                  <a:cubicBezTo>
                    <a:pt x="48" y="32"/>
                    <a:pt x="48" y="32"/>
                    <a:pt x="47" y="32"/>
                  </a:cubicBezTo>
                  <a:cubicBezTo>
                    <a:pt x="46" y="33"/>
                    <a:pt x="45" y="33"/>
                    <a:pt x="45" y="34"/>
                  </a:cubicBezTo>
                  <a:cubicBezTo>
                    <a:pt x="44" y="34"/>
                    <a:pt x="43" y="34"/>
                    <a:pt x="42" y="34"/>
                  </a:cubicBezTo>
                  <a:cubicBezTo>
                    <a:pt x="40" y="35"/>
                    <a:pt x="39" y="35"/>
                    <a:pt x="37" y="35"/>
                  </a:cubicBezTo>
                  <a:cubicBezTo>
                    <a:pt x="36" y="35"/>
                    <a:pt x="34" y="36"/>
                    <a:pt x="33" y="36"/>
                  </a:cubicBezTo>
                  <a:cubicBezTo>
                    <a:pt x="31" y="36"/>
                    <a:pt x="29" y="36"/>
                    <a:pt x="27" y="36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4" y="36"/>
                    <a:pt x="23" y="36"/>
                    <a:pt x="22" y="36"/>
                  </a:cubicBezTo>
                  <a:cubicBezTo>
                    <a:pt x="20" y="36"/>
                    <a:pt x="18" y="36"/>
                    <a:pt x="16" y="35"/>
                  </a:cubicBezTo>
                  <a:cubicBezTo>
                    <a:pt x="14" y="35"/>
                    <a:pt x="12" y="35"/>
                    <a:pt x="10" y="34"/>
                  </a:cubicBezTo>
                  <a:cubicBezTo>
                    <a:pt x="9" y="34"/>
                    <a:pt x="8" y="33"/>
                    <a:pt x="6" y="33"/>
                  </a:cubicBezTo>
                  <a:cubicBezTo>
                    <a:pt x="5" y="32"/>
                    <a:pt x="5" y="32"/>
                    <a:pt x="4" y="32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4" y="34"/>
                    <a:pt x="4" y="35"/>
                    <a:pt x="5" y="35"/>
                  </a:cubicBezTo>
                  <a:cubicBezTo>
                    <a:pt x="6" y="36"/>
                    <a:pt x="7" y="37"/>
                    <a:pt x="8" y="37"/>
                  </a:cubicBezTo>
                  <a:cubicBezTo>
                    <a:pt x="11" y="38"/>
                    <a:pt x="13" y="39"/>
                    <a:pt x="15" y="39"/>
                  </a:cubicBezTo>
                  <a:cubicBezTo>
                    <a:pt x="17" y="39"/>
                    <a:pt x="19" y="40"/>
                    <a:pt x="21" y="40"/>
                  </a:cubicBezTo>
                  <a:cubicBezTo>
                    <a:pt x="23" y="40"/>
                    <a:pt x="25" y="40"/>
                    <a:pt x="26" y="40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1" y="40"/>
                    <a:pt x="32" y="40"/>
                    <a:pt x="33" y="40"/>
                  </a:cubicBezTo>
                  <a:cubicBezTo>
                    <a:pt x="34" y="40"/>
                    <a:pt x="35" y="39"/>
                    <a:pt x="37" y="39"/>
                  </a:cubicBezTo>
                  <a:cubicBezTo>
                    <a:pt x="38" y="39"/>
                    <a:pt x="39" y="39"/>
                    <a:pt x="40" y="39"/>
                  </a:cubicBezTo>
                  <a:cubicBezTo>
                    <a:pt x="41" y="38"/>
                    <a:pt x="42" y="38"/>
                    <a:pt x="43" y="38"/>
                  </a:cubicBezTo>
                  <a:cubicBezTo>
                    <a:pt x="44" y="37"/>
                    <a:pt x="45" y="37"/>
                    <a:pt x="45" y="37"/>
                  </a:cubicBezTo>
                  <a:cubicBezTo>
                    <a:pt x="46" y="36"/>
                    <a:pt x="47" y="36"/>
                    <a:pt x="48" y="35"/>
                  </a:cubicBezTo>
                  <a:cubicBezTo>
                    <a:pt x="48" y="35"/>
                    <a:pt x="49" y="34"/>
                    <a:pt x="49" y="34"/>
                  </a:cubicBezTo>
                  <a:cubicBezTo>
                    <a:pt x="49" y="33"/>
                    <a:pt x="49" y="33"/>
                    <a:pt x="49" y="32"/>
                  </a:cubicBezTo>
                  <a:moveTo>
                    <a:pt x="26" y="16"/>
                  </a:moveTo>
                  <a:cubicBezTo>
                    <a:pt x="28" y="16"/>
                    <a:pt x="30" y="16"/>
                    <a:pt x="31" y="16"/>
                  </a:cubicBezTo>
                  <a:cubicBezTo>
                    <a:pt x="33" y="16"/>
                    <a:pt x="34" y="16"/>
                    <a:pt x="36" y="15"/>
                  </a:cubicBezTo>
                  <a:cubicBezTo>
                    <a:pt x="38" y="15"/>
                    <a:pt x="40" y="15"/>
                    <a:pt x="42" y="14"/>
                  </a:cubicBezTo>
                  <a:cubicBezTo>
                    <a:pt x="43" y="14"/>
                    <a:pt x="45" y="13"/>
                    <a:pt x="46" y="12"/>
                  </a:cubicBezTo>
                  <a:cubicBezTo>
                    <a:pt x="47" y="12"/>
                    <a:pt x="48" y="11"/>
                    <a:pt x="48" y="11"/>
                  </a:cubicBezTo>
                  <a:cubicBezTo>
                    <a:pt x="49" y="10"/>
                    <a:pt x="49" y="10"/>
                    <a:pt x="48" y="9"/>
                  </a:cubicBezTo>
                  <a:cubicBezTo>
                    <a:pt x="48" y="8"/>
                    <a:pt x="47" y="8"/>
                    <a:pt x="46" y="7"/>
                  </a:cubicBezTo>
                  <a:cubicBezTo>
                    <a:pt x="44" y="7"/>
                    <a:pt x="43" y="6"/>
                    <a:pt x="41" y="6"/>
                  </a:cubicBezTo>
                  <a:cubicBezTo>
                    <a:pt x="39" y="5"/>
                    <a:pt x="38" y="5"/>
                    <a:pt x="36" y="5"/>
                  </a:cubicBezTo>
                  <a:cubicBezTo>
                    <a:pt x="35" y="5"/>
                    <a:pt x="33" y="4"/>
                    <a:pt x="31" y="4"/>
                  </a:cubicBezTo>
                  <a:cubicBezTo>
                    <a:pt x="29" y="4"/>
                    <a:pt x="28" y="4"/>
                    <a:pt x="26" y="4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1" y="4"/>
                    <a:pt x="19" y="4"/>
                    <a:pt x="18" y="5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3" y="6"/>
                    <a:pt x="11" y="6"/>
                    <a:pt x="9" y="6"/>
                  </a:cubicBezTo>
                  <a:cubicBezTo>
                    <a:pt x="8" y="7"/>
                    <a:pt x="7" y="7"/>
                    <a:pt x="6" y="8"/>
                  </a:cubicBezTo>
                  <a:cubicBezTo>
                    <a:pt x="6" y="8"/>
                    <a:pt x="5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6" y="13"/>
                    <a:pt x="8" y="13"/>
                    <a:pt x="10" y="14"/>
                  </a:cubicBezTo>
                  <a:cubicBezTo>
                    <a:pt x="11" y="14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8" y="16"/>
                    <a:pt x="20" y="16"/>
                    <a:pt x="21" y="16"/>
                  </a:cubicBezTo>
                  <a:cubicBezTo>
                    <a:pt x="23" y="16"/>
                    <a:pt x="25" y="16"/>
                    <a:pt x="26" y="16"/>
                  </a:cubicBezTo>
                  <a:moveTo>
                    <a:pt x="4" y="56"/>
                  </a:move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5" y="59"/>
                    <a:pt x="5" y="59"/>
                  </a:cubicBezTo>
                  <a:cubicBezTo>
                    <a:pt x="6" y="60"/>
                    <a:pt x="8" y="61"/>
                    <a:pt x="9" y="62"/>
                  </a:cubicBezTo>
                  <a:cubicBezTo>
                    <a:pt x="10" y="62"/>
                    <a:pt x="11" y="62"/>
                    <a:pt x="12" y="62"/>
                  </a:cubicBezTo>
                  <a:cubicBezTo>
                    <a:pt x="14" y="63"/>
                    <a:pt x="15" y="63"/>
                    <a:pt x="16" y="63"/>
                  </a:cubicBezTo>
                  <a:cubicBezTo>
                    <a:pt x="18" y="63"/>
                    <a:pt x="19" y="64"/>
                    <a:pt x="21" y="64"/>
                  </a:cubicBezTo>
                  <a:cubicBezTo>
                    <a:pt x="23" y="64"/>
                    <a:pt x="26" y="64"/>
                    <a:pt x="28" y="64"/>
                  </a:cubicBezTo>
                  <a:cubicBezTo>
                    <a:pt x="29" y="64"/>
                    <a:pt x="30" y="64"/>
                    <a:pt x="30" y="64"/>
                  </a:cubicBezTo>
                  <a:cubicBezTo>
                    <a:pt x="30" y="65"/>
                    <a:pt x="30" y="66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8"/>
                    <a:pt x="25" y="68"/>
                    <a:pt x="23" y="68"/>
                  </a:cubicBezTo>
                  <a:cubicBezTo>
                    <a:pt x="21" y="68"/>
                    <a:pt x="20" y="68"/>
                    <a:pt x="18" y="68"/>
                  </a:cubicBezTo>
                  <a:cubicBezTo>
                    <a:pt x="17" y="67"/>
                    <a:pt x="15" y="67"/>
                    <a:pt x="14" y="67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9" y="66"/>
                    <a:pt x="8" y="66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5"/>
                    <a:pt x="4" y="66"/>
                  </a:cubicBezTo>
                  <a:cubicBezTo>
                    <a:pt x="4" y="67"/>
                    <a:pt x="5" y="67"/>
                    <a:pt x="5" y="68"/>
                  </a:cubicBezTo>
                  <a:cubicBezTo>
                    <a:pt x="7" y="69"/>
                    <a:pt x="9" y="69"/>
                    <a:pt x="11" y="70"/>
                  </a:cubicBezTo>
                  <a:cubicBezTo>
                    <a:pt x="12" y="70"/>
                    <a:pt x="13" y="71"/>
                    <a:pt x="14" y="71"/>
                  </a:cubicBezTo>
                  <a:cubicBezTo>
                    <a:pt x="15" y="71"/>
                    <a:pt x="17" y="71"/>
                    <a:pt x="18" y="71"/>
                  </a:cubicBezTo>
                  <a:cubicBezTo>
                    <a:pt x="19" y="72"/>
                    <a:pt x="20" y="72"/>
                    <a:pt x="22" y="72"/>
                  </a:cubicBezTo>
                  <a:cubicBezTo>
                    <a:pt x="24" y="72"/>
                    <a:pt x="26" y="72"/>
                    <a:pt x="28" y="72"/>
                  </a:cubicBezTo>
                  <a:cubicBezTo>
                    <a:pt x="29" y="72"/>
                    <a:pt x="29" y="72"/>
                    <a:pt x="30" y="72"/>
                  </a:cubicBezTo>
                  <a:cubicBezTo>
                    <a:pt x="30" y="73"/>
                    <a:pt x="30" y="74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8" y="76"/>
                    <a:pt x="26" y="76"/>
                    <a:pt x="25" y="76"/>
                  </a:cubicBezTo>
                  <a:cubicBezTo>
                    <a:pt x="22" y="76"/>
                    <a:pt x="20" y="76"/>
                    <a:pt x="18" y="76"/>
                  </a:cubicBezTo>
                  <a:cubicBezTo>
                    <a:pt x="16" y="75"/>
                    <a:pt x="15" y="75"/>
                    <a:pt x="13" y="75"/>
                  </a:cubicBezTo>
                  <a:cubicBezTo>
                    <a:pt x="12" y="75"/>
                    <a:pt x="11" y="74"/>
                    <a:pt x="9" y="74"/>
                  </a:cubicBezTo>
                  <a:cubicBezTo>
                    <a:pt x="8" y="73"/>
                    <a:pt x="7" y="73"/>
                    <a:pt x="5" y="72"/>
                  </a:cubicBezTo>
                  <a:cubicBezTo>
                    <a:pt x="5" y="72"/>
                    <a:pt x="4" y="72"/>
                    <a:pt x="4" y="72"/>
                  </a:cubicBezTo>
                  <a:cubicBezTo>
                    <a:pt x="4" y="73"/>
                    <a:pt x="4" y="74"/>
                    <a:pt x="4" y="75"/>
                  </a:cubicBezTo>
                  <a:cubicBezTo>
                    <a:pt x="5" y="75"/>
                    <a:pt x="5" y="76"/>
                    <a:pt x="6" y="76"/>
                  </a:cubicBezTo>
                  <a:cubicBezTo>
                    <a:pt x="7" y="77"/>
                    <a:pt x="9" y="77"/>
                    <a:pt x="10" y="78"/>
                  </a:cubicBezTo>
                  <a:cubicBezTo>
                    <a:pt x="11" y="78"/>
                    <a:pt x="12" y="78"/>
                    <a:pt x="13" y="79"/>
                  </a:cubicBezTo>
                  <a:cubicBezTo>
                    <a:pt x="14" y="79"/>
                    <a:pt x="15" y="79"/>
                    <a:pt x="16" y="79"/>
                  </a:cubicBezTo>
                  <a:cubicBezTo>
                    <a:pt x="17" y="79"/>
                    <a:pt x="17" y="79"/>
                    <a:pt x="18" y="79"/>
                  </a:cubicBezTo>
                  <a:cubicBezTo>
                    <a:pt x="20" y="80"/>
                    <a:pt x="22" y="80"/>
                    <a:pt x="24" y="80"/>
                  </a:cubicBezTo>
                  <a:cubicBezTo>
                    <a:pt x="25" y="80"/>
                    <a:pt x="26" y="80"/>
                    <a:pt x="28" y="80"/>
                  </a:cubicBezTo>
                  <a:cubicBezTo>
                    <a:pt x="29" y="80"/>
                    <a:pt x="29" y="80"/>
                    <a:pt x="30" y="80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29" y="84"/>
                  </a:cubicBezTo>
                  <a:cubicBezTo>
                    <a:pt x="27" y="84"/>
                    <a:pt x="25" y="84"/>
                    <a:pt x="23" y="84"/>
                  </a:cubicBezTo>
                  <a:cubicBezTo>
                    <a:pt x="22" y="84"/>
                    <a:pt x="20" y="84"/>
                    <a:pt x="18" y="84"/>
                  </a:cubicBezTo>
                  <a:cubicBezTo>
                    <a:pt x="17" y="83"/>
                    <a:pt x="16" y="83"/>
                    <a:pt x="14" y="83"/>
                  </a:cubicBezTo>
                  <a:cubicBezTo>
                    <a:pt x="14" y="83"/>
                    <a:pt x="13" y="83"/>
                    <a:pt x="12" y="83"/>
                  </a:cubicBezTo>
                  <a:cubicBezTo>
                    <a:pt x="10" y="82"/>
                    <a:pt x="8" y="82"/>
                    <a:pt x="6" y="80"/>
                  </a:cubicBezTo>
                  <a:cubicBezTo>
                    <a:pt x="5" y="80"/>
                    <a:pt x="5" y="80"/>
                    <a:pt x="4" y="80"/>
                  </a:cubicBezTo>
                  <a:cubicBezTo>
                    <a:pt x="4" y="80"/>
                    <a:pt x="4" y="81"/>
                    <a:pt x="4" y="82"/>
                  </a:cubicBezTo>
                  <a:cubicBezTo>
                    <a:pt x="4" y="83"/>
                    <a:pt x="5" y="83"/>
                    <a:pt x="5" y="84"/>
                  </a:cubicBezTo>
                  <a:cubicBezTo>
                    <a:pt x="7" y="85"/>
                    <a:pt x="9" y="85"/>
                    <a:pt x="11" y="86"/>
                  </a:cubicBezTo>
                  <a:cubicBezTo>
                    <a:pt x="12" y="86"/>
                    <a:pt x="13" y="87"/>
                    <a:pt x="14" y="87"/>
                  </a:cubicBezTo>
                  <a:cubicBezTo>
                    <a:pt x="15" y="87"/>
                    <a:pt x="17" y="87"/>
                    <a:pt x="18" y="87"/>
                  </a:cubicBezTo>
                  <a:cubicBezTo>
                    <a:pt x="19" y="88"/>
                    <a:pt x="21" y="88"/>
                    <a:pt x="22" y="88"/>
                  </a:cubicBezTo>
                  <a:cubicBezTo>
                    <a:pt x="24" y="88"/>
                    <a:pt x="26" y="88"/>
                    <a:pt x="27" y="88"/>
                  </a:cubicBezTo>
                  <a:cubicBezTo>
                    <a:pt x="28" y="88"/>
                    <a:pt x="29" y="88"/>
                    <a:pt x="30" y="88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2"/>
                    <a:pt x="29" y="92"/>
                    <a:pt x="29" y="92"/>
                  </a:cubicBezTo>
                  <a:cubicBezTo>
                    <a:pt x="27" y="92"/>
                    <a:pt x="26" y="92"/>
                    <a:pt x="24" y="92"/>
                  </a:cubicBezTo>
                  <a:cubicBezTo>
                    <a:pt x="22" y="92"/>
                    <a:pt x="20" y="92"/>
                    <a:pt x="18" y="92"/>
                  </a:cubicBezTo>
                  <a:cubicBezTo>
                    <a:pt x="17" y="91"/>
                    <a:pt x="15" y="91"/>
                    <a:pt x="13" y="91"/>
                  </a:cubicBezTo>
                  <a:cubicBezTo>
                    <a:pt x="12" y="91"/>
                    <a:pt x="11" y="90"/>
                    <a:pt x="11" y="90"/>
                  </a:cubicBezTo>
                  <a:cubicBezTo>
                    <a:pt x="9" y="90"/>
                    <a:pt x="8" y="89"/>
                    <a:pt x="6" y="89"/>
                  </a:cubicBezTo>
                  <a:cubicBezTo>
                    <a:pt x="4" y="88"/>
                    <a:pt x="2" y="87"/>
                    <a:pt x="1" y="85"/>
                  </a:cubicBezTo>
                  <a:cubicBezTo>
                    <a:pt x="0" y="84"/>
                    <a:pt x="0" y="83"/>
                    <a:pt x="0" y="82"/>
                  </a:cubicBezTo>
                  <a:cubicBezTo>
                    <a:pt x="0" y="58"/>
                    <a:pt x="0" y="34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3"/>
                    <a:pt x="9" y="2"/>
                    <a:pt x="11" y="2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1" y="0"/>
                    <a:pt x="24" y="0"/>
                    <a:pt x="26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0"/>
                    <a:pt x="33" y="0"/>
                  </a:cubicBezTo>
                  <a:cubicBezTo>
                    <a:pt x="34" y="0"/>
                    <a:pt x="34" y="0"/>
                    <a:pt x="35" y="1"/>
                  </a:cubicBezTo>
                  <a:cubicBezTo>
                    <a:pt x="36" y="1"/>
                    <a:pt x="37" y="1"/>
                    <a:pt x="38" y="1"/>
                  </a:cubicBezTo>
                  <a:cubicBezTo>
                    <a:pt x="39" y="1"/>
                    <a:pt x="41" y="1"/>
                    <a:pt x="42" y="2"/>
                  </a:cubicBezTo>
                  <a:cubicBezTo>
                    <a:pt x="43" y="2"/>
                    <a:pt x="43" y="2"/>
                    <a:pt x="44" y="2"/>
                  </a:cubicBezTo>
                  <a:cubicBezTo>
                    <a:pt x="45" y="3"/>
                    <a:pt x="46" y="3"/>
                    <a:pt x="47" y="3"/>
                  </a:cubicBezTo>
                  <a:cubicBezTo>
                    <a:pt x="49" y="4"/>
                    <a:pt x="50" y="5"/>
                    <a:pt x="52" y="7"/>
                  </a:cubicBezTo>
                  <a:cubicBezTo>
                    <a:pt x="53" y="8"/>
                    <a:pt x="53" y="9"/>
                    <a:pt x="53" y="10"/>
                  </a:cubicBezTo>
                  <a:cubicBezTo>
                    <a:pt x="53" y="12"/>
                    <a:pt x="53" y="13"/>
                    <a:pt x="53" y="14"/>
                  </a:cubicBezTo>
                  <a:cubicBezTo>
                    <a:pt x="53" y="18"/>
                    <a:pt x="53" y="22"/>
                    <a:pt x="53" y="25"/>
                  </a:cubicBezTo>
                  <a:cubicBezTo>
                    <a:pt x="53" y="32"/>
                    <a:pt x="53" y="39"/>
                    <a:pt x="53" y="46"/>
                  </a:cubicBezTo>
                  <a:cubicBezTo>
                    <a:pt x="53" y="46"/>
                    <a:pt x="53" y="47"/>
                    <a:pt x="53" y="48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1" y="49"/>
                    <a:pt x="50" y="49"/>
                    <a:pt x="49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8"/>
                    <a:pt x="48" y="48"/>
                    <a:pt x="47" y="49"/>
                  </a:cubicBezTo>
                  <a:cubicBezTo>
                    <a:pt x="46" y="49"/>
                    <a:pt x="46" y="49"/>
                    <a:pt x="45" y="49"/>
                  </a:cubicBezTo>
                  <a:cubicBezTo>
                    <a:pt x="44" y="50"/>
                    <a:pt x="43" y="50"/>
                    <a:pt x="42" y="50"/>
                  </a:cubicBezTo>
                  <a:cubicBezTo>
                    <a:pt x="41" y="51"/>
                    <a:pt x="40" y="51"/>
                    <a:pt x="39" y="51"/>
                  </a:cubicBezTo>
                  <a:cubicBezTo>
                    <a:pt x="37" y="51"/>
                    <a:pt x="36" y="51"/>
                    <a:pt x="35" y="51"/>
                  </a:cubicBezTo>
                  <a:cubicBezTo>
                    <a:pt x="34" y="52"/>
                    <a:pt x="32" y="52"/>
                    <a:pt x="30" y="52"/>
                  </a:cubicBezTo>
                  <a:cubicBezTo>
                    <a:pt x="29" y="52"/>
                    <a:pt x="27" y="52"/>
                    <a:pt x="25" y="52"/>
                  </a:cubicBezTo>
                  <a:cubicBezTo>
                    <a:pt x="25" y="52"/>
                    <a:pt x="24" y="52"/>
                    <a:pt x="24" y="52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1"/>
                    <a:pt x="15" y="51"/>
                  </a:cubicBezTo>
                  <a:cubicBezTo>
                    <a:pt x="14" y="51"/>
                    <a:pt x="13" y="51"/>
                    <a:pt x="11" y="50"/>
                  </a:cubicBezTo>
                  <a:cubicBezTo>
                    <a:pt x="10" y="50"/>
                    <a:pt x="8" y="50"/>
                    <a:pt x="7" y="49"/>
                  </a:cubicBezTo>
                  <a:cubicBezTo>
                    <a:pt x="6" y="49"/>
                    <a:pt x="5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3" y="50"/>
                    <a:pt x="5" y="51"/>
                  </a:cubicBezTo>
                  <a:cubicBezTo>
                    <a:pt x="5" y="52"/>
                    <a:pt x="6" y="52"/>
                    <a:pt x="7" y="52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8" y="53"/>
                    <a:pt x="8" y="53"/>
                    <a:pt x="9" y="53"/>
                  </a:cubicBezTo>
                  <a:cubicBezTo>
                    <a:pt x="10" y="54"/>
                    <a:pt x="12" y="54"/>
                    <a:pt x="13" y="55"/>
                  </a:cubicBezTo>
                  <a:cubicBezTo>
                    <a:pt x="14" y="55"/>
                    <a:pt x="15" y="55"/>
                    <a:pt x="16" y="55"/>
                  </a:cubicBezTo>
                  <a:cubicBezTo>
                    <a:pt x="17" y="55"/>
                    <a:pt x="18" y="56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29" y="56"/>
                    <a:pt x="30" y="56"/>
                    <a:pt x="31" y="56"/>
                  </a:cubicBezTo>
                  <a:cubicBezTo>
                    <a:pt x="31" y="56"/>
                    <a:pt x="32" y="56"/>
                    <a:pt x="32" y="56"/>
                  </a:cubicBezTo>
                  <a:cubicBezTo>
                    <a:pt x="31" y="57"/>
                    <a:pt x="31" y="58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60"/>
                    <a:pt x="30" y="60"/>
                    <a:pt x="29" y="60"/>
                  </a:cubicBezTo>
                  <a:cubicBezTo>
                    <a:pt x="28" y="60"/>
                    <a:pt x="26" y="60"/>
                    <a:pt x="24" y="60"/>
                  </a:cubicBezTo>
                  <a:cubicBezTo>
                    <a:pt x="22" y="60"/>
                    <a:pt x="20" y="60"/>
                    <a:pt x="18" y="60"/>
                  </a:cubicBezTo>
                  <a:cubicBezTo>
                    <a:pt x="16" y="59"/>
                    <a:pt x="15" y="59"/>
                    <a:pt x="13" y="59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8" y="58"/>
                    <a:pt x="7" y="57"/>
                  </a:cubicBezTo>
                  <a:cubicBezTo>
                    <a:pt x="6" y="57"/>
                    <a:pt x="5" y="57"/>
                    <a:pt x="5" y="56"/>
                  </a:cubicBezTo>
                  <a:cubicBezTo>
                    <a:pt x="5" y="56"/>
                    <a:pt x="4" y="56"/>
                    <a:pt x="4" y="5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35" name="Freeform 831"/>
            <p:cNvSpPr>
              <a:spLocks noEditPoints="1"/>
            </p:cNvSpPr>
            <p:nvPr/>
          </p:nvSpPr>
          <p:spPr bwMode="auto">
            <a:xfrm>
              <a:off x="8831651" y="4670425"/>
              <a:ext cx="168275" cy="165100"/>
            </a:xfrm>
            <a:custGeom>
              <a:avLst/>
              <a:gdLst>
                <a:gd name="T0" fmla="*/ 45 w 53"/>
                <a:gd name="T1" fmla="*/ 34 h 52"/>
                <a:gd name="T2" fmla="*/ 33 w 53"/>
                <a:gd name="T3" fmla="*/ 36 h 52"/>
                <a:gd name="T4" fmla="*/ 20 w 53"/>
                <a:gd name="T5" fmla="*/ 36 h 52"/>
                <a:gd name="T6" fmla="*/ 9 w 53"/>
                <a:gd name="T7" fmla="*/ 34 h 52"/>
                <a:gd name="T8" fmla="*/ 4 w 53"/>
                <a:gd name="T9" fmla="*/ 34 h 52"/>
                <a:gd name="T10" fmla="*/ 10 w 53"/>
                <a:gd name="T11" fmla="*/ 38 h 52"/>
                <a:gd name="T12" fmla="*/ 25 w 53"/>
                <a:gd name="T13" fmla="*/ 40 h 52"/>
                <a:gd name="T14" fmla="*/ 39 w 53"/>
                <a:gd name="T15" fmla="*/ 39 h 52"/>
                <a:gd name="T16" fmla="*/ 49 w 53"/>
                <a:gd name="T17" fmla="*/ 35 h 52"/>
                <a:gd name="T18" fmla="*/ 49 w 53"/>
                <a:gd name="T19" fmla="*/ 16 h 52"/>
                <a:gd name="T20" fmla="*/ 41 w 53"/>
                <a:gd name="T21" fmla="*/ 19 h 52"/>
                <a:gd name="T22" fmla="*/ 28 w 53"/>
                <a:gd name="T23" fmla="*/ 20 h 52"/>
                <a:gd name="T24" fmla="*/ 13 w 53"/>
                <a:gd name="T25" fmla="*/ 19 h 52"/>
                <a:gd name="T26" fmla="*/ 4 w 53"/>
                <a:gd name="T27" fmla="*/ 16 h 52"/>
                <a:gd name="T28" fmla="*/ 9 w 53"/>
                <a:gd name="T29" fmla="*/ 22 h 52"/>
                <a:gd name="T30" fmla="*/ 25 w 53"/>
                <a:gd name="T31" fmla="*/ 24 h 52"/>
                <a:gd name="T32" fmla="*/ 40 w 53"/>
                <a:gd name="T33" fmla="*/ 23 h 52"/>
                <a:gd name="T34" fmla="*/ 49 w 53"/>
                <a:gd name="T35" fmla="*/ 18 h 52"/>
                <a:gd name="T36" fmla="*/ 4 w 53"/>
                <a:gd name="T37" fmla="*/ 26 h 52"/>
                <a:gd name="T38" fmla="*/ 10 w 53"/>
                <a:gd name="T39" fmla="*/ 30 h 52"/>
                <a:gd name="T40" fmla="*/ 25 w 53"/>
                <a:gd name="T41" fmla="*/ 32 h 52"/>
                <a:gd name="T42" fmla="*/ 41 w 53"/>
                <a:gd name="T43" fmla="*/ 31 h 52"/>
                <a:gd name="T44" fmla="*/ 49 w 53"/>
                <a:gd name="T45" fmla="*/ 24 h 52"/>
                <a:gd name="T46" fmla="*/ 40 w 53"/>
                <a:gd name="T47" fmla="*/ 27 h 52"/>
                <a:gd name="T48" fmla="*/ 29 w 53"/>
                <a:gd name="T49" fmla="*/ 28 h 52"/>
                <a:gd name="T50" fmla="*/ 12 w 53"/>
                <a:gd name="T51" fmla="*/ 27 h 52"/>
                <a:gd name="T52" fmla="*/ 4 w 53"/>
                <a:gd name="T53" fmla="*/ 24 h 52"/>
                <a:gd name="T54" fmla="*/ 5 w 53"/>
                <a:gd name="T55" fmla="*/ 43 h 52"/>
                <a:gd name="T56" fmla="*/ 19 w 53"/>
                <a:gd name="T57" fmla="*/ 48 h 52"/>
                <a:gd name="T58" fmla="*/ 38 w 53"/>
                <a:gd name="T59" fmla="*/ 47 h 52"/>
                <a:gd name="T60" fmla="*/ 49 w 53"/>
                <a:gd name="T61" fmla="*/ 40 h 52"/>
                <a:gd name="T62" fmla="*/ 43 w 53"/>
                <a:gd name="T63" fmla="*/ 43 h 52"/>
                <a:gd name="T64" fmla="*/ 37 w 53"/>
                <a:gd name="T65" fmla="*/ 44 h 52"/>
                <a:gd name="T66" fmla="*/ 17 w 53"/>
                <a:gd name="T67" fmla="*/ 44 h 52"/>
                <a:gd name="T68" fmla="*/ 4 w 53"/>
                <a:gd name="T69" fmla="*/ 40 h 52"/>
                <a:gd name="T70" fmla="*/ 41 w 53"/>
                <a:gd name="T71" fmla="*/ 15 h 52"/>
                <a:gd name="T72" fmla="*/ 49 w 53"/>
                <a:gd name="T73" fmla="*/ 10 h 52"/>
                <a:gd name="T74" fmla="*/ 38 w 53"/>
                <a:gd name="T75" fmla="*/ 5 h 52"/>
                <a:gd name="T76" fmla="*/ 22 w 53"/>
                <a:gd name="T77" fmla="*/ 5 h 52"/>
                <a:gd name="T78" fmla="*/ 10 w 53"/>
                <a:gd name="T79" fmla="*/ 7 h 52"/>
                <a:gd name="T80" fmla="*/ 6 w 53"/>
                <a:gd name="T81" fmla="*/ 12 h 52"/>
                <a:gd name="T82" fmla="*/ 22 w 53"/>
                <a:gd name="T83" fmla="*/ 16 h 52"/>
                <a:gd name="T84" fmla="*/ 34 w 53"/>
                <a:gd name="T85" fmla="*/ 16 h 52"/>
                <a:gd name="T86" fmla="*/ 2 w 53"/>
                <a:gd name="T87" fmla="*/ 6 h 52"/>
                <a:gd name="T88" fmla="*/ 13 w 53"/>
                <a:gd name="T89" fmla="*/ 2 h 52"/>
                <a:gd name="T90" fmla="*/ 29 w 53"/>
                <a:gd name="T91" fmla="*/ 0 h 52"/>
                <a:gd name="T92" fmla="*/ 42 w 53"/>
                <a:gd name="T93" fmla="*/ 2 h 52"/>
                <a:gd name="T94" fmla="*/ 53 w 53"/>
                <a:gd name="T95" fmla="*/ 10 h 52"/>
                <a:gd name="T96" fmla="*/ 51 w 53"/>
                <a:gd name="T97" fmla="*/ 46 h 52"/>
                <a:gd name="T98" fmla="*/ 35 w 53"/>
                <a:gd name="T99" fmla="*/ 52 h 52"/>
                <a:gd name="T100" fmla="*/ 20 w 53"/>
                <a:gd name="T101" fmla="*/ 52 h 52"/>
                <a:gd name="T102" fmla="*/ 9 w 53"/>
                <a:gd name="T103" fmla="*/ 50 h 52"/>
                <a:gd name="T104" fmla="*/ 0 w 53"/>
                <a:gd name="T10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" h="52">
                  <a:moveTo>
                    <a:pt x="49" y="32"/>
                  </a:moveTo>
                  <a:cubicBezTo>
                    <a:pt x="49" y="32"/>
                    <a:pt x="49" y="32"/>
                    <a:pt x="49" y="32"/>
                  </a:cubicBezTo>
                  <a:cubicBezTo>
                    <a:pt x="47" y="33"/>
                    <a:pt x="46" y="33"/>
                    <a:pt x="45" y="34"/>
                  </a:cubicBezTo>
                  <a:cubicBezTo>
                    <a:pt x="43" y="34"/>
                    <a:pt x="42" y="35"/>
                    <a:pt x="40" y="35"/>
                  </a:cubicBezTo>
                  <a:cubicBezTo>
                    <a:pt x="39" y="35"/>
                    <a:pt x="38" y="36"/>
                    <a:pt x="37" y="36"/>
                  </a:cubicBezTo>
                  <a:cubicBezTo>
                    <a:pt x="36" y="36"/>
                    <a:pt x="35" y="36"/>
                    <a:pt x="33" y="36"/>
                  </a:cubicBezTo>
                  <a:cubicBezTo>
                    <a:pt x="32" y="36"/>
                    <a:pt x="31" y="36"/>
                    <a:pt x="29" y="36"/>
                  </a:cubicBezTo>
                  <a:cubicBezTo>
                    <a:pt x="27" y="36"/>
                    <a:pt x="26" y="36"/>
                    <a:pt x="24" y="36"/>
                  </a:cubicBezTo>
                  <a:cubicBezTo>
                    <a:pt x="22" y="36"/>
                    <a:pt x="21" y="36"/>
                    <a:pt x="20" y="36"/>
                  </a:cubicBezTo>
                  <a:cubicBezTo>
                    <a:pt x="19" y="36"/>
                    <a:pt x="18" y="36"/>
                    <a:pt x="17" y="36"/>
                  </a:cubicBezTo>
                  <a:cubicBezTo>
                    <a:pt x="15" y="35"/>
                    <a:pt x="14" y="35"/>
                    <a:pt x="12" y="35"/>
                  </a:cubicBezTo>
                  <a:cubicBezTo>
                    <a:pt x="11" y="35"/>
                    <a:pt x="10" y="34"/>
                    <a:pt x="9" y="34"/>
                  </a:cubicBezTo>
                  <a:cubicBezTo>
                    <a:pt x="8" y="34"/>
                    <a:pt x="7" y="33"/>
                    <a:pt x="6" y="33"/>
                  </a:cubicBezTo>
                  <a:cubicBezTo>
                    <a:pt x="6" y="33"/>
                    <a:pt x="5" y="32"/>
                    <a:pt x="4" y="32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6"/>
                    <a:pt x="6" y="36"/>
                    <a:pt x="7" y="37"/>
                  </a:cubicBezTo>
                  <a:cubicBezTo>
                    <a:pt x="8" y="37"/>
                    <a:pt x="9" y="38"/>
                    <a:pt x="10" y="38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6" y="39"/>
                    <a:pt x="17" y="40"/>
                    <a:pt x="19" y="40"/>
                  </a:cubicBezTo>
                  <a:cubicBezTo>
                    <a:pt x="21" y="40"/>
                    <a:pt x="23" y="40"/>
                    <a:pt x="25" y="40"/>
                  </a:cubicBezTo>
                  <a:cubicBezTo>
                    <a:pt x="28" y="40"/>
                    <a:pt x="31" y="40"/>
                    <a:pt x="33" y="40"/>
                  </a:cubicBezTo>
                  <a:cubicBezTo>
                    <a:pt x="34" y="40"/>
                    <a:pt x="35" y="40"/>
                    <a:pt x="36" y="40"/>
                  </a:cubicBezTo>
                  <a:cubicBezTo>
                    <a:pt x="37" y="40"/>
                    <a:pt x="38" y="39"/>
                    <a:pt x="39" y="39"/>
                  </a:cubicBezTo>
                  <a:cubicBezTo>
                    <a:pt x="41" y="39"/>
                    <a:pt x="43" y="38"/>
                    <a:pt x="44" y="38"/>
                  </a:cubicBezTo>
                  <a:cubicBezTo>
                    <a:pt x="46" y="37"/>
                    <a:pt x="47" y="36"/>
                    <a:pt x="49" y="36"/>
                  </a:cubicBezTo>
                  <a:cubicBezTo>
                    <a:pt x="49" y="36"/>
                    <a:pt x="49" y="36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4"/>
                    <a:pt x="49" y="33"/>
                    <a:pt x="49" y="32"/>
                  </a:cubicBezTo>
                  <a:moveTo>
                    <a:pt x="49" y="16"/>
                  </a:moveTo>
                  <a:cubicBezTo>
                    <a:pt x="49" y="16"/>
                    <a:pt x="48" y="16"/>
                    <a:pt x="48" y="17"/>
                  </a:cubicBezTo>
                  <a:cubicBezTo>
                    <a:pt x="47" y="17"/>
                    <a:pt x="46" y="18"/>
                    <a:pt x="44" y="18"/>
                  </a:cubicBezTo>
                  <a:cubicBezTo>
                    <a:pt x="43" y="18"/>
                    <a:pt x="42" y="19"/>
                    <a:pt x="41" y="19"/>
                  </a:cubicBezTo>
                  <a:cubicBezTo>
                    <a:pt x="40" y="19"/>
                    <a:pt x="38" y="19"/>
                    <a:pt x="37" y="20"/>
                  </a:cubicBezTo>
                  <a:cubicBezTo>
                    <a:pt x="35" y="20"/>
                    <a:pt x="32" y="20"/>
                    <a:pt x="30" y="20"/>
                  </a:cubicBezTo>
                  <a:cubicBezTo>
                    <a:pt x="29" y="20"/>
                    <a:pt x="28" y="20"/>
                    <a:pt x="28" y="20"/>
                  </a:cubicBezTo>
                  <a:cubicBezTo>
                    <a:pt x="26" y="20"/>
                    <a:pt x="24" y="20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6" y="20"/>
                    <a:pt x="15" y="19"/>
                    <a:pt x="13" y="19"/>
                  </a:cubicBezTo>
                  <a:cubicBezTo>
                    <a:pt x="12" y="19"/>
                    <a:pt x="11" y="19"/>
                    <a:pt x="10" y="18"/>
                  </a:cubicBezTo>
                  <a:cubicBezTo>
                    <a:pt x="9" y="18"/>
                    <a:pt x="7" y="17"/>
                    <a:pt x="6" y="17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4" y="19"/>
                    <a:pt x="5" y="19"/>
                    <a:pt x="5" y="20"/>
                  </a:cubicBezTo>
                  <a:cubicBezTo>
                    <a:pt x="6" y="20"/>
                    <a:pt x="8" y="21"/>
                    <a:pt x="9" y="22"/>
                  </a:cubicBezTo>
                  <a:cubicBezTo>
                    <a:pt x="10" y="22"/>
                    <a:pt x="12" y="23"/>
                    <a:pt x="13" y="23"/>
                  </a:cubicBezTo>
                  <a:cubicBezTo>
                    <a:pt x="15" y="23"/>
                    <a:pt x="17" y="24"/>
                    <a:pt x="19" y="24"/>
                  </a:cubicBezTo>
                  <a:cubicBezTo>
                    <a:pt x="21" y="24"/>
                    <a:pt x="23" y="24"/>
                    <a:pt x="25" y="24"/>
                  </a:cubicBezTo>
                  <a:cubicBezTo>
                    <a:pt x="27" y="24"/>
                    <a:pt x="28" y="24"/>
                    <a:pt x="30" y="24"/>
                  </a:cubicBezTo>
                  <a:cubicBezTo>
                    <a:pt x="32" y="24"/>
                    <a:pt x="34" y="24"/>
                    <a:pt x="36" y="24"/>
                  </a:cubicBezTo>
                  <a:cubicBezTo>
                    <a:pt x="37" y="24"/>
                    <a:pt x="39" y="23"/>
                    <a:pt x="40" y="23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1"/>
                    <a:pt x="48" y="20"/>
                  </a:cubicBezTo>
                  <a:cubicBezTo>
                    <a:pt x="48" y="20"/>
                    <a:pt x="49" y="19"/>
                    <a:pt x="49" y="18"/>
                  </a:cubicBezTo>
                  <a:cubicBezTo>
                    <a:pt x="49" y="18"/>
                    <a:pt x="49" y="17"/>
                    <a:pt x="49" y="16"/>
                  </a:cubicBezTo>
                  <a:moveTo>
                    <a:pt x="4" y="24"/>
                  </a:moveTo>
                  <a:cubicBezTo>
                    <a:pt x="4" y="25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6" y="28"/>
                    <a:pt x="7" y="29"/>
                  </a:cubicBezTo>
                  <a:cubicBezTo>
                    <a:pt x="8" y="29"/>
                    <a:pt x="9" y="30"/>
                    <a:pt x="10" y="30"/>
                  </a:cubicBezTo>
                  <a:cubicBezTo>
                    <a:pt x="12" y="31"/>
                    <a:pt x="13" y="31"/>
                    <a:pt x="14" y="31"/>
                  </a:cubicBezTo>
                  <a:cubicBezTo>
                    <a:pt x="16" y="31"/>
                    <a:pt x="17" y="32"/>
                    <a:pt x="19" y="32"/>
                  </a:cubicBezTo>
                  <a:cubicBezTo>
                    <a:pt x="21" y="32"/>
                    <a:pt x="23" y="32"/>
                    <a:pt x="25" y="32"/>
                  </a:cubicBezTo>
                  <a:cubicBezTo>
                    <a:pt x="27" y="32"/>
                    <a:pt x="28" y="32"/>
                    <a:pt x="30" y="32"/>
                  </a:cubicBezTo>
                  <a:cubicBezTo>
                    <a:pt x="32" y="32"/>
                    <a:pt x="34" y="32"/>
                    <a:pt x="35" y="32"/>
                  </a:cubicBezTo>
                  <a:cubicBezTo>
                    <a:pt x="37" y="32"/>
                    <a:pt x="39" y="31"/>
                    <a:pt x="41" y="31"/>
                  </a:cubicBezTo>
                  <a:cubicBezTo>
                    <a:pt x="43" y="30"/>
                    <a:pt x="45" y="30"/>
                    <a:pt x="47" y="29"/>
                  </a:cubicBezTo>
                  <a:cubicBezTo>
                    <a:pt x="48" y="28"/>
                    <a:pt x="48" y="28"/>
                    <a:pt x="49" y="27"/>
                  </a:cubicBezTo>
                  <a:cubicBezTo>
                    <a:pt x="50" y="26"/>
                    <a:pt x="49" y="25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7" y="25"/>
                    <a:pt x="46" y="25"/>
                    <a:pt x="45" y="26"/>
                  </a:cubicBezTo>
                  <a:cubicBezTo>
                    <a:pt x="43" y="26"/>
                    <a:pt x="42" y="27"/>
                    <a:pt x="40" y="27"/>
                  </a:cubicBezTo>
                  <a:cubicBezTo>
                    <a:pt x="39" y="27"/>
                    <a:pt x="38" y="28"/>
                    <a:pt x="37" y="28"/>
                  </a:cubicBezTo>
                  <a:cubicBezTo>
                    <a:pt x="36" y="28"/>
                    <a:pt x="35" y="28"/>
                    <a:pt x="34" y="28"/>
                  </a:cubicBezTo>
                  <a:cubicBezTo>
                    <a:pt x="32" y="28"/>
                    <a:pt x="30" y="28"/>
                    <a:pt x="29" y="28"/>
                  </a:cubicBezTo>
                  <a:cubicBezTo>
                    <a:pt x="26" y="28"/>
                    <a:pt x="23" y="28"/>
                    <a:pt x="20" y="28"/>
                  </a:cubicBezTo>
                  <a:cubicBezTo>
                    <a:pt x="19" y="28"/>
                    <a:pt x="17" y="28"/>
                    <a:pt x="15" y="27"/>
                  </a:cubicBez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9" y="26"/>
                    <a:pt x="8" y="25"/>
                    <a:pt x="6" y="25"/>
                  </a:cubicBezTo>
                  <a:cubicBezTo>
                    <a:pt x="6" y="25"/>
                    <a:pt x="5" y="24"/>
                    <a:pt x="4" y="24"/>
                  </a:cubicBezTo>
                  <a:moveTo>
                    <a:pt x="4" y="40"/>
                  </a:moveTo>
                  <a:cubicBezTo>
                    <a:pt x="4" y="41"/>
                    <a:pt x="4" y="42"/>
                    <a:pt x="4" y="42"/>
                  </a:cubicBezTo>
                  <a:cubicBezTo>
                    <a:pt x="4" y="43"/>
                    <a:pt x="4" y="43"/>
                    <a:pt x="5" y="43"/>
                  </a:cubicBezTo>
                  <a:cubicBezTo>
                    <a:pt x="5" y="44"/>
                    <a:pt x="7" y="45"/>
                    <a:pt x="8" y="45"/>
                  </a:cubicBezTo>
                  <a:cubicBezTo>
                    <a:pt x="10" y="46"/>
                    <a:pt x="12" y="47"/>
                    <a:pt x="14" y="47"/>
                  </a:cubicBezTo>
                  <a:cubicBezTo>
                    <a:pt x="16" y="47"/>
                    <a:pt x="17" y="48"/>
                    <a:pt x="19" y="48"/>
                  </a:cubicBezTo>
                  <a:cubicBezTo>
                    <a:pt x="21" y="48"/>
                    <a:pt x="24" y="48"/>
                    <a:pt x="26" y="48"/>
                  </a:cubicBezTo>
                  <a:cubicBezTo>
                    <a:pt x="28" y="48"/>
                    <a:pt x="30" y="48"/>
                    <a:pt x="32" y="48"/>
                  </a:cubicBezTo>
                  <a:cubicBezTo>
                    <a:pt x="34" y="48"/>
                    <a:pt x="36" y="48"/>
                    <a:pt x="38" y="47"/>
                  </a:cubicBezTo>
                  <a:cubicBezTo>
                    <a:pt x="40" y="47"/>
                    <a:pt x="41" y="47"/>
                    <a:pt x="43" y="46"/>
                  </a:cubicBezTo>
                  <a:cubicBezTo>
                    <a:pt x="45" y="46"/>
                    <a:pt x="46" y="45"/>
                    <a:pt x="47" y="44"/>
                  </a:cubicBezTo>
                  <a:cubicBezTo>
                    <a:pt x="49" y="43"/>
                    <a:pt x="50" y="42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7" y="41"/>
                    <a:pt x="45" y="42"/>
                    <a:pt x="44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2" y="43"/>
                    <a:pt x="41" y="43"/>
                    <a:pt x="41" y="43"/>
                  </a:cubicBezTo>
                  <a:cubicBezTo>
                    <a:pt x="40" y="43"/>
                    <a:pt x="40" y="43"/>
                    <a:pt x="39" y="43"/>
                  </a:cubicBezTo>
                  <a:cubicBezTo>
                    <a:pt x="38" y="44"/>
                    <a:pt x="37" y="44"/>
                    <a:pt x="37" y="44"/>
                  </a:cubicBezTo>
                  <a:cubicBezTo>
                    <a:pt x="34" y="44"/>
                    <a:pt x="32" y="44"/>
                    <a:pt x="30" y="44"/>
                  </a:cubicBezTo>
                  <a:cubicBezTo>
                    <a:pt x="28" y="44"/>
                    <a:pt x="25" y="44"/>
                    <a:pt x="23" y="44"/>
                  </a:cubicBezTo>
                  <a:cubicBezTo>
                    <a:pt x="21" y="44"/>
                    <a:pt x="19" y="44"/>
                    <a:pt x="17" y="44"/>
                  </a:cubicBezTo>
                  <a:cubicBezTo>
                    <a:pt x="15" y="43"/>
                    <a:pt x="13" y="43"/>
                    <a:pt x="12" y="43"/>
                  </a:cubicBezTo>
                  <a:cubicBezTo>
                    <a:pt x="10" y="42"/>
                    <a:pt x="8" y="42"/>
                    <a:pt x="6" y="41"/>
                  </a:cubicBezTo>
                  <a:cubicBezTo>
                    <a:pt x="6" y="41"/>
                    <a:pt x="5" y="40"/>
                    <a:pt x="4" y="40"/>
                  </a:cubicBezTo>
                  <a:moveTo>
                    <a:pt x="34" y="16"/>
                  </a:moveTo>
                  <a:cubicBezTo>
                    <a:pt x="35" y="16"/>
                    <a:pt x="36" y="16"/>
                    <a:pt x="36" y="16"/>
                  </a:cubicBezTo>
                  <a:cubicBezTo>
                    <a:pt x="38" y="15"/>
                    <a:pt x="40" y="15"/>
                    <a:pt x="41" y="15"/>
                  </a:cubicBezTo>
                  <a:cubicBezTo>
                    <a:pt x="42" y="15"/>
                    <a:pt x="43" y="14"/>
                    <a:pt x="44" y="14"/>
                  </a:cubicBezTo>
                  <a:cubicBezTo>
                    <a:pt x="46" y="13"/>
                    <a:pt x="47" y="13"/>
                    <a:pt x="48" y="12"/>
                  </a:cubicBezTo>
                  <a:cubicBezTo>
                    <a:pt x="49" y="11"/>
                    <a:pt x="49" y="10"/>
                    <a:pt x="49" y="10"/>
                  </a:cubicBezTo>
                  <a:cubicBezTo>
                    <a:pt x="49" y="9"/>
                    <a:pt x="48" y="9"/>
                    <a:pt x="48" y="9"/>
                  </a:cubicBezTo>
                  <a:cubicBezTo>
                    <a:pt x="47" y="8"/>
                    <a:pt x="46" y="8"/>
                    <a:pt x="45" y="7"/>
                  </a:cubicBezTo>
                  <a:cubicBezTo>
                    <a:pt x="43" y="6"/>
                    <a:pt x="40" y="6"/>
                    <a:pt x="38" y="5"/>
                  </a:cubicBezTo>
                  <a:cubicBezTo>
                    <a:pt x="36" y="5"/>
                    <a:pt x="34" y="5"/>
                    <a:pt x="32" y="5"/>
                  </a:cubicBezTo>
                  <a:cubicBezTo>
                    <a:pt x="30" y="4"/>
                    <a:pt x="28" y="4"/>
                    <a:pt x="26" y="4"/>
                  </a:cubicBezTo>
                  <a:cubicBezTo>
                    <a:pt x="25" y="4"/>
                    <a:pt x="24" y="4"/>
                    <a:pt x="22" y="5"/>
                  </a:cubicBezTo>
                  <a:cubicBezTo>
                    <a:pt x="21" y="5"/>
                    <a:pt x="19" y="5"/>
                    <a:pt x="17" y="5"/>
                  </a:cubicBezTo>
                  <a:cubicBezTo>
                    <a:pt x="16" y="5"/>
                    <a:pt x="14" y="6"/>
                    <a:pt x="13" y="6"/>
                  </a:cubicBezTo>
                  <a:cubicBezTo>
                    <a:pt x="12" y="6"/>
                    <a:pt x="11" y="6"/>
                    <a:pt x="10" y="7"/>
                  </a:cubicBezTo>
                  <a:cubicBezTo>
                    <a:pt x="8" y="7"/>
                    <a:pt x="6" y="8"/>
                    <a:pt x="5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5" y="11"/>
                    <a:pt x="5" y="12"/>
                    <a:pt x="6" y="12"/>
                  </a:cubicBezTo>
                  <a:cubicBezTo>
                    <a:pt x="8" y="13"/>
                    <a:pt x="10" y="14"/>
                    <a:pt x="12" y="15"/>
                  </a:cubicBezTo>
                  <a:cubicBezTo>
                    <a:pt x="13" y="15"/>
                    <a:pt x="15" y="15"/>
                    <a:pt x="16" y="16"/>
                  </a:cubicBezTo>
                  <a:cubicBezTo>
                    <a:pt x="18" y="16"/>
                    <a:pt x="20" y="16"/>
                    <a:pt x="22" y="16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6" y="16"/>
                    <a:pt x="28" y="16"/>
                    <a:pt x="30" y="16"/>
                  </a:cubicBezTo>
                  <a:cubicBezTo>
                    <a:pt x="31" y="16"/>
                    <a:pt x="33" y="16"/>
                    <a:pt x="34" y="16"/>
                  </a:cubicBezTo>
                  <a:moveTo>
                    <a:pt x="0" y="26"/>
                  </a:moveTo>
                  <a:cubicBezTo>
                    <a:pt x="0" y="21"/>
                    <a:pt x="0" y="16"/>
                    <a:pt x="0" y="10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" y="3"/>
                    <a:pt x="9" y="3"/>
                    <a:pt x="11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4" y="1"/>
                    <a:pt x="15" y="1"/>
                    <a:pt x="17" y="1"/>
                  </a:cubicBezTo>
                  <a:cubicBezTo>
                    <a:pt x="19" y="1"/>
                    <a:pt x="21" y="1"/>
                    <a:pt x="22" y="1"/>
                  </a:cubicBezTo>
                  <a:cubicBezTo>
                    <a:pt x="25" y="0"/>
                    <a:pt x="27" y="0"/>
                    <a:pt x="29" y="0"/>
                  </a:cubicBezTo>
                  <a:cubicBezTo>
                    <a:pt x="31" y="1"/>
                    <a:pt x="33" y="1"/>
                    <a:pt x="35" y="1"/>
                  </a:cubicBezTo>
                  <a:cubicBezTo>
                    <a:pt x="37" y="1"/>
                    <a:pt x="39" y="1"/>
                    <a:pt x="40" y="2"/>
                  </a:cubicBezTo>
                  <a:cubicBezTo>
                    <a:pt x="41" y="2"/>
                    <a:pt x="41" y="2"/>
                    <a:pt x="42" y="2"/>
                  </a:cubicBezTo>
                  <a:cubicBezTo>
                    <a:pt x="43" y="2"/>
                    <a:pt x="45" y="3"/>
                    <a:pt x="46" y="3"/>
                  </a:cubicBezTo>
                  <a:cubicBezTo>
                    <a:pt x="48" y="4"/>
                    <a:pt x="50" y="5"/>
                    <a:pt x="51" y="6"/>
                  </a:cubicBezTo>
                  <a:cubicBezTo>
                    <a:pt x="53" y="8"/>
                    <a:pt x="53" y="9"/>
                    <a:pt x="53" y="10"/>
                  </a:cubicBezTo>
                  <a:cubicBezTo>
                    <a:pt x="53" y="17"/>
                    <a:pt x="53" y="23"/>
                    <a:pt x="53" y="29"/>
                  </a:cubicBezTo>
                  <a:cubicBezTo>
                    <a:pt x="53" y="34"/>
                    <a:pt x="53" y="38"/>
                    <a:pt x="53" y="43"/>
                  </a:cubicBezTo>
                  <a:cubicBezTo>
                    <a:pt x="53" y="44"/>
                    <a:pt x="52" y="45"/>
                    <a:pt x="51" y="46"/>
                  </a:cubicBezTo>
                  <a:cubicBezTo>
                    <a:pt x="50" y="48"/>
                    <a:pt x="48" y="49"/>
                    <a:pt x="46" y="50"/>
                  </a:cubicBezTo>
                  <a:cubicBezTo>
                    <a:pt x="44" y="50"/>
                    <a:pt x="43" y="51"/>
                    <a:pt x="41" y="51"/>
                  </a:cubicBezTo>
                  <a:cubicBezTo>
                    <a:pt x="39" y="51"/>
                    <a:pt x="37" y="52"/>
                    <a:pt x="35" y="52"/>
                  </a:cubicBezTo>
                  <a:cubicBezTo>
                    <a:pt x="34" y="52"/>
                    <a:pt x="32" y="52"/>
                    <a:pt x="31" y="52"/>
                  </a:cubicBezTo>
                  <a:cubicBezTo>
                    <a:pt x="29" y="52"/>
                    <a:pt x="26" y="52"/>
                    <a:pt x="24" y="52"/>
                  </a:cubicBezTo>
                  <a:cubicBezTo>
                    <a:pt x="23" y="52"/>
                    <a:pt x="22" y="52"/>
                    <a:pt x="20" y="52"/>
                  </a:cubicBezTo>
                  <a:cubicBezTo>
                    <a:pt x="19" y="52"/>
                    <a:pt x="18" y="52"/>
                    <a:pt x="16" y="52"/>
                  </a:cubicBezTo>
                  <a:cubicBezTo>
                    <a:pt x="15" y="52"/>
                    <a:pt x="14" y="51"/>
                    <a:pt x="13" y="51"/>
                  </a:cubicBezTo>
                  <a:cubicBezTo>
                    <a:pt x="12" y="51"/>
                    <a:pt x="10" y="50"/>
                    <a:pt x="9" y="50"/>
                  </a:cubicBezTo>
                  <a:cubicBezTo>
                    <a:pt x="7" y="50"/>
                    <a:pt x="6" y="49"/>
                    <a:pt x="5" y="48"/>
                  </a:cubicBezTo>
                  <a:cubicBezTo>
                    <a:pt x="4" y="48"/>
                    <a:pt x="3" y="47"/>
                    <a:pt x="2" y="46"/>
                  </a:cubicBezTo>
                  <a:cubicBezTo>
                    <a:pt x="1" y="45"/>
                    <a:pt x="0" y="44"/>
                    <a:pt x="0" y="42"/>
                  </a:cubicBezTo>
                  <a:cubicBezTo>
                    <a:pt x="0" y="37"/>
                    <a:pt x="0" y="32"/>
                    <a:pt x="0" y="2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2691" y="912181"/>
            <a:ext cx="367924" cy="798156"/>
            <a:chOff x="9475788" y="3132138"/>
            <a:chExt cx="196850" cy="427037"/>
          </a:xfrm>
        </p:grpSpPr>
        <p:sp>
          <p:nvSpPr>
            <p:cNvPr id="98" name="Freeform 832"/>
            <p:cNvSpPr>
              <a:spLocks/>
            </p:cNvSpPr>
            <p:nvPr/>
          </p:nvSpPr>
          <p:spPr bwMode="auto">
            <a:xfrm>
              <a:off x="9542463" y="3530600"/>
              <a:ext cx="60325" cy="28575"/>
            </a:xfrm>
            <a:custGeom>
              <a:avLst/>
              <a:gdLst>
                <a:gd name="T0" fmla="*/ 6 w 38"/>
                <a:gd name="T1" fmla="*/ 2 h 18"/>
                <a:gd name="T2" fmla="*/ 0 w 38"/>
                <a:gd name="T3" fmla="*/ 18 h 18"/>
                <a:gd name="T4" fmla="*/ 38 w 38"/>
                <a:gd name="T5" fmla="*/ 18 h 18"/>
                <a:gd name="T6" fmla="*/ 38 w 38"/>
                <a:gd name="T7" fmla="*/ 0 h 18"/>
                <a:gd name="T8" fmla="*/ 6 w 3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8">
                  <a:moveTo>
                    <a:pt x="6" y="2"/>
                  </a:moveTo>
                  <a:lnTo>
                    <a:pt x="0" y="18"/>
                  </a:lnTo>
                  <a:lnTo>
                    <a:pt x="38" y="18"/>
                  </a:lnTo>
                  <a:lnTo>
                    <a:pt x="38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99" name="Freeform 833"/>
            <p:cNvSpPr>
              <a:spLocks/>
            </p:cNvSpPr>
            <p:nvPr/>
          </p:nvSpPr>
          <p:spPr bwMode="auto">
            <a:xfrm>
              <a:off x="9475788" y="3243263"/>
              <a:ext cx="15875" cy="6350"/>
            </a:xfrm>
            <a:custGeom>
              <a:avLst/>
              <a:gdLst>
                <a:gd name="T0" fmla="*/ 0 w 10"/>
                <a:gd name="T1" fmla="*/ 4 h 4"/>
                <a:gd name="T2" fmla="*/ 10 w 10"/>
                <a:gd name="T3" fmla="*/ 4 h 4"/>
                <a:gd name="T4" fmla="*/ 6 w 10"/>
                <a:gd name="T5" fmla="*/ 0 h 4"/>
                <a:gd name="T6" fmla="*/ 0 w 10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00" name="Freeform 834"/>
            <p:cNvSpPr>
              <a:spLocks/>
            </p:cNvSpPr>
            <p:nvPr/>
          </p:nvSpPr>
          <p:spPr bwMode="auto">
            <a:xfrm>
              <a:off x="9475788" y="3249613"/>
              <a:ext cx="15875" cy="4763"/>
            </a:xfrm>
            <a:custGeom>
              <a:avLst/>
              <a:gdLst>
                <a:gd name="T0" fmla="*/ 0 w 10"/>
                <a:gd name="T1" fmla="*/ 3 h 3"/>
                <a:gd name="T2" fmla="*/ 10 w 10"/>
                <a:gd name="T3" fmla="*/ 3 h 3"/>
                <a:gd name="T4" fmla="*/ 6 w 10"/>
                <a:gd name="T5" fmla="*/ 0 h 3"/>
                <a:gd name="T6" fmla="*/ 0 w 1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01" name="Freeform 835"/>
            <p:cNvSpPr>
              <a:spLocks/>
            </p:cNvSpPr>
            <p:nvPr/>
          </p:nvSpPr>
          <p:spPr bwMode="auto">
            <a:xfrm>
              <a:off x="9475788" y="3254375"/>
              <a:ext cx="15875" cy="3175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6 w 10"/>
                <a:gd name="T5" fmla="*/ 0 h 2"/>
                <a:gd name="T6" fmla="*/ 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02" name="Freeform 836"/>
            <p:cNvSpPr>
              <a:spLocks/>
            </p:cNvSpPr>
            <p:nvPr/>
          </p:nvSpPr>
          <p:spPr bwMode="auto">
            <a:xfrm>
              <a:off x="9475788" y="3257550"/>
              <a:ext cx="15875" cy="3175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6 w 10"/>
                <a:gd name="T5" fmla="*/ 0 h 2"/>
                <a:gd name="T6" fmla="*/ 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03" name="Freeform 837"/>
            <p:cNvSpPr>
              <a:spLocks/>
            </p:cNvSpPr>
            <p:nvPr/>
          </p:nvSpPr>
          <p:spPr bwMode="auto">
            <a:xfrm>
              <a:off x="9475788" y="3260725"/>
              <a:ext cx="15875" cy="3175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6 w 10"/>
                <a:gd name="T5" fmla="*/ 0 h 2"/>
                <a:gd name="T6" fmla="*/ 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04" name="Freeform 838"/>
            <p:cNvSpPr>
              <a:spLocks/>
            </p:cNvSpPr>
            <p:nvPr/>
          </p:nvSpPr>
          <p:spPr bwMode="auto">
            <a:xfrm>
              <a:off x="9475788" y="3292475"/>
              <a:ext cx="15875" cy="6350"/>
            </a:xfrm>
            <a:custGeom>
              <a:avLst/>
              <a:gdLst>
                <a:gd name="T0" fmla="*/ 0 w 10"/>
                <a:gd name="T1" fmla="*/ 4 h 4"/>
                <a:gd name="T2" fmla="*/ 10 w 10"/>
                <a:gd name="T3" fmla="*/ 4 h 4"/>
                <a:gd name="T4" fmla="*/ 6 w 10"/>
                <a:gd name="T5" fmla="*/ 0 h 4"/>
                <a:gd name="T6" fmla="*/ 0 w 10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05" name="Freeform 839"/>
            <p:cNvSpPr>
              <a:spLocks/>
            </p:cNvSpPr>
            <p:nvPr/>
          </p:nvSpPr>
          <p:spPr bwMode="auto">
            <a:xfrm>
              <a:off x="9475788" y="3295650"/>
              <a:ext cx="15875" cy="6350"/>
            </a:xfrm>
            <a:custGeom>
              <a:avLst/>
              <a:gdLst>
                <a:gd name="T0" fmla="*/ 0 w 10"/>
                <a:gd name="T1" fmla="*/ 4 h 4"/>
                <a:gd name="T2" fmla="*/ 10 w 10"/>
                <a:gd name="T3" fmla="*/ 4 h 4"/>
                <a:gd name="T4" fmla="*/ 6 w 10"/>
                <a:gd name="T5" fmla="*/ 0 h 4"/>
                <a:gd name="T6" fmla="*/ 0 w 10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06" name="Freeform 840"/>
            <p:cNvSpPr>
              <a:spLocks/>
            </p:cNvSpPr>
            <p:nvPr/>
          </p:nvSpPr>
          <p:spPr bwMode="auto">
            <a:xfrm>
              <a:off x="9475788" y="3302000"/>
              <a:ext cx="15875" cy="3175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6 w 10"/>
                <a:gd name="T5" fmla="*/ 0 h 2"/>
                <a:gd name="T6" fmla="*/ 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07" name="Freeform 841"/>
            <p:cNvSpPr>
              <a:spLocks/>
            </p:cNvSpPr>
            <p:nvPr/>
          </p:nvSpPr>
          <p:spPr bwMode="auto">
            <a:xfrm>
              <a:off x="9475788" y="3305175"/>
              <a:ext cx="15875" cy="3175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6 w 10"/>
                <a:gd name="T5" fmla="*/ 0 h 2"/>
                <a:gd name="T6" fmla="*/ 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08" name="Freeform 842"/>
            <p:cNvSpPr>
              <a:spLocks/>
            </p:cNvSpPr>
            <p:nvPr/>
          </p:nvSpPr>
          <p:spPr bwMode="auto">
            <a:xfrm>
              <a:off x="9475788" y="3308350"/>
              <a:ext cx="15875" cy="3175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6 w 10"/>
                <a:gd name="T5" fmla="*/ 0 h 2"/>
                <a:gd name="T6" fmla="*/ 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09" name="Freeform 843"/>
            <p:cNvSpPr>
              <a:spLocks/>
            </p:cNvSpPr>
            <p:nvPr/>
          </p:nvSpPr>
          <p:spPr bwMode="auto">
            <a:xfrm>
              <a:off x="9475788" y="3198813"/>
              <a:ext cx="15875" cy="3175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6 w 10"/>
                <a:gd name="T5" fmla="*/ 0 h 2"/>
                <a:gd name="T6" fmla="*/ 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10" name="Freeform 844"/>
            <p:cNvSpPr>
              <a:spLocks/>
            </p:cNvSpPr>
            <p:nvPr/>
          </p:nvSpPr>
          <p:spPr bwMode="auto">
            <a:xfrm>
              <a:off x="9475788" y="3201988"/>
              <a:ext cx="15875" cy="3175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6 w 10"/>
                <a:gd name="T5" fmla="*/ 0 h 2"/>
                <a:gd name="T6" fmla="*/ 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11" name="Freeform 845"/>
            <p:cNvSpPr>
              <a:spLocks/>
            </p:cNvSpPr>
            <p:nvPr/>
          </p:nvSpPr>
          <p:spPr bwMode="auto">
            <a:xfrm>
              <a:off x="9475788" y="3205163"/>
              <a:ext cx="15875" cy="3175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6 w 10"/>
                <a:gd name="T5" fmla="*/ 0 h 2"/>
                <a:gd name="T6" fmla="*/ 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12" name="Freeform 846"/>
            <p:cNvSpPr>
              <a:spLocks/>
            </p:cNvSpPr>
            <p:nvPr/>
          </p:nvSpPr>
          <p:spPr bwMode="auto">
            <a:xfrm>
              <a:off x="9475788" y="3208338"/>
              <a:ext cx="15875" cy="3175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6 w 10"/>
                <a:gd name="T5" fmla="*/ 0 h 2"/>
                <a:gd name="T6" fmla="*/ 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13" name="Freeform 847"/>
            <p:cNvSpPr>
              <a:spLocks/>
            </p:cNvSpPr>
            <p:nvPr/>
          </p:nvSpPr>
          <p:spPr bwMode="auto">
            <a:xfrm>
              <a:off x="9475788" y="3211513"/>
              <a:ext cx="15875" cy="3175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2 h 2"/>
                <a:gd name="T4" fmla="*/ 6 w 10"/>
                <a:gd name="T5" fmla="*/ 0 h 2"/>
                <a:gd name="T6" fmla="*/ 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14" name="Rectangle 848"/>
            <p:cNvSpPr>
              <a:spLocks noChangeArrowheads="1"/>
            </p:cNvSpPr>
            <p:nvPr/>
          </p:nvSpPr>
          <p:spPr bwMode="auto">
            <a:xfrm>
              <a:off x="9564688" y="3138488"/>
              <a:ext cx="22225" cy="404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15" name="Rectangle 849"/>
            <p:cNvSpPr>
              <a:spLocks noChangeArrowheads="1"/>
            </p:cNvSpPr>
            <p:nvPr/>
          </p:nvSpPr>
          <p:spPr bwMode="auto">
            <a:xfrm>
              <a:off x="9478963" y="3236913"/>
              <a:ext cx="193675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16" name="Rectangle 850"/>
            <p:cNvSpPr>
              <a:spLocks noChangeArrowheads="1"/>
            </p:cNvSpPr>
            <p:nvPr/>
          </p:nvSpPr>
          <p:spPr bwMode="auto">
            <a:xfrm>
              <a:off x="9478963" y="3286125"/>
              <a:ext cx="193675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17" name="Rectangle 851"/>
            <p:cNvSpPr>
              <a:spLocks noChangeArrowheads="1"/>
            </p:cNvSpPr>
            <p:nvPr/>
          </p:nvSpPr>
          <p:spPr bwMode="auto">
            <a:xfrm>
              <a:off x="9478963" y="3189288"/>
              <a:ext cx="193675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18" name="Freeform 852"/>
            <p:cNvSpPr>
              <a:spLocks/>
            </p:cNvSpPr>
            <p:nvPr/>
          </p:nvSpPr>
          <p:spPr bwMode="auto">
            <a:xfrm>
              <a:off x="9653588" y="3243263"/>
              <a:ext cx="19050" cy="6350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6 w 12"/>
                <a:gd name="T5" fmla="*/ 0 h 4"/>
                <a:gd name="T6" fmla="*/ 0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19" name="Freeform 853"/>
            <p:cNvSpPr>
              <a:spLocks/>
            </p:cNvSpPr>
            <p:nvPr/>
          </p:nvSpPr>
          <p:spPr bwMode="auto">
            <a:xfrm>
              <a:off x="9653588" y="3249613"/>
              <a:ext cx="19050" cy="4763"/>
            </a:xfrm>
            <a:custGeom>
              <a:avLst/>
              <a:gdLst>
                <a:gd name="T0" fmla="*/ 0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0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lnTo>
                    <a:pt x="12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20" name="Freeform 854"/>
            <p:cNvSpPr>
              <a:spLocks/>
            </p:cNvSpPr>
            <p:nvPr/>
          </p:nvSpPr>
          <p:spPr bwMode="auto">
            <a:xfrm>
              <a:off x="9653588" y="3254375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12 w 12"/>
                <a:gd name="T3" fmla="*/ 2 h 2"/>
                <a:gd name="T4" fmla="*/ 6 w 12"/>
                <a:gd name="T5" fmla="*/ 0 h 2"/>
                <a:gd name="T6" fmla="*/ 0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21" name="Freeform 855"/>
            <p:cNvSpPr>
              <a:spLocks/>
            </p:cNvSpPr>
            <p:nvPr/>
          </p:nvSpPr>
          <p:spPr bwMode="auto">
            <a:xfrm>
              <a:off x="9653588" y="3257550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12 w 12"/>
                <a:gd name="T3" fmla="*/ 2 h 2"/>
                <a:gd name="T4" fmla="*/ 6 w 12"/>
                <a:gd name="T5" fmla="*/ 0 h 2"/>
                <a:gd name="T6" fmla="*/ 0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22" name="Freeform 856"/>
            <p:cNvSpPr>
              <a:spLocks/>
            </p:cNvSpPr>
            <p:nvPr/>
          </p:nvSpPr>
          <p:spPr bwMode="auto">
            <a:xfrm>
              <a:off x="9653588" y="3260725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12 w 12"/>
                <a:gd name="T3" fmla="*/ 2 h 2"/>
                <a:gd name="T4" fmla="*/ 6 w 12"/>
                <a:gd name="T5" fmla="*/ 0 h 2"/>
                <a:gd name="T6" fmla="*/ 0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23" name="Freeform 857"/>
            <p:cNvSpPr>
              <a:spLocks/>
            </p:cNvSpPr>
            <p:nvPr/>
          </p:nvSpPr>
          <p:spPr bwMode="auto">
            <a:xfrm>
              <a:off x="9653588" y="3292475"/>
              <a:ext cx="19050" cy="6350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6 w 12"/>
                <a:gd name="T5" fmla="*/ 0 h 4"/>
                <a:gd name="T6" fmla="*/ 0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24" name="Freeform 858"/>
            <p:cNvSpPr>
              <a:spLocks/>
            </p:cNvSpPr>
            <p:nvPr/>
          </p:nvSpPr>
          <p:spPr bwMode="auto">
            <a:xfrm>
              <a:off x="9653588" y="3295650"/>
              <a:ext cx="19050" cy="6350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6 w 12"/>
                <a:gd name="T5" fmla="*/ 0 h 4"/>
                <a:gd name="T6" fmla="*/ 0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25" name="Freeform 859"/>
            <p:cNvSpPr>
              <a:spLocks/>
            </p:cNvSpPr>
            <p:nvPr/>
          </p:nvSpPr>
          <p:spPr bwMode="auto">
            <a:xfrm>
              <a:off x="9653588" y="3302000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12 w 12"/>
                <a:gd name="T3" fmla="*/ 2 h 2"/>
                <a:gd name="T4" fmla="*/ 6 w 12"/>
                <a:gd name="T5" fmla="*/ 0 h 2"/>
                <a:gd name="T6" fmla="*/ 0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26" name="Freeform 860"/>
            <p:cNvSpPr>
              <a:spLocks/>
            </p:cNvSpPr>
            <p:nvPr/>
          </p:nvSpPr>
          <p:spPr bwMode="auto">
            <a:xfrm>
              <a:off x="9653588" y="3305175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12 w 12"/>
                <a:gd name="T3" fmla="*/ 2 h 2"/>
                <a:gd name="T4" fmla="*/ 6 w 12"/>
                <a:gd name="T5" fmla="*/ 0 h 2"/>
                <a:gd name="T6" fmla="*/ 0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27" name="Freeform 861"/>
            <p:cNvSpPr>
              <a:spLocks/>
            </p:cNvSpPr>
            <p:nvPr/>
          </p:nvSpPr>
          <p:spPr bwMode="auto">
            <a:xfrm>
              <a:off x="9653588" y="3308350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12 w 12"/>
                <a:gd name="T3" fmla="*/ 2 h 2"/>
                <a:gd name="T4" fmla="*/ 6 w 12"/>
                <a:gd name="T5" fmla="*/ 0 h 2"/>
                <a:gd name="T6" fmla="*/ 0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28" name="Freeform 862"/>
            <p:cNvSpPr>
              <a:spLocks/>
            </p:cNvSpPr>
            <p:nvPr/>
          </p:nvSpPr>
          <p:spPr bwMode="auto">
            <a:xfrm>
              <a:off x="9653588" y="3198813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12 w 12"/>
                <a:gd name="T3" fmla="*/ 2 h 2"/>
                <a:gd name="T4" fmla="*/ 6 w 12"/>
                <a:gd name="T5" fmla="*/ 0 h 2"/>
                <a:gd name="T6" fmla="*/ 0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29" name="Freeform 863"/>
            <p:cNvSpPr>
              <a:spLocks/>
            </p:cNvSpPr>
            <p:nvPr/>
          </p:nvSpPr>
          <p:spPr bwMode="auto">
            <a:xfrm>
              <a:off x="9653588" y="3201988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12 w 12"/>
                <a:gd name="T3" fmla="*/ 2 h 2"/>
                <a:gd name="T4" fmla="*/ 6 w 12"/>
                <a:gd name="T5" fmla="*/ 0 h 2"/>
                <a:gd name="T6" fmla="*/ 0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30" name="Freeform 864"/>
            <p:cNvSpPr>
              <a:spLocks/>
            </p:cNvSpPr>
            <p:nvPr/>
          </p:nvSpPr>
          <p:spPr bwMode="auto">
            <a:xfrm>
              <a:off x="9653588" y="3205163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12 w 12"/>
                <a:gd name="T3" fmla="*/ 2 h 2"/>
                <a:gd name="T4" fmla="*/ 6 w 12"/>
                <a:gd name="T5" fmla="*/ 0 h 2"/>
                <a:gd name="T6" fmla="*/ 0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31" name="Freeform 865"/>
            <p:cNvSpPr>
              <a:spLocks/>
            </p:cNvSpPr>
            <p:nvPr/>
          </p:nvSpPr>
          <p:spPr bwMode="auto">
            <a:xfrm>
              <a:off x="9653588" y="3208338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12 w 12"/>
                <a:gd name="T3" fmla="*/ 2 h 2"/>
                <a:gd name="T4" fmla="*/ 6 w 12"/>
                <a:gd name="T5" fmla="*/ 0 h 2"/>
                <a:gd name="T6" fmla="*/ 0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32" name="Freeform 866"/>
            <p:cNvSpPr>
              <a:spLocks/>
            </p:cNvSpPr>
            <p:nvPr/>
          </p:nvSpPr>
          <p:spPr bwMode="auto">
            <a:xfrm>
              <a:off x="9653588" y="3211513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12 w 12"/>
                <a:gd name="T3" fmla="*/ 2 h 2"/>
                <a:gd name="T4" fmla="*/ 6 w 12"/>
                <a:gd name="T5" fmla="*/ 0 h 2"/>
                <a:gd name="T6" fmla="*/ 0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133" name="Oval 867"/>
            <p:cNvSpPr>
              <a:spLocks noChangeArrowheads="1"/>
            </p:cNvSpPr>
            <p:nvPr/>
          </p:nvSpPr>
          <p:spPr bwMode="auto">
            <a:xfrm>
              <a:off x="9561513" y="3132138"/>
              <a:ext cx="28575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359047" y="2622402"/>
            <a:ext cx="332318" cy="617162"/>
            <a:chOff x="10244138" y="4543425"/>
            <a:chExt cx="177800" cy="330200"/>
          </a:xfrm>
        </p:grpSpPr>
        <p:sp>
          <p:nvSpPr>
            <p:cNvPr id="96" name="Freeform 868"/>
            <p:cNvSpPr>
              <a:spLocks noEditPoints="1"/>
            </p:cNvSpPr>
            <p:nvPr/>
          </p:nvSpPr>
          <p:spPr bwMode="auto">
            <a:xfrm>
              <a:off x="10244138" y="4578350"/>
              <a:ext cx="177800" cy="295275"/>
            </a:xfrm>
            <a:custGeom>
              <a:avLst/>
              <a:gdLst>
                <a:gd name="T0" fmla="*/ 28 w 56"/>
                <a:gd name="T1" fmla="*/ 44 h 93"/>
                <a:gd name="T2" fmla="*/ 28 w 56"/>
                <a:gd name="T3" fmla="*/ 44 h 93"/>
                <a:gd name="T4" fmla="*/ 29 w 56"/>
                <a:gd name="T5" fmla="*/ 41 h 93"/>
                <a:gd name="T6" fmla="*/ 33 w 56"/>
                <a:gd name="T7" fmla="*/ 32 h 93"/>
                <a:gd name="T8" fmla="*/ 45 w 56"/>
                <a:gd name="T9" fmla="*/ 19 h 93"/>
                <a:gd name="T10" fmla="*/ 49 w 56"/>
                <a:gd name="T11" fmla="*/ 14 h 93"/>
                <a:gd name="T12" fmla="*/ 8 w 56"/>
                <a:gd name="T13" fmla="*/ 14 h 93"/>
                <a:gd name="T14" fmla="*/ 8 w 56"/>
                <a:gd name="T15" fmla="*/ 15 h 93"/>
                <a:gd name="T16" fmla="*/ 23 w 56"/>
                <a:gd name="T17" fmla="*/ 31 h 93"/>
                <a:gd name="T18" fmla="*/ 28 w 56"/>
                <a:gd name="T19" fmla="*/ 40 h 93"/>
                <a:gd name="T20" fmla="*/ 28 w 56"/>
                <a:gd name="T21" fmla="*/ 44 h 93"/>
                <a:gd name="T22" fmla="*/ 53 w 56"/>
                <a:gd name="T23" fmla="*/ 83 h 93"/>
                <a:gd name="T24" fmla="*/ 52 w 56"/>
                <a:gd name="T25" fmla="*/ 80 h 93"/>
                <a:gd name="T26" fmla="*/ 41 w 56"/>
                <a:gd name="T27" fmla="*/ 73 h 93"/>
                <a:gd name="T28" fmla="*/ 34 w 56"/>
                <a:gd name="T29" fmla="*/ 70 h 93"/>
                <a:gd name="T30" fmla="*/ 29 w 56"/>
                <a:gd name="T31" fmla="*/ 64 h 93"/>
                <a:gd name="T32" fmla="*/ 29 w 56"/>
                <a:gd name="T33" fmla="*/ 64 h 93"/>
                <a:gd name="T34" fmla="*/ 27 w 56"/>
                <a:gd name="T35" fmla="*/ 66 h 93"/>
                <a:gd name="T36" fmla="*/ 20 w 56"/>
                <a:gd name="T37" fmla="*/ 71 h 93"/>
                <a:gd name="T38" fmla="*/ 13 w 56"/>
                <a:gd name="T39" fmla="*/ 75 h 93"/>
                <a:gd name="T40" fmla="*/ 4 w 56"/>
                <a:gd name="T41" fmla="*/ 82 h 93"/>
                <a:gd name="T42" fmla="*/ 5 w 56"/>
                <a:gd name="T43" fmla="*/ 84 h 93"/>
                <a:gd name="T44" fmla="*/ 18 w 56"/>
                <a:gd name="T45" fmla="*/ 87 h 93"/>
                <a:gd name="T46" fmla="*/ 28 w 56"/>
                <a:gd name="T47" fmla="*/ 87 h 93"/>
                <a:gd name="T48" fmla="*/ 43 w 56"/>
                <a:gd name="T49" fmla="*/ 86 h 93"/>
                <a:gd name="T50" fmla="*/ 53 w 56"/>
                <a:gd name="T51" fmla="*/ 83 h 93"/>
                <a:gd name="T52" fmla="*/ 0 w 56"/>
                <a:gd name="T53" fmla="*/ 0 h 93"/>
                <a:gd name="T54" fmla="*/ 6 w 56"/>
                <a:gd name="T55" fmla="*/ 3 h 93"/>
                <a:gd name="T56" fmla="*/ 20 w 56"/>
                <a:gd name="T57" fmla="*/ 5 h 93"/>
                <a:gd name="T58" fmla="*/ 26 w 56"/>
                <a:gd name="T59" fmla="*/ 6 h 93"/>
                <a:gd name="T60" fmla="*/ 52 w 56"/>
                <a:gd name="T61" fmla="*/ 2 h 93"/>
                <a:gd name="T62" fmla="*/ 54 w 56"/>
                <a:gd name="T63" fmla="*/ 1 h 93"/>
                <a:gd name="T64" fmla="*/ 56 w 56"/>
                <a:gd name="T65" fmla="*/ 0 h 93"/>
                <a:gd name="T66" fmla="*/ 56 w 56"/>
                <a:gd name="T67" fmla="*/ 7 h 93"/>
                <a:gd name="T68" fmla="*/ 53 w 56"/>
                <a:gd name="T69" fmla="*/ 17 h 93"/>
                <a:gd name="T70" fmla="*/ 48 w 56"/>
                <a:gd name="T71" fmla="*/ 22 h 93"/>
                <a:gd name="T72" fmla="*/ 36 w 56"/>
                <a:gd name="T73" fmla="*/ 36 h 93"/>
                <a:gd name="T74" fmla="*/ 35 w 56"/>
                <a:gd name="T75" fmla="*/ 37 h 93"/>
                <a:gd name="T76" fmla="*/ 35 w 56"/>
                <a:gd name="T77" fmla="*/ 44 h 93"/>
                <a:gd name="T78" fmla="*/ 49 w 56"/>
                <a:gd name="T79" fmla="*/ 60 h 93"/>
                <a:gd name="T80" fmla="*/ 52 w 56"/>
                <a:gd name="T81" fmla="*/ 63 h 93"/>
                <a:gd name="T82" fmla="*/ 56 w 56"/>
                <a:gd name="T83" fmla="*/ 72 h 93"/>
                <a:gd name="T84" fmla="*/ 56 w 56"/>
                <a:gd name="T85" fmla="*/ 82 h 93"/>
                <a:gd name="T86" fmla="*/ 50 w 56"/>
                <a:gd name="T87" fmla="*/ 89 h 93"/>
                <a:gd name="T88" fmla="*/ 38 w 56"/>
                <a:gd name="T89" fmla="*/ 92 h 93"/>
                <a:gd name="T90" fmla="*/ 32 w 56"/>
                <a:gd name="T91" fmla="*/ 92 h 93"/>
                <a:gd name="T92" fmla="*/ 10 w 56"/>
                <a:gd name="T93" fmla="*/ 90 h 93"/>
                <a:gd name="T94" fmla="*/ 5 w 56"/>
                <a:gd name="T95" fmla="*/ 89 h 93"/>
                <a:gd name="T96" fmla="*/ 0 w 56"/>
                <a:gd name="T97" fmla="*/ 83 h 93"/>
                <a:gd name="T98" fmla="*/ 1 w 56"/>
                <a:gd name="T99" fmla="*/ 69 h 93"/>
                <a:gd name="T100" fmla="*/ 5 w 56"/>
                <a:gd name="T101" fmla="*/ 62 h 93"/>
                <a:gd name="T102" fmla="*/ 12 w 56"/>
                <a:gd name="T103" fmla="*/ 55 h 93"/>
                <a:gd name="T104" fmla="*/ 21 w 56"/>
                <a:gd name="T105" fmla="*/ 45 h 93"/>
                <a:gd name="T106" fmla="*/ 23 w 56"/>
                <a:gd name="T107" fmla="*/ 39 h 93"/>
                <a:gd name="T108" fmla="*/ 21 w 56"/>
                <a:gd name="T109" fmla="*/ 37 h 93"/>
                <a:gd name="T110" fmla="*/ 12 w 56"/>
                <a:gd name="T111" fmla="*/ 26 h 93"/>
                <a:gd name="T112" fmla="*/ 4 w 56"/>
                <a:gd name="T113" fmla="*/ 17 h 93"/>
                <a:gd name="T114" fmla="*/ 0 w 56"/>
                <a:gd name="T115" fmla="*/ 8 h 93"/>
                <a:gd name="T116" fmla="*/ 0 w 56"/>
                <a:gd name="T1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93">
                  <a:moveTo>
                    <a:pt x="28" y="44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29" y="42"/>
                    <a:pt x="29" y="41"/>
                  </a:cubicBezTo>
                  <a:cubicBezTo>
                    <a:pt x="29" y="38"/>
                    <a:pt x="30" y="35"/>
                    <a:pt x="33" y="32"/>
                  </a:cubicBezTo>
                  <a:cubicBezTo>
                    <a:pt x="37" y="28"/>
                    <a:pt x="41" y="23"/>
                    <a:pt x="45" y="19"/>
                  </a:cubicBezTo>
                  <a:cubicBezTo>
                    <a:pt x="46" y="17"/>
                    <a:pt x="47" y="16"/>
                    <a:pt x="49" y="14"/>
                  </a:cubicBezTo>
                  <a:cubicBezTo>
                    <a:pt x="35" y="22"/>
                    <a:pt x="22" y="22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13" y="20"/>
                    <a:pt x="18" y="26"/>
                    <a:pt x="23" y="31"/>
                  </a:cubicBezTo>
                  <a:cubicBezTo>
                    <a:pt x="25" y="34"/>
                    <a:pt x="27" y="36"/>
                    <a:pt x="28" y="40"/>
                  </a:cubicBezTo>
                  <a:cubicBezTo>
                    <a:pt x="28" y="41"/>
                    <a:pt x="28" y="42"/>
                    <a:pt x="28" y="44"/>
                  </a:cubicBezTo>
                  <a:moveTo>
                    <a:pt x="53" y="83"/>
                  </a:moveTo>
                  <a:cubicBezTo>
                    <a:pt x="53" y="82"/>
                    <a:pt x="52" y="81"/>
                    <a:pt x="52" y="80"/>
                  </a:cubicBezTo>
                  <a:cubicBezTo>
                    <a:pt x="49" y="77"/>
                    <a:pt x="45" y="75"/>
                    <a:pt x="41" y="73"/>
                  </a:cubicBezTo>
                  <a:cubicBezTo>
                    <a:pt x="39" y="72"/>
                    <a:pt x="36" y="71"/>
                    <a:pt x="34" y="70"/>
                  </a:cubicBezTo>
                  <a:cubicBezTo>
                    <a:pt x="32" y="68"/>
                    <a:pt x="30" y="66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4"/>
                    <a:pt x="27" y="65"/>
                    <a:pt x="27" y="66"/>
                  </a:cubicBezTo>
                  <a:cubicBezTo>
                    <a:pt x="25" y="69"/>
                    <a:pt x="23" y="70"/>
                    <a:pt x="20" y="71"/>
                  </a:cubicBezTo>
                  <a:cubicBezTo>
                    <a:pt x="18" y="73"/>
                    <a:pt x="15" y="73"/>
                    <a:pt x="13" y="75"/>
                  </a:cubicBezTo>
                  <a:cubicBezTo>
                    <a:pt x="9" y="76"/>
                    <a:pt x="6" y="79"/>
                    <a:pt x="4" y="82"/>
                  </a:cubicBezTo>
                  <a:cubicBezTo>
                    <a:pt x="4" y="83"/>
                    <a:pt x="4" y="83"/>
                    <a:pt x="5" y="84"/>
                  </a:cubicBezTo>
                  <a:cubicBezTo>
                    <a:pt x="9" y="85"/>
                    <a:pt x="13" y="86"/>
                    <a:pt x="18" y="87"/>
                  </a:cubicBezTo>
                  <a:cubicBezTo>
                    <a:pt x="21" y="87"/>
                    <a:pt x="25" y="87"/>
                    <a:pt x="28" y="87"/>
                  </a:cubicBezTo>
                  <a:cubicBezTo>
                    <a:pt x="33" y="88"/>
                    <a:pt x="38" y="87"/>
                    <a:pt x="43" y="86"/>
                  </a:cubicBezTo>
                  <a:cubicBezTo>
                    <a:pt x="47" y="86"/>
                    <a:pt x="50" y="85"/>
                    <a:pt x="53" y="83"/>
                  </a:cubicBezTo>
                  <a:moveTo>
                    <a:pt x="0" y="0"/>
                  </a:moveTo>
                  <a:cubicBezTo>
                    <a:pt x="2" y="1"/>
                    <a:pt x="4" y="2"/>
                    <a:pt x="6" y="3"/>
                  </a:cubicBezTo>
                  <a:cubicBezTo>
                    <a:pt x="11" y="4"/>
                    <a:pt x="15" y="5"/>
                    <a:pt x="20" y="5"/>
                  </a:cubicBezTo>
                  <a:cubicBezTo>
                    <a:pt x="22" y="6"/>
                    <a:pt x="24" y="6"/>
                    <a:pt x="26" y="6"/>
                  </a:cubicBezTo>
                  <a:cubicBezTo>
                    <a:pt x="35" y="6"/>
                    <a:pt x="44" y="5"/>
                    <a:pt x="52" y="2"/>
                  </a:cubicBezTo>
                  <a:cubicBezTo>
                    <a:pt x="53" y="1"/>
                    <a:pt x="54" y="1"/>
                    <a:pt x="54" y="1"/>
                  </a:cubicBezTo>
                  <a:cubicBezTo>
                    <a:pt x="55" y="0"/>
                    <a:pt x="56" y="0"/>
                    <a:pt x="56" y="0"/>
                  </a:cubicBezTo>
                  <a:cubicBezTo>
                    <a:pt x="56" y="2"/>
                    <a:pt x="56" y="5"/>
                    <a:pt x="56" y="7"/>
                  </a:cubicBezTo>
                  <a:cubicBezTo>
                    <a:pt x="56" y="11"/>
                    <a:pt x="55" y="14"/>
                    <a:pt x="53" y="17"/>
                  </a:cubicBezTo>
                  <a:cubicBezTo>
                    <a:pt x="51" y="19"/>
                    <a:pt x="49" y="20"/>
                    <a:pt x="48" y="22"/>
                  </a:cubicBezTo>
                  <a:cubicBezTo>
                    <a:pt x="44" y="27"/>
                    <a:pt x="40" y="31"/>
                    <a:pt x="36" y="36"/>
                  </a:cubicBezTo>
                  <a:cubicBezTo>
                    <a:pt x="35" y="36"/>
                    <a:pt x="35" y="37"/>
                    <a:pt x="35" y="37"/>
                  </a:cubicBezTo>
                  <a:cubicBezTo>
                    <a:pt x="33" y="40"/>
                    <a:pt x="33" y="42"/>
                    <a:pt x="35" y="44"/>
                  </a:cubicBezTo>
                  <a:cubicBezTo>
                    <a:pt x="39" y="50"/>
                    <a:pt x="44" y="55"/>
                    <a:pt x="49" y="60"/>
                  </a:cubicBezTo>
                  <a:cubicBezTo>
                    <a:pt x="50" y="61"/>
                    <a:pt x="51" y="62"/>
                    <a:pt x="52" y="63"/>
                  </a:cubicBezTo>
                  <a:cubicBezTo>
                    <a:pt x="54" y="65"/>
                    <a:pt x="56" y="68"/>
                    <a:pt x="56" y="72"/>
                  </a:cubicBezTo>
                  <a:cubicBezTo>
                    <a:pt x="56" y="75"/>
                    <a:pt x="56" y="79"/>
                    <a:pt x="56" y="82"/>
                  </a:cubicBezTo>
                  <a:cubicBezTo>
                    <a:pt x="56" y="86"/>
                    <a:pt x="54" y="88"/>
                    <a:pt x="50" y="89"/>
                  </a:cubicBezTo>
                  <a:cubicBezTo>
                    <a:pt x="46" y="90"/>
                    <a:pt x="42" y="91"/>
                    <a:pt x="38" y="92"/>
                  </a:cubicBezTo>
                  <a:cubicBezTo>
                    <a:pt x="36" y="92"/>
                    <a:pt x="34" y="92"/>
                    <a:pt x="32" y="92"/>
                  </a:cubicBezTo>
                  <a:cubicBezTo>
                    <a:pt x="25" y="93"/>
                    <a:pt x="18" y="92"/>
                    <a:pt x="10" y="90"/>
                  </a:cubicBezTo>
                  <a:cubicBezTo>
                    <a:pt x="9" y="90"/>
                    <a:pt x="7" y="89"/>
                    <a:pt x="5" y="89"/>
                  </a:cubicBezTo>
                  <a:cubicBezTo>
                    <a:pt x="2" y="88"/>
                    <a:pt x="1" y="86"/>
                    <a:pt x="0" y="83"/>
                  </a:cubicBezTo>
                  <a:cubicBezTo>
                    <a:pt x="0" y="78"/>
                    <a:pt x="0" y="73"/>
                    <a:pt x="1" y="69"/>
                  </a:cubicBezTo>
                  <a:cubicBezTo>
                    <a:pt x="2" y="66"/>
                    <a:pt x="3" y="64"/>
                    <a:pt x="5" y="62"/>
                  </a:cubicBezTo>
                  <a:cubicBezTo>
                    <a:pt x="8" y="60"/>
                    <a:pt x="10" y="57"/>
                    <a:pt x="12" y="55"/>
                  </a:cubicBezTo>
                  <a:cubicBezTo>
                    <a:pt x="15" y="51"/>
                    <a:pt x="18" y="48"/>
                    <a:pt x="21" y="45"/>
                  </a:cubicBezTo>
                  <a:cubicBezTo>
                    <a:pt x="22" y="43"/>
                    <a:pt x="23" y="41"/>
                    <a:pt x="23" y="39"/>
                  </a:cubicBezTo>
                  <a:cubicBezTo>
                    <a:pt x="22" y="39"/>
                    <a:pt x="22" y="38"/>
                    <a:pt x="21" y="37"/>
                  </a:cubicBezTo>
                  <a:cubicBezTo>
                    <a:pt x="18" y="33"/>
                    <a:pt x="15" y="30"/>
                    <a:pt x="12" y="26"/>
                  </a:cubicBezTo>
                  <a:cubicBezTo>
                    <a:pt x="9" y="23"/>
                    <a:pt x="6" y="20"/>
                    <a:pt x="4" y="17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97" name="Freeform 869"/>
            <p:cNvSpPr>
              <a:spLocks/>
            </p:cNvSpPr>
            <p:nvPr/>
          </p:nvSpPr>
          <p:spPr bwMode="auto">
            <a:xfrm>
              <a:off x="10247313" y="4543425"/>
              <a:ext cx="171450" cy="41275"/>
            </a:xfrm>
            <a:custGeom>
              <a:avLst/>
              <a:gdLst>
                <a:gd name="T0" fmla="*/ 23 w 54"/>
                <a:gd name="T1" fmla="*/ 13 h 13"/>
                <a:gd name="T2" fmla="*/ 6 w 54"/>
                <a:gd name="T3" fmla="*/ 11 h 13"/>
                <a:gd name="T4" fmla="*/ 2 w 54"/>
                <a:gd name="T5" fmla="*/ 9 h 13"/>
                <a:gd name="T6" fmla="*/ 2 w 54"/>
                <a:gd name="T7" fmla="*/ 5 h 13"/>
                <a:gd name="T8" fmla="*/ 9 w 54"/>
                <a:gd name="T9" fmla="*/ 2 h 13"/>
                <a:gd name="T10" fmla="*/ 33 w 54"/>
                <a:gd name="T11" fmla="*/ 0 h 13"/>
                <a:gd name="T12" fmla="*/ 48 w 54"/>
                <a:gd name="T13" fmla="*/ 3 h 13"/>
                <a:gd name="T14" fmla="*/ 52 w 54"/>
                <a:gd name="T15" fmla="*/ 5 h 13"/>
                <a:gd name="T16" fmla="*/ 52 w 54"/>
                <a:gd name="T17" fmla="*/ 9 h 13"/>
                <a:gd name="T18" fmla="*/ 44 w 54"/>
                <a:gd name="T19" fmla="*/ 12 h 13"/>
                <a:gd name="T20" fmla="*/ 23 w 54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3">
                  <a:moveTo>
                    <a:pt x="23" y="13"/>
                  </a:moveTo>
                  <a:cubicBezTo>
                    <a:pt x="19" y="13"/>
                    <a:pt x="12" y="13"/>
                    <a:pt x="6" y="11"/>
                  </a:cubicBez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4" y="3"/>
                    <a:pt x="7" y="2"/>
                    <a:pt x="9" y="2"/>
                  </a:cubicBezTo>
                  <a:cubicBezTo>
                    <a:pt x="17" y="0"/>
                    <a:pt x="25" y="0"/>
                    <a:pt x="33" y="0"/>
                  </a:cubicBezTo>
                  <a:cubicBezTo>
                    <a:pt x="38" y="1"/>
                    <a:pt x="43" y="1"/>
                    <a:pt x="48" y="3"/>
                  </a:cubicBezTo>
                  <a:cubicBezTo>
                    <a:pt x="50" y="3"/>
                    <a:pt x="51" y="4"/>
                    <a:pt x="52" y="5"/>
                  </a:cubicBezTo>
                  <a:cubicBezTo>
                    <a:pt x="54" y="6"/>
                    <a:pt x="54" y="8"/>
                    <a:pt x="52" y="9"/>
                  </a:cubicBezTo>
                  <a:cubicBezTo>
                    <a:pt x="50" y="10"/>
                    <a:pt x="47" y="11"/>
                    <a:pt x="44" y="12"/>
                  </a:cubicBezTo>
                  <a:cubicBezTo>
                    <a:pt x="38" y="13"/>
                    <a:pt x="32" y="13"/>
                    <a:pt x="23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8657" tIns="29328" rIns="58657" bIns="29328" numCol="1" anchor="t" anchorCtr="0" compatLnSpc="1">
              <a:prstTxWarp prst="textNoShape">
                <a:avLst/>
              </a:prstTxWarp>
            </a:bodyPr>
            <a:lstStyle/>
            <a:p>
              <a:pPr defTabSz="586558"/>
              <a:endParaRPr lang="en-US" sz="1071">
                <a:solidFill>
                  <a:srgbClr val="000000"/>
                </a:solidFill>
                <a:latin typeface="Book Antiqua" pitchFamily="18" charset="0"/>
                <a:cs typeface="Arial" charset="0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5382273" y="3303550"/>
            <a:ext cx="285866" cy="15093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 defTabSz="586558"/>
            <a:r>
              <a:rPr lang="en-US" sz="1071" b="1">
                <a:solidFill>
                  <a:srgbClr val="FFFFFF"/>
                </a:solidFill>
                <a:latin typeface="+mj-lt"/>
                <a:cs typeface="Arial" charset="0"/>
              </a:rPr>
              <a:t>TIME</a:t>
            </a:r>
            <a:endParaRPr lang="en-US" sz="1071" b="1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411535" y="3303550"/>
            <a:ext cx="418537" cy="15093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 defTabSz="586558"/>
            <a:r>
              <a:rPr lang="en-US" sz="1071" b="1">
                <a:solidFill>
                  <a:schemeClr val="bg1"/>
                </a:solidFill>
                <a:latin typeface="+mj-lt"/>
                <a:cs typeface="Arial" charset="0"/>
              </a:rPr>
              <a:t>CAPITAL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317384" y="1758578"/>
            <a:ext cx="418537" cy="15093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 defTabSz="586558"/>
            <a:r>
              <a:rPr lang="en-US" sz="1071" b="1">
                <a:solidFill>
                  <a:srgbClr val="FFFFFF"/>
                </a:solidFill>
                <a:latin typeface="+mj-lt"/>
                <a:cs typeface="Arial" charset="0"/>
              </a:rPr>
              <a:t>SPACE</a:t>
            </a:r>
            <a:endParaRPr lang="en-US" sz="1071" b="1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723B8-DCDE-4599-8065-0D3F2CDBF6E2}"/>
              </a:ext>
            </a:extLst>
          </p:cNvPr>
          <p:cNvSpPr txBox="1"/>
          <p:nvPr/>
        </p:nvSpPr>
        <p:spPr>
          <a:xfrm>
            <a:off x="206815" y="646262"/>
            <a:ext cx="2585643" cy="129266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 algn="r">
              <a:buNone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“ROW”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 not available / delayed</a:t>
            </a:r>
          </a:p>
          <a:p>
            <a:pPr marL="1587" lvl="1" indent="0" algn="r">
              <a:buNone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1587" lvl="1" indent="0" algn="r">
              <a:buNone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….Space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Constraint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for new substations</a:t>
            </a:r>
          </a:p>
          <a:p>
            <a:pPr marL="1587" lvl="1" indent="0" algn="r">
              <a:buNone/>
            </a:pPr>
            <a:endParaRPr lang="en-US" sz="1200" b="1" dirty="0">
              <a:latin typeface="+mj-lt"/>
              <a:cs typeface="Arial" panose="020B0604020202020204" pitchFamily="34" charset="0"/>
            </a:endParaRPr>
          </a:p>
          <a:p>
            <a:pPr marL="1587" lvl="1" indent="0" algn="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….”Environmental”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constraints</a:t>
            </a:r>
          </a:p>
          <a:p>
            <a:pPr marL="1587" lvl="1" indent="0" algn="r">
              <a:buNone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1587" lvl="1" indent="0" algn="r">
              <a:buNone/>
            </a:pPr>
            <a:r>
              <a:rPr lang="en-US" altLang="en-US" sz="1200" b="1" dirty="0">
                <a:latin typeface="+mj-lt"/>
                <a:cs typeface="Arial" panose="020B0604020202020204" pitchFamily="34" charset="0"/>
              </a:rPr>
              <a:t>….People’ dissent </a:t>
            </a:r>
            <a:r>
              <a:rPr lang="en-US" altLang="en-US" sz="1200" dirty="0">
                <a:latin typeface="+mj-lt"/>
                <a:cs typeface="Arial" panose="020B0604020202020204" pitchFamily="34" charset="0"/>
              </a:rPr>
              <a:t>for ROW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609D9-C880-44ED-81AE-0938060134DE}"/>
              </a:ext>
            </a:extLst>
          </p:cNvPr>
          <p:cNvSpPr txBox="1"/>
          <p:nvPr/>
        </p:nvSpPr>
        <p:spPr>
          <a:xfrm>
            <a:off x="401075" y="2950867"/>
            <a:ext cx="2157479" cy="92333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 defTabSz="895350">
              <a:buClr>
                <a:schemeClr val="tx2"/>
              </a:buClr>
              <a:buSzPct val="100000"/>
              <a:defRPr baseline="0"/>
            </a:lvl1pPr>
            <a:lvl2pPr marL="1587" lvl="1" indent="0" defTabSz="895350">
              <a:buClr>
                <a:schemeClr val="tx2"/>
              </a:buClr>
              <a:buSzPct val="125000"/>
              <a:buFont typeface="Arial" charset="0"/>
              <a:buNone/>
              <a:defRPr sz="1200" baseline="0">
                <a:latin typeface="+mj-lt"/>
                <a:cs typeface="Arial" panose="020B0604020202020204" pitchFamily="34" charset="0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9808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lvl="1" algn="r"/>
            <a:r>
              <a:rPr lang="en-US" b="1" dirty="0"/>
              <a:t>…Optimal Resources </a:t>
            </a:r>
            <a:r>
              <a:rPr lang="en-US" dirty="0"/>
              <a:t>Utilization</a:t>
            </a:r>
          </a:p>
          <a:p>
            <a:pPr lvl="1" algn="r"/>
            <a:endParaRPr lang="en-US" dirty="0"/>
          </a:p>
          <a:p>
            <a:pPr lvl="1" algn="r"/>
            <a:r>
              <a:rPr lang="en-US" dirty="0"/>
              <a:t>…Increased </a:t>
            </a:r>
            <a:r>
              <a:rPr lang="en-US" b="1" dirty="0"/>
              <a:t>Budgetary Constraints </a:t>
            </a:r>
          </a:p>
          <a:p>
            <a:pPr lvl="1" algn="r"/>
            <a:endParaRPr lang="en-US" dirty="0"/>
          </a:p>
          <a:p>
            <a:pPr lvl="1" algn="r"/>
            <a:r>
              <a:rPr lang="en-US" dirty="0"/>
              <a:t>Increasing </a:t>
            </a:r>
            <a:r>
              <a:rPr lang="en-US" b="1" dirty="0"/>
              <a:t>Competitive market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1675B9-14AB-4AE3-B9F0-A99D41A7F72A}"/>
              </a:ext>
            </a:extLst>
          </p:cNvPr>
          <p:cNvSpPr txBox="1"/>
          <p:nvPr/>
        </p:nvSpPr>
        <p:spPr>
          <a:xfrm>
            <a:off x="523247" y="4120128"/>
            <a:ext cx="8425347" cy="357684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55104" tIns="55104" rIns="55104" bIns="55104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spcBef>
                <a:spcPts val="306"/>
              </a:spcBef>
              <a:buClr>
                <a:schemeClr val="bg1"/>
              </a:buClr>
            </a:pPr>
            <a:r>
              <a:rPr lang="en-US" sz="1600" b="1" dirty="0">
                <a:solidFill>
                  <a:schemeClr val="bg1"/>
                </a:solidFill>
              </a:rPr>
              <a:t>Sterlite Power is uniquely positioned to overcome the challenges in energy delivery</a:t>
            </a:r>
          </a:p>
        </p:txBody>
      </p:sp>
      <p:pic>
        <p:nvPicPr>
          <p:cNvPr id="84" name="Picture 51" descr="Image result for sterlite power logo">
            <a:extLst>
              <a:ext uri="{FF2B5EF4-FFF2-40B4-BE49-F238E27FC236}">
                <a16:creationId xmlns:a16="http://schemas.microsoft.com/office/drawing/2014/main" id="{AF29676C-97F0-43B1-A71D-A5AF7536B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7338" y="2370066"/>
            <a:ext cx="361956" cy="3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6981AD27-0664-412F-BB84-C1FEEDFB48B2}"/>
              </a:ext>
            </a:extLst>
          </p:cNvPr>
          <p:cNvCxnSpPr>
            <a:cxnSpLocks/>
          </p:cNvCxnSpPr>
          <p:nvPr/>
        </p:nvCxnSpPr>
        <p:spPr>
          <a:xfrm>
            <a:off x="2980623" y="1095856"/>
            <a:ext cx="1045506" cy="393474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209EB3A-CEAD-4BCD-B353-D23E72C3CF79}"/>
              </a:ext>
            </a:extLst>
          </p:cNvPr>
          <p:cNvCxnSpPr>
            <a:cxnSpLocks/>
          </p:cNvCxnSpPr>
          <p:nvPr/>
        </p:nvCxnSpPr>
        <p:spPr>
          <a:xfrm>
            <a:off x="2813175" y="3462939"/>
            <a:ext cx="777895" cy="381891"/>
          </a:xfrm>
          <a:prstGeom prst="bentConnector3">
            <a:avLst>
              <a:gd name="adj1" fmla="val 14289"/>
            </a:avLst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C6068E1-EBB1-49C1-B507-379938882025}"/>
              </a:ext>
            </a:extLst>
          </p:cNvPr>
          <p:cNvCxnSpPr>
            <a:cxnSpLocks/>
          </p:cNvCxnSpPr>
          <p:nvPr/>
        </p:nvCxnSpPr>
        <p:spPr>
          <a:xfrm rot="16200000">
            <a:off x="5817317" y="2017302"/>
            <a:ext cx="548640" cy="365760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B866FC3-C3E8-42C4-B995-D876DFE00EED}"/>
              </a:ext>
            </a:extLst>
          </p:cNvPr>
          <p:cNvSpPr txBox="1"/>
          <p:nvPr/>
        </p:nvSpPr>
        <p:spPr>
          <a:xfrm>
            <a:off x="6451210" y="1323517"/>
            <a:ext cx="2585643" cy="166199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 defTabSz="895350">
              <a:buClr>
                <a:schemeClr val="tx2"/>
              </a:buClr>
              <a:buSzPct val="100000"/>
              <a:defRPr baseline="0"/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j-lt"/>
                <a:cs typeface="Arial" panose="020B0604020202020204" pitchFamily="34" charset="0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9808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r>
              <a:rPr lang="en-US" altLang="en-US" sz="1200" dirty="0">
                <a:latin typeface="+mj-lt"/>
              </a:rPr>
              <a:t>…..Resolve congestion with </a:t>
            </a:r>
            <a:r>
              <a:rPr lang="en-US" altLang="en-US" sz="1200" b="1" dirty="0">
                <a:latin typeface="+mj-lt"/>
              </a:rPr>
              <a:t>minimum customer interruption</a:t>
            </a:r>
            <a:r>
              <a:rPr lang="en-US" altLang="en-US" sz="1200" dirty="0">
                <a:latin typeface="+mj-lt"/>
              </a:rPr>
              <a:t> “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         …..“</a:t>
            </a:r>
            <a:r>
              <a:rPr lang="en-US" sz="1200" b="1" dirty="0">
                <a:latin typeface="+mj-lt"/>
              </a:rPr>
              <a:t>Zero –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Shut</a:t>
            </a:r>
            <a:r>
              <a:rPr lang="en-US" sz="1200" b="1" dirty="0">
                <a:latin typeface="+mj-lt"/>
              </a:rPr>
              <a:t> down </a:t>
            </a:r>
            <a:r>
              <a:rPr lang="en-US" sz="1200" dirty="0">
                <a:latin typeface="+mj-lt"/>
              </a:rPr>
              <a:t>requirement”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  <a:cs typeface="Arial" panose="020B0604020202020204" pitchFamily="34" charset="0"/>
              </a:rPr>
              <a:t>  …..“RE integration (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speed, uncertainty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)”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r>
              <a:rPr lang="en-US" sz="1200" dirty="0">
                <a:latin typeface="+mj-lt"/>
                <a:cs typeface="Arial" panose="020B0604020202020204" pitchFamily="34" charset="0"/>
              </a:rPr>
              <a:t> ….Delayed projects lead to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delayed asset monetization</a:t>
            </a:r>
            <a:endParaRPr lang="en-US" sz="1200" b="1" dirty="0">
              <a:latin typeface="+mj-lt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DA777DF-AD8B-4CC9-B8E3-5E2E175F052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9" y="208200"/>
            <a:ext cx="1668031" cy="197836"/>
          </a:xfrm>
          <a:prstGeom prst="rect">
            <a:avLst/>
          </a:prstGeom>
        </p:spPr>
      </p:pic>
      <p:sp>
        <p:nvSpPr>
          <p:cNvPr id="72" name="Footer Placeholder 3">
            <a:extLst>
              <a:ext uri="{FF2B5EF4-FFF2-40B4-BE49-F238E27FC236}">
                <a16:creationId xmlns:a16="http://schemas.microsoft.com/office/drawing/2014/main" id="{DCDCC5E3-0B92-4F89-810F-A036C7B1E35C}"/>
              </a:ext>
            </a:extLst>
          </p:cNvPr>
          <p:cNvSpPr txBox="1">
            <a:spLocks/>
          </p:cNvSpPr>
          <p:nvPr/>
        </p:nvSpPr>
        <p:spPr>
          <a:xfrm>
            <a:off x="8068673" y="4576773"/>
            <a:ext cx="57861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SPTL</a:t>
            </a:r>
          </a:p>
        </p:txBody>
      </p:sp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286D8DC3-D293-4B4D-ABE8-B7E6CB35AA2E}"/>
              </a:ext>
            </a:extLst>
          </p:cNvPr>
          <p:cNvSpPr txBox="1">
            <a:spLocks/>
          </p:cNvSpPr>
          <p:nvPr/>
        </p:nvSpPr>
        <p:spPr>
          <a:xfrm>
            <a:off x="8692298" y="4574499"/>
            <a:ext cx="42022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99551-4C17-415B-883D-CC8122364015}" type="slidenum">
              <a:rPr lang="en-US" sz="800" smtClean="0">
                <a:solidFill>
                  <a:schemeClr val="bg1"/>
                </a:solidFill>
              </a:rPr>
              <a:pPr/>
              <a:t>3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2629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640E8E5-4C64-46CE-8EED-06DD50502017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144418" y="1216"/>
          <a:ext cx="1215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think-cell Slide" r:id="rId7" imgW="408" imgH="408" progId="TCLayout.ActiveDocument.1">
                  <p:embed/>
                </p:oleObj>
              </mc:Choice>
              <mc:Fallback>
                <p:oleObj name="think-cell Slide" r:id="rId7" imgW="408" imgH="40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640E8E5-4C64-46CE-8EED-06DD505020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4418" y="1216"/>
                        <a:ext cx="1215" cy="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D53E737-8643-4A41-AABF-D99021B21FE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43202" y="0"/>
            <a:ext cx="121481" cy="12148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53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3" name="Line 7"/>
          <p:cNvSpPr>
            <a:spLocks noChangeShapeType="1"/>
          </p:cNvSpPr>
          <p:nvPr/>
        </p:nvSpPr>
        <p:spPr bwMode="auto">
          <a:xfrm>
            <a:off x="-779618" y="-230860"/>
            <a:ext cx="61732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29328" rIns="29328"/>
          <a:lstStyle/>
          <a:p>
            <a:pPr defTabSz="586558"/>
            <a:endParaRPr lang="en-US" sz="706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DA777DF-AD8B-4CC9-B8E3-5E2E175F052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9" y="208200"/>
            <a:ext cx="1668031" cy="197836"/>
          </a:xfrm>
          <a:prstGeom prst="rect">
            <a:avLst/>
          </a:prstGeom>
        </p:spPr>
      </p:pic>
      <p:sp>
        <p:nvSpPr>
          <p:cNvPr id="72" name="Footer Placeholder 3">
            <a:extLst>
              <a:ext uri="{FF2B5EF4-FFF2-40B4-BE49-F238E27FC236}">
                <a16:creationId xmlns:a16="http://schemas.microsoft.com/office/drawing/2014/main" id="{DCDCC5E3-0B92-4F89-810F-A036C7B1E35C}"/>
              </a:ext>
            </a:extLst>
          </p:cNvPr>
          <p:cNvSpPr txBox="1">
            <a:spLocks/>
          </p:cNvSpPr>
          <p:nvPr/>
        </p:nvSpPr>
        <p:spPr>
          <a:xfrm>
            <a:off x="8068673" y="4576773"/>
            <a:ext cx="57861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© SPTL</a:t>
            </a:r>
          </a:p>
        </p:txBody>
      </p:sp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286D8DC3-D293-4B4D-ABE8-B7E6CB35AA2E}"/>
              </a:ext>
            </a:extLst>
          </p:cNvPr>
          <p:cNvSpPr txBox="1">
            <a:spLocks/>
          </p:cNvSpPr>
          <p:nvPr/>
        </p:nvSpPr>
        <p:spPr>
          <a:xfrm>
            <a:off x="8692298" y="4574499"/>
            <a:ext cx="42022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99551-4C17-415B-883D-CC8122364015}" type="slidenum">
              <a:rPr lang="en-US" sz="800" smtClean="0">
                <a:solidFill>
                  <a:schemeClr val="bg1"/>
                </a:solidFill>
              </a:rPr>
              <a:pPr/>
              <a:t>4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E599BEB-456D-4505-AEE5-E0427F12C7F2}"/>
              </a:ext>
            </a:extLst>
          </p:cNvPr>
          <p:cNvSpPr txBox="1">
            <a:spLocks/>
          </p:cNvSpPr>
          <p:nvPr/>
        </p:nvSpPr>
        <p:spPr>
          <a:xfrm>
            <a:off x="136345" y="28532"/>
            <a:ext cx="6827982" cy="4015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800" b="1" dirty="0">
                <a:solidFill>
                  <a:schemeClr val="tx2"/>
                </a:solidFill>
                <a:latin typeface="Gotham Medium"/>
                <a:ea typeface="+mn-ea"/>
              </a:rPr>
              <a:t>Ageing  of Transmission 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BD292-24AA-47EF-97F2-6D25710587BE}"/>
              </a:ext>
            </a:extLst>
          </p:cNvPr>
          <p:cNvSpPr txBox="1">
            <a:spLocks/>
          </p:cNvSpPr>
          <p:nvPr/>
        </p:nvSpPr>
        <p:spPr>
          <a:xfrm>
            <a:off x="144982" y="928736"/>
            <a:ext cx="4962317" cy="387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11157" tIns="111157" rIns="111157" bIns="111157" rtlCol="0" anchor="ctr" anchorCtr="0">
            <a:noAutofit/>
          </a:bodyPr>
          <a:lstStyle>
            <a:lvl1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chemeClr val="bg1"/>
                </a:solidFill>
              </a:rPr>
              <a:t>Growth in Transmission Lines in Ckm (66kV &amp; Above)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40B4F23-65A0-459B-9C1C-4CE4B05F2C2F}"/>
              </a:ext>
            </a:extLst>
          </p:cNvPr>
          <p:cNvGraphicFramePr>
            <a:graphicFrameLocks/>
          </p:cNvGraphicFramePr>
          <p:nvPr/>
        </p:nvGraphicFramePr>
        <p:xfrm>
          <a:off x="144981" y="1307559"/>
          <a:ext cx="4921627" cy="234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1728273-D7C5-4F1E-83DB-01694F42452E}"/>
              </a:ext>
            </a:extLst>
          </p:cNvPr>
          <p:cNvSpPr txBox="1">
            <a:spLocks/>
          </p:cNvSpPr>
          <p:nvPr/>
        </p:nvSpPr>
        <p:spPr>
          <a:xfrm>
            <a:off x="1671447" y="3694677"/>
            <a:ext cx="2271904" cy="802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b="1" dirty="0">
                <a:solidFill>
                  <a:schemeClr val="accent1">
                    <a:lumMod val="75000"/>
                  </a:schemeClr>
                </a:solidFill>
                <a:latin typeface="Gotham Book (Body)"/>
              </a:rPr>
              <a:t>Aged Transmission lines in C-km (66kV &amp; Above) </a:t>
            </a:r>
            <a:r>
              <a:rPr lang="en-IN" sz="1000" b="1" dirty="0">
                <a:solidFill>
                  <a:schemeClr val="accent1">
                    <a:lumMod val="75000"/>
                  </a:schemeClr>
                </a:solidFill>
                <a:latin typeface="Gotham Book (Body)"/>
              </a:rPr>
              <a:t>(&gt;30 years)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500" b="1" dirty="0">
                <a:solidFill>
                  <a:schemeClr val="accent2">
                    <a:lumMod val="50000"/>
                  </a:schemeClr>
                </a:solidFill>
                <a:latin typeface="Gotham Book"/>
              </a:rPr>
              <a:t>1,92,288 Ckm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885536-73DE-48C6-86B4-AFE5B8242EB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625" t="6646" r="20478" b="17761"/>
          <a:stretch/>
        </p:blipFill>
        <p:spPr>
          <a:xfrm>
            <a:off x="5310596" y="475466"/>
            <a:ext cx="3694491" cy="40367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2908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0222B-DBBB-43C6-85B7-982954C16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2" y="1131724"/>
            <a:ext cx="7886700" cy="2880052"/>
          </a:xfrm>
        </p:spPr>
        <p:txBody>
          <a:bodyPr/>
          <a:lstStyle/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IN" sz="3600" dirty="0"/>
              <a:t>Grid Congestion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A4B55-2333-4648-BAB6-28174793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FEA44-9207-4FCB-9EB3-A87845A9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8335-5CFF-402A-81D1-2C1D6696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Congestion in Grids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578D-987E-4DC9-B236-C46E70204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Transmission Congestion - limits of transmission capacity are exceeded by actual flows in the transmission network (in individual elements or in pockets).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18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esults in violation of network security limits - thermal, voltage, stability limits.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Temporary C</a:t>
            </a:r>
            <a:r>
              <a:rPr lang="en-US" sz="18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ongestion - outage of a network element for maintenance or due to faults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Permanent Congestion - </a:t>
            </a:r>
            <a:r>
              <a:rPr lang="en-US" sz="18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during peak loads or under given load-generation scenario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rapid increase in consumption pattern and ongoing massive Renewable integration to Grid, the likelihood of such bottlenecks occurring in transmission network increases.</a:t>
            </a:r>
            <a:endParaRPr lang="en-IN" sz="1800" spc="-15" dirty="0">
              <a:effectLst/>
              <a:latin typeface="Alsto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A95BD-F912-467C-9256-D5828F59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35644-16B5-486E-9CD8-F7F457FA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0D303-4523-47C6-B0E0-84F5EB20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Congestion Examples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74CBF-0216-4251-89C8-FD5C6623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SPTL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78D90-3A2D-4DE6-A9C2-B44B65F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9551-4C17-415B-883D-CC8122364015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DF5A89-35F1-4C62-9E55-784CCB512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Based on POSOCO data – operational feed back July’21: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59% of the time-lines were N-1 non-compliant. Further, decommissioning of units at </a:t>
            </a:r>
            <a:r>
              <a:rPr lang="en-IN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Korba</a:t>
            </a:r>
            <a:r>
              <a:rPr lang="e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East has caused more loading on these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Lines are N-1 noncompliant. For more than 24% of the time, lines were N-1 non-compliant in Mar 2021. </a:t>
            </a:r>
            <a:endParaRPr lang="en-IN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Tamil Nadu &amp;APTRANSCO 230kV System heavily loaded Whole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Downstream network of Mysore 400/220kV SS</a:t>
            </a:r>
            <a:r>
              <a:rPr lang="en-IN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heavily loaded </a:t>
            </a:r>
            <a:r>
              <a:rPr lang="e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during Peak demand scenario of 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pc="-15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 than 10 transmission corridor were overloaded due to some tripping event in the grid – POSOCO data Aug’21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2297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9EE92-3C51-4D86-81F1-AE2777DD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86" y="2229658"/>
            <a:ext cx="7886700" cy="452666"/>
          </a:xfrm>
        </p:spPr>
        <p:txBody>
          <a:bodyPr>
            <a:noAutofit/>
          </a:bodyPr>
          <a:lstStyle/>
          <a:p>
            <a:pPr algn="ctr"/>
            <a:r>
              <a:rPr lang="en-IN" sz="3200" dirty="0"/>
              <a:t>Uprating &amp; Upgrading of Transmission Lines</a:t>
            </a:r>
          </a:p>
        </p:txBody>
      </p:sp>
    </p:spTree>
    <p:extLst>
      <p:ext uri="{BB962C8B-B14F-4D97-AF65-F5344CB8AC3E}">
        <p14:creationId xmlns:p14="http://schemas.microsoft.com/office/powerpoint/2010/main" val="88681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8934A-C82B-4C13-BFF3-F556B360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976" y="4555507"/>
            <a:ext cx="578616" cy="273844"/>
          </a:xfrm>
        </p:spPr>
        <p:txBody>
          <a:bodyPr/>
          <a:lstStyle/>
          <a:p>
            <a:r>
              <a:rPr lang="en-US" dirty="0"/>
              <a:t>© SPTL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729CD-A9B3-4CA2-AA0E-512B098C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1537" y="4553233"/>
            <a:ext cx="420221" cy="273844"/>
          </a:xfrm>
        </p:spPr>
        <p:txBody>
          <a:bodyPr/>
          <a:lstStyle/>
          <a:p>
            <a:fld id="{19B99551-4C17-415B-883D-CC8122364015}" type="slidenum">
              <a:rPr lang="en-US" smtClean="0"/>
              <a:t>9</a:t>
            </a:fld>
            <a:endParaRPr lang="en-US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96AD6B5B-2683-4464-8C2C-13A4571742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9" y="208200"/>
            <a:ext cx="1668031" cy="1978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2F344C-7CA6-4AA2-92E4-D9D9AF8E6C65}"/>
              </a:ext>
            </a:extLst>
          </p:cNvPr>
          <p:cNvSpPr txBox="1"/>
          <p:nvPr/>
        </p:nvSpPr>
        <p:spPr>
          <a:xfrm>
            <a:off x="-25471" y="30446"/>
            <a:ext cx="9026159" cy="5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C00000"/>
                </a:solidFill>
                <a:latin typeface="Gotham Medium"/>
                <a:cs typeface="Gotham Medium"/>
              </a:defRPr>
            </a:lvl1pPr>
          </a:lstStyle>
          <a:p>
            <a:r>
              <a:rPr lang="en-IN" dirty="0">
                <a:solidFill>
                  <a:schemeClr val="tx2"/>
                </a:solidFill>
              </a:rPr>
              <a:t>Transmission Line Increased Utilization Options – Uprate/Upgrade</a:t>
            </a:r>
          </a:p>
          <a:p>
            <a:r>
              <a:rPr lang="en-IN" dirty="0">
                <a:solidFill>
                  <a:schemeClr val="tx2"/>
                </a:solidFill>
              </a:rPr>
              <a:t>	CIGRE Working Group Recommendations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EA6F33-20D8-4DCD-86A0-20C3996D2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03" y="992100"/>
            <a:ext cx="8810594" cy="3237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CC05563-B6EC-4A35-8220-4AB12FA060CD}"/>
              </a:ext>
            </a:extLst>
          </p:cNvPr>
          <p:cNvSpPr txBox="1">
            <a:spLocks/>
          </p:cNvSpPr>
          <p:nvPr/>
        </p:nvSpPr>
        <p:spPr>
          <a:xfrm>
            <a:off x="6426112" y="4229101"/>
            <a:ext cx="2717888" cy="2824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b="1" dirty="0">
                <a:latin typeface="Gotham Book"/>
              </a:rPr>
              <a:t>CIGRE – Working Group B2.13 Doc 353</a:t>
            </a:r>
          </a:p>
        </p:txBody>
      </p:sp>
    </p:spTree>
    <p:extLst>
      <p:ext uri="{BB962C8B-B14F-4D97-AF65-F5344CB8AC3E}">
        <p14:creationId xmlns:p14="http://schemas.microsoft.com/office/powerpoint/2010/main" val="2492809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ZEurZATdKgP_sCP6puz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MDcZEUSDy64bX.FT1.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uDZk2USoKWoYGHM74cD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wjlrvSTjCkQLMkYKEPl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fVQaqTSlOSEURDKraa7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K_2jHKSyGofyY2jfq_w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gNOUWYTJu9biXncqJ7a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.Tl.VPTP2SnIUcizX8E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R_fdjUT2O4n5yMutacD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v9VznlT3mMY.8wo7xk_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Full Page"/>
  <p:tag name="SLIDETYPE" val="Content Slide"/>
  <p:tag name="TOCCONTENTNUMBER" val="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ndJMfAQbu_Z5oQFlMKQ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8izRGiTDmFBCkr9NQdf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9B8O7ZSn2cGFqpAWinw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ud9v0xT8qLHGQvpR5Zu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Cj_P_pTMW_12J5u3gC7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QxwAQoToOt6cph41aeH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_T0EEuQb6uVY36mm71d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HQrs83T4OfvoysgZcMW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E_f3iDTE6UAZduXzkEy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uDZk2USoKWoYGHM74c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ZEurZATdKgP_sCP6pu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DKr2LziPX34gt_jfHUo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.51142"/>
  <p:tag name="DEFAULTLEFT" val="39.45709"/>
  <p:tag name="DEFAULTHEIGHT" val="46.94913"/>
  <p:tag name="DEFAULTWIDTH" val="616.83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" val="Full Page"/>
  <p:tag name="SLIDETYPE" val="Content Slide"/>
  <p:tag name="TOCCONTENTNUMBER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DKr2LziPX34gt_jfHU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theme1.xml><?xml version="1.0" encoding="utf-8"?>
<a:theme xmlns:a="http://schemas.openxmlformats.org/drawingml/2006/main" name="SPTL Theme">
  <a:themeElements>
    <a:clrScheme name="Custom 1">
      <a:dk1>
        <a:sysClr val="windowText" lastClr="000000"/>
      </a:dk1>
      <a:lt1>
        <a:sysClr val="window" lastClr="FFFFFF"/>
      </a:lt1>
      <a:dk2>
        <a:srgbClr val="0066B2"/>
      </a:dk2>
      <a:lt2>
        <a:srgbClr val="E7E6E6"/>
      </a:lt2>
      <a:accent1>
        <a:srgbClr val="002948"/>
      </a:accent1>
      <a:accent2>
        <a:srgbClr val="ED7D31"/>
      </a:accent2>
      <a:accent3>
        <a:srgbClr val="818599"/>
      </a:accent3>
      <a:accent4>
        <a:srgbClr val="FFC000"/>
      </a:accent4>
      <a:accent5>
        <a:srgbClr val="5B9BD5"/>
      </a:accent5>
      <a:accent6>
        <a:srgbClr val="70AD47"/>
      </a:accent6>
      <a:hlink>
        <a:srgbClr val="262626"/>
      </a:hlink>
      <a:folHlink>
        <a:srgbClr val="ED7D31"/>
      </a:folHlink>
    </a:clrScheme>
    <a:fontScheme name="SPTL Theme">
      <a:majorFont>
        <a:latin typeface="Gotham Medium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4DA8A5E2A224CB819BA870B9B0176" ma:contentTypeVersion="16" ma:contentTypeDescription="Create a new document." ma:contentTypeScope="" ma:versionID="5b28a1c5e5d13824352d0209ea23303c">
  <xsd:schema xmlns:xsd="http://www.w3.org/2001/XMLSchema" xmlns:xs="http://www.w3.org/2001/XMLSchema" xmlns:p="http://schemas.microsoft.com/office/2006/metadata/properties" xmlns:ns2="2d21ced5-d75a-4f6a-9297-60d8184e6d32" xmlns:ns3="476089c5-6c97-4da3-b345-5e88b1befd15" targetNamespace="http://schemas.microsoft.com/office/2006/metadata/properties" ma:root="true" ma:fieldsID="502851c6c6ce25d2e6fbdf9452ad608b" ns2:_="" ns3:_="">
    <xsd:import namespace="2d21ced5-d75a-4f6a-9297-60d8184e6d32"/>
    <xsd:import namespace="476089c5-6c97-4da3-b345-5e88b1befd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1ced5-d75a-4f6a-9297-60d8184e6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393537d-e456-42db-af25-0ccd03a304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089c5-6c97-4da3-b345-5e88b1befd1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c73e8ac-e248-4fcf-9052-af9d0b351fe2}" ma:internalName="TaxCatchAll" ma:showField="CatchAllData" ma:web="476089c5-6c97-4da3-b345-5e88b1befd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6089c5-6c97-4da3-b345-5e88b1befd15" xsi:nil="true"/>
    <lcf76f155ced4ddcb4097134ff3c332f xmlns="2d21ced5-d75a-4f6a-9297-60d8184e6d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F7272F-61C3-41C6-B6A1-AE34A4EAE9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1ced5-d75a-4f6a-9297-60d8184e6d32"/>
    <ds:schemaRef ds:uri="476089c5-6c97-4da3-b345-5e88b1befd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C07821-F528-479D-A662-94F3B0095D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79662D-C4FD-4E94-9B80-877116AF3D4B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476089c5-6c97-4da3-b345-5e88b1befd15"/>
    <ds:schemaRef ds:uri="2d21ced5-d75a-4f6a-9297-60d8184e6d3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1126</Words>
  <Application>Microsoft Office PowerPoint</Application>
  <PresentationFormat>On-screen Show (16:9)</PresentationFormat>
  <Paragraphs>254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Abadi</vt:lpstr>
      <vt:lpstr>Aharoni</vt:lpstr>
      <vt:lpstr>Alstom</vt:lpstr>
      <vt:lpstr>Arial</vt:lpstr>
      <vt:lpstr>Book Antiqua</vt:lpstr>
      <vt:lpstr>Calibri</vt:lpstr>
      <vt:lpstr>Calibri Light</vt:lpstr>
      <vt:lpstr>Gotham Book</vt:lpstr>
      <vt:lpstr>Gotham Book</vt:lpstr>
      <vt:lpstr>Gotham Book (Body)</vt:lpstr>
      <vt:lpstr>Gotham Medium</vt:lpstr>
      <vt:lpstr>Times New Roman</vt:lpstr>
      <vt:lpstr>Wingdings</vt:lpstr>
      <vt:lpstr>SPTL Theme</vt:lpstr>
      <vt:lpstr>Custom Design</vt:lpstr>
      <vt:lpstr>think-cell Slide</vt:lpstr>
      <vt:lpstr>Energy Security Challenges</vt:lpstr>
      <vt:lpstr>Energy Landscape</vt:lpstr>
      <vt:lpstr>Challenges faced by Transmission Utilities</vt:lpstr>
      <vt:lpstr>PowerPoint Presentation</vt:lpstr>
      <vt:lpstr>PowerPoint Presentation</vt:lpstr>
      <vt:lpstr>Congestion in Grids</vt:lpstr>
      <vt:lpstr>Congestion Examples</vt:lpstr>
      <vt:lpstr>Uprating &amp; Upgrading of Transmission Lines</vt:lpstr>
      <vt:lpstr>PowerPoint Presentation</vt:lpstr>
      <vt:lpstr>PowerPoint Presentation</vt:lpstr>
      <vt:lpstr>Upgrade Solutions</vt:lpstr>
      <vt:lpstr>Upgrade Solutions</vt:lpstr>
      <vt:lpstr>Impact study due to change in Wind Zone on Indian Transmission Network </vt:lpstr>
      <vt:lpstr>WindMap: IS 875 (2015)</vt:lpstr>
      <vt:lpstr>WindMap: NBC 2016</vt:lpstr>
      <vt:lpstr>WindMaps Overlapped</vt:lpstr>
      <vt:lpstr>2.BDTCL (Bhopal-Jabalpur) (765kV)</vt:lpstr>
      <vt:lpstr>PowerPoint Presentation</vt:lpstr>
      <vt:lpstr>RE Challenges</vt:lpstr>
      <vt:lpstr>RE Considerations</vt:lpstr>
      <vt:lpstr>Climate related issues</vt:lpstr>
      <vt:lpstr>Conclusions/Suggestions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to address challenges in transmission system</dc:title>
  <dc:creator>Vikas Varshney</dc:creator>
  <cp:lastModifiedBy>Rajesh Suri</cp:lastModifiedBy>
  <cp:revision>108</cp:revision>
  <cp:lastPrinted>2019-11-19T05:52:55Z</cp:lastPrinted>
  <dcterms:created xsi:type="dcterms:W3CDTF">2019-01-08T12:37:48Z</dcterms:created>
  <dcterms:modified xsi:type="dcterms:W3CDTF">2022-10-06T07:24:24Z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0x0101002AB4DA8A5E2A224CB819BA870B9B0176</vt:lpwstr>
  </property>
  <property fmtid="{D5CDD505-2E9C-101B-9397-08002B2CF9AE}" pid="3" name="MSIP_Label_db218bf8-cad2-4933-b77a-b9b2aa53b6db_Enabled">
    <vt:lpwstr>true</vt:lpwstr>
  </property>
  <property fmtid="{D5CDD505-2E9C-101B-9397-08002B2CF9AE}" pid="4" name="MSIP_Label_db218bf8-cad2-4933-b77a-b9b2aa53b6db_SetDate">
    <vt:lpwstr>2022-10-06T03:52:10Z</vt:lpwstr>
  </property>
  <property fmtid="{D5CDD505-2E9C-101B-9397-08002B2CF9AE}" pid="5" name="MSIP_Label_db218bf8-cad2-4933-b77a-b9b2aa53b6db_Method">
    <vt:lpwstr>Standard</vt:lpwstr>
  </property>
  <property fmtid="{D5CDD505-2E9C-101B-9397-08002B2CF9AE}" pid="6" name="MSIP_Label_db218bf8-cad2-4933-b77a-b9b2aa53b6db_Name">
    <vt:lpwstr>Internal</vt:lpwstr>
  </property>
  <property fmtid="{D5CDD505-2E9C-101B-9397-08002B2CF9AE}" pid="7" name="MSIP_Label_db218bf8-cad2-4933-b77a-b9b2aa53b6db_SiteId">
    <vt:lpwstr>99796e3e-0445-4e05-839d-bd85abe5149a</vt:lpwstr>
  </property>
  <property fmtid="{D5CDD505-2E9C-101B-9397-08002B2CF9AE}" pid="8" name="MSIP_Label_db218bf8-cad2-4933-b77a-b9b2aa53b6db_ActionId">
    <vt:lpwstr>0cf7c544-e765-474f-920a-07c809fcc07e</vt:lpwstr>
  </property>
  <property fmtid="{D5CDD505-2E9C-101B-9397-08002B2CF9AE}" pid="9" name="MSIP_Label_db218bf8-cad2-4933-b77a-b9b2aa53b6db_ContentBits">
    <vt:lpwstr>0</vt:lpwstr>
  </property>
</Properties>
</file>