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756" r:id="rId1"/>
  </p:sldMasterIdLst>
  <p:notesMasterIdLst>
    <p:notesMasterId r:id="rId39"/>
  </p:notesMasterIdLst>
  <p:sldIdLst>
    <p:sldId id="383" r:id="rId2"/>
    <p:sldId id="384" r:id="rId3"/>
    <p:sldId id="417"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0" r:id="rId20"/>
    <p:sldId id="401" r:id="rId21"/>
    <p:sldId id="402" r:id="rId22"/>
    <p:sldId id="418" r:id="rId23"/>
    <p:sldId id="404" r:id="rId24"/>
    <p:sldId id="419" r:id="rId25"/>
    <p:sldId id="420" r:id="rId26"/>
    <p:sldId id="412" r:id="rId27"/>
    <p:sldId id="413" r:id="rId28"/>
    <p:sldId id="414" r:id="rId29"/>
    <p:sldId id="415" r:id="rId30"/>
    <p:sldId id="416" r:id="rId31"/>
    <p:sldId id="405" r:id="rId32"/>
    <p:sldId id="409" r:id="rId33"/>
    <p:sldId id="410" r:id="rId34"/>
    <p:sldId id="411" r:id="rId35"/>
    <p:sldId id="406" r:id="rId36"/>
    <p:sldId id="407" r:id="rId37"/>
    <p:sldId id="40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99"/>
    <a:srgbClr val="0000CC"/>
    <a:srgbClr val="FF0000"/>
    <a:srgbClr val="00FFCC"/>
    <a:srgbClr val="0000FF"/>
    <a:srgbClr val="FF9900"/>
    <a:srgbClr val="FF0066"/>
    <a:srgbClr val="00FF00"/>
    <a:srgbClr val="66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806" autoAdjust="0"/>
    <p:restoredTop sz="94660"/>
  </p:normalViewPr>
  <p:slideViewPr>
    <p:cSldViewPr>
      <p:cViewPr varScale="1">
        <p:scale>
          <a:sx n="65" d="100"/>
          <a:sy n="65" d="100"/>
        </p:scale>
        <p:origin x="-16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CB430C-83FE-4D60-9663-871399C1F402}" type="datetimeFigureOut">
              <a:rPr lang="en-US" smtClean="0"/>
              <a:pPr/>
              <a:t>04/05/2015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40DB7-3C6D-44FC-93AE-A4030128EF9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0AA3BEA9-1EE2-44BF-A4F9-A7E4C6536F8C}" type="datetime1">
              <a:rPr lang="en-US" smtClean="0"/>
              <a:pPr/>
              <a:t>04/05/2015</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0D0ECF8-7D54-4F9A-A788-6863432685F3}" type="datetime1">
              <a:rPr lang="en-US" smtClean="0"/>
              <a:pPr/>
              <a:t>04/05/2015</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D50A5C0-2009-44D9-9E4F-FBF9598649EC}" type="datetime1">
              <a:rPr lang="en-US" smtClean="0"/>
              <a:pPr/>
              <a:t>04/05/2015</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907C4C8-4011-4C81-A097-6EB4731A0E0B}" type="datetime1">
              <a:rPr lang="en-US" smtClean="0"/>
              <a:pPr/>
              <a:t>04/05/2015</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A16488D-949A-49AC-8B4A-AA27A71A83F6}" type="datetime1">
              <a:rPr lang="en-US" smtClean="0"/>
              <a:pPr/>
              <a:t>04/05/2015</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4C1013F-90D5-45D3-8228-9577E564FA74}" type="datetime1">
              <a:rPr lang="en-US" smtClean="0"/>
              <a:pPr/>
              <a:t>04/05/2015</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AC89618-176E-4831-A7BF-4977FF90FE6E}" type="datetime1">
              <a:rPr lang="en-US" smtClean="0"/>
              <a:pPr/>
              <a:t>04/05/2015</a:t>
            </a:fld>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4864DA0-CB6D-4EF6-8DEA-FF2057B10150}" type="datetime1">
              <a:rPr lang="en-US" smtClean="0"/>
              <a:pPr/>
              <a:t>04/05/2015</a:t>
            </a:fld>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8E802E6-1B8F-4BE5-B2A8-7EB8FA730553}" type="datetime1">
              <a:rPr lang="en-US" smtClean="0"/>
              <a:pPr/>
              <a:t>04/05/2015</a:t>
            </a:fld>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2B9FCC5-7D74-4832-9CD5-503D0851A831}" type="datetime1">
              <a:rPr lang="en-US" smtClean="0"/>
              <a:pPr/>
              <a:t>04/05/2015</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DD67371-2055-45BB-ACFC-01AA5B5EE7E9}" type="datetime1">
              <a:rPr lang="en-US" smtClean="0"/>
              <a:pPr/>
              <a:t>04/05/2015</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7B0BD361-BBDE-4763-BC0A-9261A90693D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729E033C-E8B3-45EA-B879-39F68D6F0497}" type="datetime1">
              <a:rPr lang="en-US" smtClean="0"/>
              <a:pPr/>
              <a:t>04/05/2015</a:t>
            </a:fld>
            <a:endParaRPr lang="en-I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I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B0BD361-BBDE-4763-BC0A-9261A90693D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solidFill>
                  <a:schemeClr val="accent2">
                    <a:lumMod val="75000"/>
                  </a:schemeClr>
                </a:solidFill>
              </a:rPr>
              <a:t>Sustainable Food Value Chain </a:t>
            </a:r>
            <a:endParaRPr lang="en-US" sz="3600" b="1" dirty="0">
              <a:solidFill>
                <a:schemeClr val="accent2">
                  <a:lumMod val="75000"/>
                </a:schemeClr>
              </a:solidFill>
            </a:endParaRPr>
          </a:p>
        </p:txBody>
      </p:sp>
      <p:sp>
        <p:nvSpPr>
          <p:cNvPr id="3" name="Subtitle 2"/>
          <p:cNvSpPr>
            <a:spLocks noGrp="1"/>
          </p:cNvSpPr>
          <p:nvPr>
            <p:ph type="subTitle" idx="1"/>
          </p:nvPr>
        </p:nvSpPr>
        <p:spPr/>
        <p:txBody>
          <a:bodyPr>
            <a:normAutofit/>
          </a:bodyPr>
          <a:lstStyle/>
          <a:p>
            <a:r>
              <a:rPr lang="en-US" sz="2400" b="1" dirty="0" smtClean="0">
                <a:solidFill>
                  <a:schemeClr val="bg2">
                    <a:lumMod val="10000"/>
                  </a:schemeClr>
                </a:solidFill>
              </a:rPr>
              <a:t>Dr. </a:t>
            </a:r>
            <a:r>
              <a:rPr lang="en-US" sz="2400" b="1" dirty="0" err="1" smtClean="0">
                <a:solidFill>
                  <a:schemeClr val="bg2">
                    <a:lumMod val="10000"/>
                  </a:schemeClr>
                </a:solidFill>
              </a:rPr>
              <a:t>Kirit</a:t>
            </a:r>
            <a:r>
              <a:rPr lang="en-US" sz="2400" b="1" dirty="0" smtClean="0">
                <a:solidFill>
                  <a:schemeClr val="bg2">
                    <a:lumMod val="10000"/>
                  </a:schemeClr>
                </a:solidFill>
              </a:rPr>
              <a:t> N </a:t>
            </a:r>
            <a:r>
              <a:rPr lang="en-US" sz="2400" b="1" dirty="0" err="1" smtClean="0">
                <a:solidFill>
                  <a:schemeClr val="bg2">
                    <a:lumMod val="10000"/>
                  </a:schemeClr>
                </a:solidFill>
              </a:rPr>
              <a:t>Shelat</a:t>
            </a:r>
            <a:endParaRPr lang="en-US" sz="2400" b="1" dirty="0" smtClean="0">
              <a:solidFill>
                <a:schemeClr val="bg2">
                  <a:lumMod val="10000"/>
                </a:schemeClr>
              </a:solidFill>
            </a:endParaRPr>
          </a:p>
          <a:p>
            <a:r>
              <a:rPr lang="en-US" sz="2400" b="1" dirty="0" smtClean="0">
                <a:solidFill>
                  <a:schemeClr val="bg2">
                    <a:lumMod val="10000"/>
                  </a:schemeClr>
                </a:solidFill>
              </a:rPr>
              <a:t>Executive Chairman, NCCSD</a:t>
            </a:r>
            <a:endParaRPr lang="en-US" sz="2400" b="1" dirty="0">
              <a:solidFill>
                <a:schemeClr val="bg2">
                  <a:lumMod val="10000"/>
                </a:schemeClr>
              </a:solidFill>
            </a:endParaRPr>
          </a:p>
        </p:txBody>
      </p:sp>
    </p:spTree>
    <p:extLst>
      <p:ext uri="{BB962C8B-B14F-4D97-AF65-F5344CB8AC3E}">
        <p14:creationId xmlns:p14="http://schemas.microsoft.com/office/powerpoint/2010/main" xmlns="" val="2466244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lstStyle/>
          <a:p>
            <a:pPr marL="0" indent="0">
              <a:lnSpc>
                <a:spcPct val="150000"/>
              </a:lnSpc>
              <a:spcBef>
                <a:spcPts val="0"/>
              </a:spcBef>
              <a:buNone/>
            </a:pPr>
            <a:r>
              <a:rPr lang="en-US" sz="2000" dirty="0" smtClean="0"/>
              <a:t>The sustainable and inclusive food value chain development (SIFVCD) can be divided into three phases:</a:t>
            </a:r>
          </a:p>
          <a:p>
            <a:pPr marL="0" indent="0">
              <a:lnSpc>
                <a:spcPct val="150000"/>
              </a:lnSpc>
              <a:spcBef>
                <a:spcPts val="0"/>
              </a:spcBef>
              <a:buNone/>
            </a:pPr>
            <a:endParaRPr lang="en-US" sz="2000" dirty="0" smtClean="0"/>
          </a:p>
          <a:p>
            <a:pPr marL="457200" indent="-457200">
              <a:lnSpc>
                <a:spcPct val="150000"/>
              </a:lnSpc>
              <a:spcBef>
                <a:spcPts val="0"/>
              </a:spcBef>
              <a:buAutoNum type="arabicPeriod"/>
            </a:pPr>
            <a:r>
              <a:rPr lang="en-US" sz="2000" dirty="0" smtClean="0"/>
              <a:t>understanding performance</a:t>
            </a:r>
          </a:p>
          <a:p>
            <a:pPr marL="457200" indent="-457200">
              <a:lnSpc>
                <a:spcPct val="150000"/>
              </a:lnSpc>
              <a:spcBef>
                <a:spcPts val="0"/>
              </a:spcBef>
              <a:buAutoNum type="arabicPeriod"/>
            </a:pPr>
            <a:endParaRPr lang="en-US" sz="2000" dirty="0" smtClean="0"/>
          </a:p>
          <a:p>
            <a:pPr>
              <a:lnSpc>
                <a:spcPct val="150000"/>
              </a:lnSpc>
              <a:spcBef>
                <a:spcPts val="0"/>
              </a:spcBef>
              <a:buNone/>
            </a:pPr>
            <a:r>
              <a:rPr lang="en-US" sz="2000" dirty="0" smtClean="0"/>
              <a:t>2. improving performance</a:t>
            </a:r>
          </a:p>
          <a:p>
            <a:pPr>
              <a:lnSpc>
                <a:spcPct val="150000"/>
              </a:lnSpc>
              <a:spcBef>
                <a:spcPts val="0"/>
              </a:spcBef>
              <a:buNone/>
            </a:pPr>
            <a:endParaRPr lang="en-US" sz="2000" dirty="0" smtClean="0"/>
          </a:p>
          <a:p>
            <a:pPr>
              <a:lnSpc>
                <a:spcPct val="150000"/>
              </a:lnSpc>
              <a:spcBef>
                <a:spcPts val="0"/>
              </a:spcBef>
              <a:buNone/>
            </a:pPr>
            <a:r>
              <a:rPr lang="en-US" sz="2000" dirty="0" smtClean="0"/>
              <a:t>3. measuring performance</a:t>
            </a:r>
          </a:p>
          <a:p>
            <a:pPr>
              <a:lnSpc>
                <a:spcPct val="150000"/>
              </a:lnSpc>
              <a:spcBef>
                <a:spcPts val="0"/>
              </a:spcBef>
              <a:buNone/>
            </a:pPr>
            <a:endParaRPr lang="en-US" sz="2000" dirty="0" smtClean="0"/>
          </a:p>
          <a:p>
            <a:pPr marL="0" indent="0">
              <a:lnSpc>
                <a:spcPct val="150000"/>
              </a:lnSpc>
              <a:spcBef>
                <a:spcPts val="0"/>
              </a:spcBef>
              <a:buNone/>
            </a:pPr>
            <a:r>
              <a:rPr lang="en-US" sz="2000" dirty="0" smtClean="0"/>
              <a:t>Within each phase different principles apply as shown in next Figure.</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918" y="357166"/>
            <a:ext cx="8229600" cy="542916"/>
          </a:xfrm>
        </p:spPr>
        <p:txBody>
          <a:bodyPr/>
          <a:lstStyle/>
          <a:p>
            <a:pPr>
              <a:buNone/>
            </a:pPr>
            <a:r>
              <a:rPr lang="en-US" dirty="0" smtClean="0"/>
              <a:t>The ten principles of SIFVCD</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11</a:t>
            </a:fld>
            <a:endParaRPr lang="en-IN"/>
          </a:p>
        </p:txBody>
      </p:sp>
      <p:pic>
        <p:nvPicPr>
          <p:cNvPr id="2050" name="Picture 2"/>
          <p:cNvPicPr>
            <a:picLocks noChangeAspect="1" noChangeArrowheads="1"/>
          </p:cNvPicPr>
          <p:nvPr/>
        </p:nvPicPr>
        <p:blipFill>
          <a:blip r:embed="rId2"/>
          <a:srcRect r="18032" b="3582"/>
          <a:stretch>
            <a:fillRect/>
          </a:stretch>
        </p:blipFill>
        <p:spPr bwMode="auto">
          <a:xfrm>
            <a:off x="0" y="928670"/>
            <a:ext cx="9144000" cy="592933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Causes of food losses and waste</a:t>
            </a:r>
            <a:r>
              <a:rPr lang="en-US" dirty="0" smtClean="0"/>
              <a:t/>
            </a:r>
            <a:br>
              <a:rPr lang="en-US" dirty="0" smtClean="0"/>
            </a:br>
            <a:endParaRPr lang="en-US" dirty="0"/>
          </a:p>
        </p:txBody>
      </p:sp>
      <p:sp>
        <p:nvSpPr>
          <p:cNvPr id="3" name="Content Placeholder 2"/>
          <p:cNvSpPr>
            <a:spLocks noGrp="1"/>
          </p:cNvSpPr>
          <p:nvPr>
            <p:ph idx="1"/>
          </p:nvPr>
        </p:nvSpPr>
        <p:spPr>
          <a:xfrm>
            <a:off x="214282" y="928670"/>
            <a:ext cx="8472518" cy="5643602"/>
          </a:xfrm>
        </p:spPr>
        <p:txBody>
          <a:bodyPr/>
          <a:lstStyle/>
          <a:p>
            <a:pPr marL="0" indent="0">
              <a:buNone/>
            </a:pPr>
            <a:r>
              <a:rPr lang="en-US" sz="2200" dirty="0" smtClean="0"/>
              <a:t>Food is mostly lost and wasted, because of the way food is:</a:t>
            </a:r>
          </a:p>
          <a:p>
            <a:pPr>
              <a:buNone/>
            </a:pPr>
            <a:r>
              <a:rPr lang="en-US" sz="2200" dirty="0" smtClean="0"/>
              <a:t>• produced;</a:t>
            </a:r>
          </a:p>
          <a:p>
            <a:pPr>
              <a:buNone/>
            </a:pPr>
            <a:r>
              <a:rPr lang="en-US" sz="2200" dirty="0" smtClean="0"/>
              <a:t>• handled after harvest;</a:t>
            </a:r>
          </a:p>
          <a:p>
            <a:pPr>
              <a:buNone/>
            </a:pPr>
            <a:r>
              <a:rPr lang="en-US" sz="2200" dirty="0" smtClean="0"/>
              <a:t>• stored;</a:t>
            </a:r>
          </a:p>
          <a:p>
            <a:pPr>
              <a:buNone/>
            </a:pPr>
            <a:r>
              <a:rPr lang="en-US" sz="2200" dirty="0" smtClean="0"/>
              <a:t>• preserved; and</a:t>
            </a:r>
          </a:p>
          <a:p>
            <a:pPr>
              <a:buNone/>
            </a:pPr>
            <a:r>
              <a:rPr lang="en-US" sz="2200" dirty="0" smtClean="0"/>
              <a:t>• processed.</a:t>
            </a:r>
          </a:p>
          <a:p>
            <a:pPr>
              <a:buNone/>
            </a:pPr>
            <a:endParaRPr lang="en-US" sz="2200" dirty="0" smtClean="0"/>
          </a:p>
          <a:p>
            <a:pPr marL="0" indent="0">
              <a:buNone/>
            </a:pPr>
            <a:r>
              <a:rPr lang="en-US" sz="2200" dirty="0" smtClean="0"/>
              <a:t>In addition, food is lost and wasted due to people’s lack of access to better market as a result of:</a:t>
            </a:r>
          </a:p>
          <a:p>
            <a:pPr>
              <a:buNone/>
            </a:pPr>
            <a:r>
              <a:rPr lang="en-US" sz="2200" dirty="0" smtClean="0"/>
              <a:t>• insufficient income;</a:t>
            </a:r>
          </a:p>
          <a:p>
            <a:pPr>
              <a:buNone/>
            </a:pPr>
            <a:r>
              <a:rPr lang="en-US" sz="2200" dirty="0" smtClean="0"/>
              <a:t>• forced to make sale to local traders can money leader</a:t>
            </a:r>
          </a:p>
          <a:p>
            <a:pPr marL="176213" indent="-176213">
              <a:buNone/>
            </a:pPr>
            <a:r>
              <a:rPr lang="en-US" sz="2200" dirty="0" smtClean="0"/>
              <a:t>• lack of or inadequate infrastructure, such as roads, railways, waterways, port infrastructure.</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2000" b="1" dirty="0" smtClean="0"/>
              <a:t>In  with end users – consumers it is due to among others:</a:t>
            </a:r>
          </a:p>
          <a:p>
            <a:pPr algn="just"/>
            <a:r>
              <a:rPr lang="en-US" sz="2000" b="1" dirty="0" smtClean="0"/>
              <a:t>how food is stored;</a:t>
            </a:r>
          </a:p>
          <a:p>
            <a:pPr algn="just"/>
            <a:r>
              <a:rPr lang="en-US" sz="2000" b="1" dirty="0" smtClean="0"/>
              <a:t>prepared and cooked; and</a:t>
            </a:r>
          </a:p>
          <a:p>
            <a:pPr algn="just"/>
            <a:r>
              <a:rPr lang="en-US" sz="2000" b="1" dirty="0" smtClean="0"/>
              <a:t>Wastage due to people buying more food than they need, put more food on their plates than they can eat).</a:t>
            </a:r>
          </a:p>
          <a:p>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13</a:t>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r>
              <a:rPr lang="en-US" dirty="0" smtClean="0"/>
              <a:t/>
            </a:r>
            <a:br>
              <a:rPr lang="en-US" dirty="0" smtClean="0"/>
            </a:br>
            <a:r>
              <a:rPr lang="en-US" dirty="0" smtClean="0"/>
              <a:t>Food production stage</a:t>
            </a:r>
            <a:br>
              <a:rPr lang="en-US" dirty="0" smtClean="0"/>
            </a:br>
            <a:endParaRPr lang="en-US" dirty="0"/>
          </a:p>
        </p:txBody>
      </p:sp>
      <p:sp>
        <p:nvSpPr>
          <p:cNvPr id="3" name="Content Placeholder 2"/>
          <p:cNvSpPr>
            <a:spLocks noGrp="1"/>
          </p:cNvSpPr>
          <p:nvPr>
            <p:ph idx="1"/>
          </p:nvPr>
        </p:nvSpPr>
        <p:spPr>
          <a:xfrm>
            <a:off x="214282" y="785794"/>
            <a:ext cx="8715436" cy="5786478"/>
          </a:xfrm>
        </p:spPr>
        <p:txBody>
          <a:bodyPr/>
          <a:lstStyle/>
          <a:p>
            <a:pPr algn="just">
              <a:buNone/>
            </a:pPr>
            <a:r>
              <a:rPr lang="en-US" sz="1800" b="1" u="sng" dirty="0" smtClean="0"/>
              <a:t>Vegetable commodities and products</a:t>
            </a:r>
          </a:p>
          <a:p>
            <a:pPr marL="236538" indent="-236538" algn="just"/>
            <a:r>
              <a:rPr lang="en-US" sz="1800" dirty="0" smtClean="0"/>
              <a:t>Pre-harvest cultivating and harvesting practices influence the post-harvest life of products due to decisions made regarding what, when and how to plant and when to harvest (FAO, 1998). </a:t>
            </a:r>
          </a:p>
          <a:p>
            <a:pPr marL="236538" indent="-236538" algn="just"/>
            <a:endParaRPr lang="en-US" sz="1800" dirty="0" smtClean="0"/>
          </a:p>
          <a:p>
            <a:pPr marL="236538" indent="-236538" algn="just"/>
            <a:r>
              <a:rPr lang="en-US" sz="1800" dirty="0" smtClean="0"/>
              <a:t>Pre-harvest – this includes selection crop, quality of seeds, cultivation practices, quantity of water, type of soil all affect post-harvest quality, shelf life and post-harvest losses. The selection crop should be based on soil fertility and farmers should be guided by soil health analysis. </a:t>
            </a:r>
          </a:p>
          <a:p>
            <a:pPr marL="236538" indent="-236538" algn="just"/>
            <a:endParaRPr lang="en-US" sz="1800" dirty="0" smtClean="0"/>
          </a:p>
          <a:p>
            <a:pPr marL="236538" indent="-236538" algn="just"/>
            <a:r>
              <a:rPr lang="en-US" sz="1800" dirty="0" smtClean="0"/>
              <a:t>Good post-harvest practices can also prolong the post-harvest life of particular fruits and vegetables. </a:t>
            </a:r>
          </a:p>
          <a:p>
            <a:pPr marL="236538" indent="-236538" algn="just"/>
            <a:endParaRPr lang="en-US" sz="1800" dirty="0" smtClean="0"/>
          </a:p>
          <a:p>
            <a:pPr marL="236538" indent="-236538" algn="just"/>
            <a:r>
              <a:rPr lang="en-US" sz="1800" dirty="0" smtClean="0"/>
              <a:t>Sometimes food may be lost due to premature harvesting as farmers may decide to harvest crops earlier, because they are food insecure or need to generate income. </a:t>
            </a:r>
          </a:p>
          <a:p>
            <a:pPr marL="236538" indent="-236538" algn="just"/>
            <a:endParaRPr lang="en-US" sz="1800" dirty="0" smtClean="0"/>
          </a:p>
          <a:p>
            <a:pPr marL="236538" indent="-236538" algn="just"/>
            <a:r>
              <a:rPr lang="en-US" sz="1800" dirty="0" smtClean="0"/>
              <a:t>It may also happen that harvesting is undertaken too late or that losses occur during harvesting due to damage and/or spillage. </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14</a:t>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643998" cy="5929354"/>
          </a:xfrm>
        </p:spPr>
        <p:txBody>
          <a:bodyPr/>
          <a:lstStyle/>
          <a:p>
            <a:pPr algn="just">
              <a:buNone/>
            </a:pPr>
            <a:r>
              <a:rPr lang="en-US" sz="2000" b="1" u="sng" dirty="0" smtClean="0"/>
              <a:t>Good agricultural practices and rules of harvesting</a:t>
            </a:r>
          </a:p>
          <a:p>
            <a:pPr marL="176213" indent="-176213" algn="just"/>
            <a:r>
              <a:rPr lang="en-US" sz="2000" dirty="0" smtClean="0"/>
              <a:t>Good agricultural practices involve adequate soil management, selection of crop which soil fertility can support, use of certified seeds,  including management of weeds, crop protection and maintenance of crop hygiene.</a:t>
            </a:r>
          </a:p>
          <a:p>
            <a:pPr marL="176213" indent="-176213" algn="just"/>
            <a:r>
              <a:rPr lang="en-US" sz="2000" dirty="0" smtClean="0"/>
              <a:t>The latter involves the collection and removal of decaying plants, fruits and weed that can lead to infections in vegetables and fruits, which may result in post-harvest losses and waste. </a:t>
            </a:r>
          </a:p>
          <a:p>
            <a:pPr marL="176213" indent="-176213" algn="just">
              <a:buNone/>
            </a:pPr>
            <a:endParaRPr lang="en-US" sz="2000" dirty="0" smtClean="0"/>
          </a:p>
          <a:p>
            <a:pPr marL="0" indent="0" algn="just">
              <a:buNone/>
            </a:pPr>
            <a:r>
              <a:rPr lang="en-US" sz="2000" dirty="0" smtClean="0"/>
              <a:t>The basic rules of harvesting with the aim to get the crops in the best possible condition to the market are:</a:t>
            </a:r>
          </a:p>
          <a:p>
            <a:r>
              <a:rPr lang="en-US" sz="2000" dirty="0" smtClean="0"/>
              <a:t>harvest during the lowest temperature of the day: early morning or late afternoon;</a:t>
            </a:r>
          </a:p>
          <a:p>
            <a:r>
              <a:rPr lang="en-US" sz="2000" dirty="0" smtClean="0"/>
              <a:t>do not harvest produce when it is raining or when there is dew, when the produce is wet it is more likely to decay as well as it is more vulnerable to damage; and</a:t>
            </a:r>
          </a:p>
          <a:p>
            <a:r>
              <a:rPr lang="en-US" sz="2000" dirty="0" smtClean="0"/>
              <a:t>make sure to protect the harvested produce from sunlight if it cannot be immediately transported.</a:t>
            </a:r>
          </a:p>
          <a:p>
            <a:pPr algn="just">
              <a:buNone/>
            </a:pPr>
            <a:endParaRPr lang="en-US" sz="20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15</a:t>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857232"/>
            <a:ext cx="8401080" cy="5643602"/>
          </a:xfrm>
        </p:spPr>
        <p:txBody>
          <a:bodyPr/>
          <a:lstStyle/>
          <a:p>
            <a:pPr marL="0" indent="0" algn="just">
              <a:buNone/>
            </a:pPr>
            <a:r>
              <a:rPr lang="en-US" sz="2000" b="1" u="sng" dirty="0" smtClean="0"/>
              <a:t>Livestock production and dairy products</a:t>
            </a:r>
          </a:p>
          <a:p>
            <a:pPr marL="236538" indent="-236538" algn="just"/>
            <a:r>
              <a:rPr lang="en-US" sz="2000" dirty="0" smtClean="0"/>
              <a:t>Losses and waste in the livestock and dairy production sector may occur due to various reasons. During livestock production, losses and waste may occur due to poor feeding or diseases, e.g. swine fevers, tick-borne - which may lead to animal death. </a:t>
            </a:r>
          </a:p>
          <a:p>
            <a:pPr marL="236538" indent="-236538" algn="just"/>
            <a:endParaRPr lang="en-US" sz="2000" dirty="0" smtClean="0"/>
          </a:p>
          <a:p>
            <a:pPr marL="236538" indent="-236538" algn="just"/>
            <a:r>
              <a:rPr lang="en-US" sz="2000" dirty="0" smtClean="0"/>
              <a:t>During dairy production, losses and waste may occur due to poor milking techniques, illnesses, infection or diseases, which have a negative impact on milk production (FAO, 2011b; FAO, 2011d).</a:t>
            </a:r>
          </a:p>
          <a:p>
            <a:pPr marL="236538" indent="-236538" algn="just"/>
            <a:endParaRPr lang="en-US" sz="2000" dirty="0" smtClean="0"/>
          </a:p>
          <a:p>
            <a:pPr marL="236538" indent="-236538" algn="just"/>
            <a:r>
              <a:rPr lang="en-US" sz="2000" dirty="0" smtClean="0"/>
              <a:t>It is important have closed container for milk when it is taken sale to centre – open vessel spills over and makes losses. </a:t>
            </a:r>
          </a:p>
          <a:p>
            <a:pPr marL="236538" indent="-236538" algn="just"/>
            <a:endParaRPr lang="en-US" sz="2000" dirty="0" smtClean="0"/>
          </a:p>
          <a:p>
            <a:pPr marL="236538" indent="-236538" algn="just"/>
            <a:r>
              <a:rPr lang="en-US" sz="2000" dirty="0" smtClean="0"/>
              <a:t>Good livestock production and dairy farming practices include proper management and housing, nutrition (adequate and nutritious) of feed and water, milking hygiene and animal health through vaccinations and drugs</a:t>
            </a:r>
          </a:p>
          <a:p>
            <a:pPr marL="0" indent="0" algn="just">
              <a:buNone/>
            </a:pPr>
            <a:endParaRPr lang="en-US" sz="2000" dirty="0" smtClean="0"/>
          </a:p>
          <a:p>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16</a:t>
            </a:fld>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p:spPr>
        <p:txBody>
          <a:bodyPr/>
          <a:lstStyle/>
          <a:p>
            <a:r>
              <a:rPr lang="en-US" sz="3200" dirty="0" smtClean="0"/>
              <a:t>Post-harvest handling and food storage stage and food processing stage</a:t>
            </a:r>
            <a:r>
              <a:rPr lang="en-US" dirty="0" smtClean="0"/>
              <a:t/>
            </a:r>
            <a:br>
              <a:rPr lang="en-US" dirty="0" smtClean="0"/>
            </a:br>
            <a:endParaRPr lang="en-US" dirty="0"/>
          </a:p>
        </p:txBody>
      </p:sp>
      <p:sp>
        <p:nvSpPr>
          <p:cNvPr id="3" name="Content Placeholder 2"/>
          <p:cNvSpPr>
            <a:spLocks noGrp="1"/>
          </p:cNvSpPr>
          <p:nvPr>
            <p:ph idx="1"/>
          </p:nvPr>
        </p:nvSpPr>
        <p:spPr>
          <a:xfrm>
            <a:off x="214282" y="1071546"/>
            <a:ext cx="8643998" cy="5429288"/>
          </a:xfrm>
        </p:spPr>
        <p:txBody>
          <a:bodyPr/>
          <a:lstStyle/>
          <a:p>
            <a:pPr marL="0" indent="0" algn="just">
              <a:buNone/>
            </a:pPr>
            <a:r>
              <a:rPr lang="en-US" sz="2000" b="1" u="sng" dirty="0" smtClean="0"/>
              <a:t>Vegetable commodities, livestock and dairy products and fish commodities</a:t>
            </a:r>
          </a:p>
          <a:p>
            <a:pPr marL="0" indent="0" algn="just">
              <a:buNone/>
            </a:pPr>
            <a:r>
              <a:rPr lang="en-US" sz="2000" dirty="0" smtClean="0"/>
              <a:t>Food losses and waste of crop, livestock and fish products at the post-harvest handling &amp; storage stages and at the processing stage may occur due to:</a:t>
            </a:r>
          </a:p>
          <a:p>
            <a:pPr marL="176213" indent="-176213" algn="just"/>
            <a:r>
              <a:rPr lang="en-US" sz="2000" dirty="0" smtClean="0"/>
              <a:t>spoilage, as a result of lack of or inadequate cooling facilities and lack of adequate infrastructure for transportation;</a:t>
            </a:r>
          </a:p>
          <a:p>
            <a:pPr marL="176213" indent="-176213" algn="just"/>
            <a:r>
              <a:rPr lang="en-US" sz="2000" dirty="0" smtClean="0"/>
              <a:t>spillage, contamination, and degradation are a result of poor and inadequate handling during transport and storage. They are also due to processing, such as during washing, peeling, slicing and boiling of fruits, vegetables. </a:t>
            </a:r>
          </a:p>
          <a:p>
            <a:pPr marL="176213" indent="-176213" algn="just"/>
            <a:r>
              <a:rPr lang="en-US" sz="2000" dirty="0" smtClean="0"/>
              <a:t>inadequate preservation of the products;</a:t>
            </a:r>
          </a:p>
          <a:p>
            <a:pPr marL="0" indent="0" algn="just">
              <a:buNone/>
            </a:pPr>
            <a:r>
              <a:rPr lang="en-US" sz="2000" dirty="0" smtClean="0"/>
              <a:t>• packaging, as a result of damaging due to use of poor quality containers.</a:t>
            </a:r>
          </a:p>
          <a:p>
            <a:pPr marL="0" indent="0" algn="r">
              <a:buNone/>
            </a:pPr>
            <a:r>
              <a:rPr lang="nb-NO" sz="2000" dirty="0" smtClean="0"/>
              <a:t>(FAO, 1989; Parfitt </a:t>
            </a:r>
            <a:r>
              <a:rPr lang="nb-NO" sz="2000" i="1" dirty="0" smtClean="0"/>
              <a:t>et al., 2010; FAO, 2010b; FAO, 2011d)</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85794"/>
            <a:ext cx="8572560" cy="5715040"/>
          </a:xfrm>
        </p:spPr>
        <p:txBody>
          <a:bodyPr/>
          <a:lstStyle/>
          <a:p>
            <a:pPr marL="0" indent="0" algn="just">
              <a:buNone/>
            </a:pPr>
            <a:r>
              <a:rPr lang="en-US" sz="2000" b="1" u="sng" dirty="0" smtClean="0"/>
              <a:t>Good post-harvest handling and storage practices</a:t>
            </a:r>
          </a:p>
          <a:p>
            <a:pPr marL="0" indent="0" algn="just">
              <a:buNone/>
            </a:pPr>
            <a:r>
              <a:rPr lang="en-US" sz="2000" dirty="0" smtClean="0"/>
              <a:t>A variety of practices and technologies are available for reducing post-harvest losses related to post-harvest handling and storage. Good handling practices in order to avoid mechanical damages include ensuring that:</a:t>
            </a:r>
          </a:p>
          <a:p>
            <a:pPr marL="280988" indent="-280988" algn="just"/>
            <a:r>
              <a:rPr lang="en-US" sz="2000" dirty="0" smtClean="0"/>
              <a:t>containers are not too full if they need to be stacked on top of each other;</a:t>
            </a:r>
          </a:p>
          <a:p>
            <a:pPr marL="280988" indent="-280988" algn="just"/>
            <a:r>
              <a:rPr lang="en-US" sz="2000" dirty="0" smtClean="0"/>
              <a:t>containers are not dropped or thrown;</a:t>
            </a:r>
          </a:p>
          <a:p>
            <a:pPr marL="280988" indent="-280988" algn="just"/>
            <a:r>
              <a:rPr lang="en-US" sz="2000" dirty="0" smtClean="0"/>
              <a:t>produce is not directly put on the soil, in particular soil with a high moisture content;</a:t>
            </a:r>
          </a:p>
          <a:p>
            <a:pPr marL="280988" indent="-280988" algn="just"/>
            <a:r>
              <a:rPr lang="en-US" sz="2000" dirty="0" smtClean="0"/>
              <a:t>containers and field containers are clean;</a:t>
            </a:r>
          </a:p>
          <a:p>
            <a:pPr marL="280988" indent="-280988" algn="just"/>
            <a:r>
              <a:rPr lang="en-US" sz="2000" dirty="0" smtClean="0"/>
              <a:t>the produce is not brought into contact with oil, gasoline or chemicals that should not be applied;</a:t>
            </a:r>
          </a:p>
          <a:p>
            <a:pPr marL="280988" indent="-280988" algn="just"/>
            <a:r>
              <a:rPr lang="en-US" sz="2000" dirty="0" smtClean="0"/>
              <a:t>produce is largely kept in the shade to reduce the temperature of fresh produce;</a:t>
            </a:r>
          </a:p>
          <a:p>
            <a:pPr marL="280988" indent="-280988" algn="just"/>
            <a:r>
              <a:rPr lang="en-US" sz="2000" dirty="0" smtClean="0"/>
              <a:t>produce is field packaged, which reduces costs by improving the speed of post-harvest handling and reduces losses and waste</a:t>
            </a:r>
          </a:p>
          <a:p>
            <a:pPr marL="0" indent="0" algn="r">
              <a:buNone/>
            </a:pPr>
            <a:r>
              <a:rPr lang="en-US" sz="2000" dirty="0" smtClean="0"/>
              <a:t>(FAO, 1989)</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18</a:t>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000" dirty="0" smtClean="0"/>
              <a:t>Other possible interventions to reduce food losses include:</a:t>
            </a:r>
          </a:p>
          <a:p>
            <a:pPr>
              <a:buNone/>
            </a:pPr>
            <a:endParaRPr lang="en-US" sz="2000" dirty="0" smtClean="0"/>
          </a:p>
          <a:p>
            <a:r>
              <a:rPr lang="en-US" sz="2000" dirty="0" smtClean="0"/>
              <a:t>immediate transportation after harvesting of crops, and landing in the case of fish;</a:t>
            </a:r>
          </a:p>
          <a:p>
            <a:endParaRPr lang="en-US" sz="2000" dirty="0" smtClean="0"/>
          </a:p>
          <a:p>
            <a:r>
              <a:rPr lang="en-US" sz="2000" dirty="0" smtClean="0"/>
              <a:t>using improved preservation and processing techniques including threshing and solar drying of produce;</a:t>
            </a:r>
          </a:p>
          <a:p>
            <a:endParaRPr lang="en-US" sz="2000" dirty="0" smtClean="0"/>
          </a:p>
          <a:p>
            <a:r>
              <a:rPr lang="en-US" sz="2000" dirty="0" smtClean="0"/>
              <a:t>using low cost and efficient storage and cooling structures; and</a:t>
            </a:r>
          </a:p>
          <a:p>
            <a:endParaRPr lang="en-US" sz="2000" dirty="0" smtClean="0"/>
          </a:p>
          <a:p>
            <a:r>
              <a:rPr lang="en-US" sz="2000" dirty="0" smtClean="0"/>
              <a:t>using practices, i.e. pasteurization and milk processing into cheese and yoghurt, to maintain product quality and extend post-harvest life.</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19</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237" y="2"/>
            <a:ext cx="6447501" cy="932597"/>
          </a:xfrm>
        </p:spPr>
        <p:txBody>
          <a:bodyPr/>
          <a:lstStyle/>
          <a:p>
            <a:r>
              <a:rPr lang="en-US" dirty="0" smtClean="0"/>
              <a:t>Key Message </a:t>
            </a:r>
            <a:endParaRPr lang="en-US" dirty="0"/>
          </a:p>
        </p:txBody>
      </p:sp>
      <p:sp>
        <p:nvSpPr>
          <p:cNvPr id="3" name="Content Placeholder 2"/>
          <p:cNvSpPr>
            <a:spLocks noGrp="1"/>
          </p:cNvSpPr>
          <p:nvPr>
            <p:ph idx="1"/>
          </p:nvPr>
        </p:nvSpPr>
        <p:spPr>
          <a:xfrm>
            <a:off x="313898" y="791572"/>
            <a:ext cx="8544382" cy="6066428"/>
          </a:xfrm>
        </p:spPr>
        <p:txBody>
          <a:bodyPr>
            <a:normAutofit fontScale="92500" lnSpcReduction="10000"/>
          </a:bodyPr>
          <a:lstStyle/>
          <a:p>
            <a:pPr algn="just">
              <a:lnSpc>
                <a:spcPct val="150000"/>
              </a:lnSpc>
              <a:spcBef>
                <a:spcPts val="0"/>
              </a:spcBef>
            </a:pPr>
            <a:r>
              <a:rPr lang="en-US" sz="2000" dirty="0" smtClean="0"/>
              <a:t>The application of the sustainable and inclusive food value chain approach directly links to Climate Smart Agriculture (CSA) and can help to improve performance along the value chain from input supply, to food production, to post-harvest handling and storage, processing, distribution, marketing and retail, consumption and disposal patterns of waste.</a:t>
            </a:r>
          </a:p>
          <a:p>
            <a:pPr algn="just">
              <a:lnSpc>
                <a:spcPct val="150000"/>
              </a:lnSpc>
              <a:spcBef>
                <a:spcPts val="0"/>
              </a:spcBef>
            </a:pPr>
            <a:r>
              <a:rPr lang="en-US" sz="2000" dirty="0" smtClean="0"/>
              <a:t>Value is captured and determined by consumers when they buy the product, which trickles down to production and support provider levels. In developing countries middle- man-traders who also act as a wholesaler / strait take away major portion of income – difference between price paid to farmer and market price paid by consumers. Hence farmers and consumers’ awareness needs to be raised regarding buying and selling methods, reduction wastage while harvesting and stacking and that are reuse and recycle waste as compost or to generate energy from, such as biogas.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Food distribution, marketing and retail stage</a:t>
            </a:r>
            <a:r>
              <a:rPr lang="en-US" dirty="0" smtClean="0"/>
              <a:t/>
            </a:r>
            <a:br>
              <a:rPr lang="en-US" dirty="0" smtClean="0"/>
            </a:br>
            <a:endParaRPr lang="en-US" dirty="0"/>
          </a:p>
        </p:txBody>
      </p:sp>
      <p:sp>
        <p:nvSpPr>
          <p:cNvPr id="3" name="Content Placeholder 2"/>
          <p:cNvSpPr>
            <a:spLocks noGrp="1"/>
          </p:cNvSpPr>
          <p:nvPr>
            <p:ph idx="1"/>
          </p:nvPr>
        </p:nvSpPr>
        <p:spPr>
          <a:xfrm>
            <a:off x="457200" y="928670"/>
            <a:ext cx="8229600" cy="5643602"/>
          </a:xfrm>
        </p:spPr>
        <p:txBody>
          <a:bodyPr/>
          <a:lstStyle/>
          <a:p>
            <a:pPr algn="just"/>
            <a:r>
              <a:rPr lang="en-US" sz="2000" dirty="0" smtClean="0"/>
              <a:t>Transportation conditions</a:t>
            </a:r>
          </a:p>
          <a:p>
            <a:pPr algn="just"/>
            <a:endParaRPr lang="en-US" sz="2000" dirty="0" smtClean="0"/>
          </a:p>
          <a:p>
            <a:pPr algn="just"/>
            <a:r>
              <a:rPr lang="en-US" sz="2000" dirty="0" smtClean="0"/>
              <a:t>Road infrastructure</a:t>
            </a:r>
          </a:p>
          <a:p>
            <a:pPr algn="just"/>
            <a:endParaRPr lang="en-US" sz="2000" dirty="0" smtClean="0"/>
          </a:p>
          <a:p>
            <a:pPr algn="just"/>
            <a:r>
              <a:rPr lang="en-US" sz="2000" dirty="0" smtClean="0"/>
              <a:t>Quality of Transportation – tempos, tractors, trucks, railways.</a:t>
            </a:r>
          </a:p>
          <a:p>
            <a:pPr algn="just"/>
            <a:endParaRPr lang="en-US" sz="2000" dirty="0" smtClean="0"/>
          </a:p>
          <a:p>
            <a:pPr algn="just"/>
            <a:r>
              <a:rPr lang="en-US" sz="2000" dirty="0" smtClean="0"/>
              <a:t>Refrigeration – cold chain – cooling vessels, refrigerator, cold storage </a:t>
            </a:r>
          </a:p>
          <a:p>
            <a:pPr algn="just"/>
            <a:endParaRPr lang="en-US" sz="2000" dirty="0" smtClean="0"/>
          </a:p>
          <a:p>
            <a:pPr algn="just"/>
            <a:r>
              <a:rPr lang="en-US" sz="2000" dirty="0" smtClean="0"/>
              <a:t>Carbon dioxide emissions associated with transport</a:t>
            </a:r>
          </a:p>
          <a:p>
            <a:pPr algn="just"/>
            <a:endParaRPr lang="en-US" sz="2000" dirty="0" smtClean="0"/>
          </a:p>
          <a:p>
            <a:pPr algn="just"/>
            <a:r>
              <a:rPr lang="en-US" sz="2000" dirty="0" smtClean="0"/>
              <a:t>Eating locally and seasonally produced food to reduce GHGs</a:t>
            </a:r>
          </a:p>
          <a:p>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143000"/>
          </a:xfrm>
        </p:spPr>
        <p:txBody>
          <a:bodyPr/>
          <a:lstStyle/>
          <a:p>
            <a:r>
              <a:rPr lang="en-US" sz="3200" dirty="0" smtClean="0"/>
              <a:t>Market access constraints: physical, structural, information and organization</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428596" y="1571612"/>
          <a:ext cx="8229600" cy="3931920"/>
        </p:xfrm>
        <a:graphic>
          <a:graphicData uri="http://schemas.openxmlformats.org/drawingml/2006/table">
            <a:tbl>
              <a:tblPr firstRow="1" bandRow="1">
                <a:tableStyleId>{5C22544A-7EE6-4342-B048-85BDC9FD1C3A}</a:tableStyleId>
              </a:tblPr>
              <a:tblGrid>
                <a:gridCol w="2400288"/>
                <a:gridCol w="5829312"/>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tx1"/>
                          </a:solidFill>
                          <a:latin typeface="+mn-lt"/>
                          <a:ea typeface="+mn-ea"/>
                          <a:cs typeface="+mn-cs"/>
                        </a:rPr>
                        <a:t>Constraint</a:t>
                      </a:r>
                    </a:p>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kern="1200" baseline="0" dirty="0" smtClean="0">
                          <a:solidFill>
                            <a:schemeClr val="tx1"/>
                          </a:solidFill>
                          <a:latin typeface="+mn-lt"/>
                          <a:ea typeface="+mn-ea"/>
                          <a:cs typeface="+mn-cs"/>
                        </a:rPr>
                        <a:t>Disadvantaged areas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Physical</a:t>
                      </a:r>
                    </a:p>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Poor roads, high transport costs, perishable goods, low value/weight produce.</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800" kern="1200" baseline="0" dirty="0" smtClean="0">
                          <a:solidFill>
                            <a:schemeClr val="tx1"/>
                          </a:solidFill>
                          <a:latin typeface="+mn-lt"/>
                          <a:ea typeface="+mn-ea"/>
                          <a:cs typeface="+mn-cs"/>
                        </a:rPr>
                        <a:t>Structural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Asymmetry of market relations: cartels of traders, agro-processors or</a:t>
                      </a:r>
                    </a:p>
                    <a:p>
                      <a:r>
                        <a:rPr lang="en-US" sz="1800" kern="1200" baseline="0" dirty="0" smtClean="0">
                          <a:solidFill>
                            <a:schemeClr val="tx1"/>
                          </a:solidFill>
                          <a:latin typeface="+mn-lt"/>
                          <a:ea typeface="+mn-ea"/>
                          <a:cs typeface="+mn-cs"/>
                        </a:rPr>
                        <a:t>marketing boards whose market power allows excess profit shares.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Skills, information and organization</a:t>
                      </a:r>
                    </a:p>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Lack of understanding of how markets operate, lack of information, lack of relevant skills.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7B0BD361-BBDE-4763-BC0A-9261A90693DF}" type="slidenum">
              <a:rPr lang="en-IN" smtClean="0"/>
              <a:pPr/>
              <a:t>21</a:t>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Distributions System </a:t>
            </a:r>
            <a:endParaRPr lang="en-US" dirty="0"/>
          </a:p>
        </p:txBody>
      </p:sp>
      <p:sp>
        <p:nvSpPr>
          <p:cNvPr id="3" name="Content Placeholder 2"/>
          <p:cNvSpPr>
            <a:spLocks noGrp="1"/>
          </p:cNvSpPr>
          <p:nvPr>
            <p:ph idx="1"/>
          </p:nvPr>
        </p:nvSpPr>
        <p:spPr/>
        <p:txBody>
          <a:bodyPr/>
          <a:lstStyle/>
          <a:p>
            <a:pPr algn="just"/>
            <a:r>
              <a:rPr lang="en-US" sz="2400" dirty="0" smtClean="0"/>
              <a:t>In our country government buys food grains and makes available through fare price network – at a specified price – which is subsidized to poor families. </a:t>
            </a:r>
          </a:p>
          <a:p>
            <a:pPr algn="just"/>
            <a:r>
              <a:rPr lang="en-US" sz="2400" dirty="0" smtClean="0"/>
              <a:t>This system involves – procurement, packing, transportation to storage – </a:t>
            </a:r>
            <a:r>
              <a:rPr lang="en-US" sz="2400" dirty="0" err="1" smtClean="0"/>
              <a:t>godowns</a:t>
            </a:r>
            <a:r>
              <a:rPr lang="en-US" sz="2400" dirty="0" smtClean="0"/>
              <a:t> and from there to retail FPS. </a:t>
            </a:r>
          </a:p>
          <a:p>
            <a:pPr algn="just"/>
            <a:r>
              <a:rPr lang="en-US" sz="2400" dirty="0" smtClean="0"/>
              <a:t>Entire system needs modern management and practices that have described for  farmers to reduce transportation losses, storage losses and spoilage – which is huge.  </a:t>
            </a:r>
            <a:endParaRPr lang="en-US" sz="24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22</a:t>
            </a:fld>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Public actions to support food chain interventions to reduce, reuse or recycle food stuffs</a:t>
            </a:r>
            <a:br>
              <a:rPr lang="en-US" sz="2800" dirty="0" smtClean="0"/>
            </a:br>
            <a:endParaRPr lang="en-US" sz="2800" dirty="0"/>
          </a:p>
        </p:txBody>
      </p:sp>
      <p:sp>
        <p:nvSpPr>
          <p:cNvPr id="3" name="Content Placeholder 2"/>
          <p:cNvSpPr>
            <a:spLocks noGrp="1"/>
          </p:cNvSpPr>
          <p:nvPr>
            <p:ph idx="1"/>
          </p:nvPr>
        </p:nvSpPr>
        <p:spPr>
          <a:xfrm>
            <a:off x="285720" y="1214422"/>
            <a:ext cx="8572560" cy="5286412"/>
          </a:xfrm>
        </p:spPr>
        <p:txBody>
          <a:bodyPr/>
          <a:lstStyle/>
          <a:p>
            <a:pPr marL="0" indent="0" algn="just">
              <a:lnSpc>
                <a:spcPct val="150000"/>
              </a:lnSpc>
              <a:spcBef>
                <a:spcPts val="0"/>
              </a:spcBef>
              <a:buNone/>
            </a:pPr>
            <a:r>
              <a:rPr lang="en-US" sz="1800" dirty="0" smtClean="0"/>
              <a:t>Government can not directly reduce, reuse or recycle food stuffs. The farmers need to change management practices, technologies and behavior in order to reduce, reuse or recycle their produce. However, the government needs to create an enabling environment. </a:t>
            </a:r>
          </a:p>
          <a:p>
            <a:pPr>
              <a:lnSpc>
                <a:spcPct val="150000"/>
              </a:lnSpc>
              <a:spcBef>
                <a:spcPts val="0"/>
              </a:spcBef>
            </a:pPr>
            <a:r>
              <a:rPr lang="en-US" sz="1800" dirty="0" smtClean="0"/>
              <a:t>Set an example by itself by reducing </a:t>
            </a:r>
            <a:r>
              <a:rPr lang="en-US" sz="1800" dirty="0" err="1" smtClean="0"/>
              <a:t>godown</a:t>
            </a:r>
            <a:r>
              <a:rPr lang="en-US" sz="1800" dirty="0" smtClean="0"/>
              <a:t> and transits losses in public distribution system </a:t>
            </a:r>
          </a:p>
          <a:p>
            <a:pPr>
              <a:lnSpc>
                <a:spcPct val="150000"/>
              </a:lnSpc>
              <a:spcBef>
                <a:spcPts val="0"/>
              </a:spcBef>
            </a:pPr>
            <a:endParaRPr lang="en-US" sz="1800" dirty="0" smtClean="0"/>
          </a:p>
          <a:p>
            <a:pPr>
              <a:lnSpc>
                <a:spcPct val="150000"/>
              </a:lnSpc>
              <a:spcBef>
                <a:spcPts val="0"/>
              </a:spcBef>
            </a:pPr>
            <a:r>
              <a:rPr lang="en-US" sz="1800" dirty="0" smtClean="0"/>
              <a:t>Creating a policy and institutional enabling environment for incentivizing reduction in losses </a:t>
            </a:r>
          </a:p>
          <a:p>
            <a:pPr>
              <a:lnSpc>
                <a:spcPct val="150000"/>
              </a:lnSpc>
              <a:spcBef>
                <a:spcPts val="0"/>
              </a:spcBef>
            </a:pPr>
            <a:endParaRPr lang="en-US" sz="1800" dirty="0" smtClean="0"/>
          </a:p>
          <a:p>
            <a:pPr>
              <a:lnSpc>
                <a:spcPct val="150000"/>
              </a:lnSpc>
              <a:spcBef>
                <a:spcPts val="0"/>
              </a:spcBef>
            </a:pPr>
            <a:r>
              <a:rPr lang="en-US" sz="1800" dirty="0" smtClean="0"/>
              <a:t>Awareness raising and advocacy for reuse – recycle waste – agro, cow dung and urine, and food</a:t>
            </a:r>
          </a:p>
          <a:p>
            <a:endParaRPr lang="en-US" dirty="0" smtClean="0"/>
          </a:p>
        </p:txBody>
      </p:sp>
      <p:sp>
        <p:nvSpPr>
          <p:cNvPr id="4" name="Slide Number Placeholder 3"/>
          <p:cNvSpPr>
            <a:spLocks noGrp="1"/>
          </p:cNvSpPr>
          <p:nvPr>
            <p:ph type="sldNum" sz="quarter" idx="12"/>
          </p:nvPr>
        </p:nvSpPr>
        <p:spPr/>
        <p:txBody>
          <a:bodyPr/>
          <a:lstStyle/>
          <a:p>
            <a:fld id="{7B0BD361-BBDE-4763-BC0A-9261A90693DF}" type="slidenum">
              <a:rPr lang="en-IN" smtClean="0"/>
              <a:pPr/>
              <a:t>23</a:t>
            </a:fld>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lstStyle/>
          <a:p>
            <a:pPr algn="just">
              <a:lnSpc>
                <a:spcPct val="150000"/>
              </a:lnSpc>
              <a:spcBef>
                <a:spcPts val="0"/>
              </a:spcBef>
            </a:pPr>
            <a:r>
              <a:rPr lang="en-US" sz="2000" dirty="0" smtClean="0"/>
              <a:t>Building partnerships and alliances by promoting women self help groups for village level group market and local processing, encouraging and assisting youth to set-up micro-enterprise and adapt modern agricultural practices. </a:t>
            </a:r>
          </a:p>
          <a:p>
            <a:pPr algn="just">
              <a:lnSpc>
                <a:spcPct val="150000"/>
              </a:lnSpc>
              <a:spcBef>
                <a:spcPts val="0"/>
              </a:spcBef>
            </a:pPr>
            <a:endParaRPr lang="en-US" sz="2000" dirty="0" smtClean="0"/>
          </a:p>
          <a:p>
            <a:pPr algn="just">
              <a:lnSpc>
                <a:spcPct val="150000"/>
              </a:lnSpc>
              <a:spcBef>
                <a:spcPts val="0"/>
              </a:spcBef>
            </a:pPr>
            <a:r>
              <a:rPr lang="en-US" sz="2000" dirty="0" smtClean="0"/>
              <a:t>Supporting product and process innovation and research at the stage assign specific responsibilities to agricultural universities </a:t>
            </a:r>
          </a:p>
          <a:p>
            <a:pPr algn="just">
              <a:lnSpc>
                <a:spcPct val="150000"/>
              </a:lnSpc>
              <a:spcBef>
                <a:spcPts val="0"/>
              </a:spcBef>
            </a:pPr>
            <a:endParaRPr lang="en-US" sz="2000" dirty="0" smtClean="0"/>
          </a:p>
          <a:p>
            <a:pPr algn="just">
              <a:lnSpc>
                <a:spcPct val="150000"/>
              </a:lnSpc>
              <a:spcBef>
                <a:spcPts val="0"/>
              </a:spcBef>
            </a:pPr>
            <a:r>
              <a:rPr lang="en-US" sz="2000" dirty="0" smtClean="0"/>
              <a:t>Capacity development – farmers, </a:t>
            </a:r>
            <a:r>
              <a:rPr lang="en-US" sz="2000" dirty="0" err="1" smtClean="0"/>
              <a:t>godown</a:t>
            </a:r>
            <a:r>
              <a:rPr lang="en-US" sz="2000" dirty="0" smtClean="0"/>
              <a:t> </a:t>
            </a:r>
            <a:r>
              <a:rPr lang="en-US" sz="2000" dirty="0" err="1" smtClean="0"/>
              <a:t>maneger</a:t>
            </a:r>
            <a:r>
              <a:rPr lang="en-US" sz="2000" dirty="0" smtClean="0"/>
              <a:t>, APMC managers and even housewives. </a:t>
            </a:r>
          </a:p>
          <a:p>
            <a:endParaRPr lang="en-US" sz="20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24</a:t>
            </a:fld>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Support Price </a:t>
            </a:r>
            <a:endParaRPr lang="en-US" dirty="0"/>
          </a:p>
        </p:txBody>
      </p:sp>
      <p:sp>
        <p:nvSpPr>
          <p:cNvPr id="3" name="Content Placeholder 2"/>
          <p:cNvSpPr>
            <a:spLocks noGrp="1"/>
          </p:cNvSpPr>
          <p:nvPr>
            <p:ph idx="1"/>
          </p:nvPr>
        </p:nvSpPr>
        <p:spPr/>
        <p:txBody>
          <a:bodyPr/>
          <a:lstStyle/>
          <a:p>
            <a:r>
              <a:rPr lang="en-US" sz="2000" dirty="0" smtClean="0"/>
              <a:t>In our country government has policy not to allow farm produces price fall down unnaturally by cartels. </a:t>
            </a:r>
          </a:p>
          <a:p>
            <a:endParaRPr lang="en-US" sz="2000" dirty="0" smtClean="0"/>
          </a:p>
          <a:p>
            <a:r>
              <a:rPr lang="en-US" sz="2000" dirty="0" smtClean="0"/>
              <a:t>It declares minimum support prices and setup dopers to purchase at that price. </a:t>
            </a:r>
          </a:p>
          <a:p>
            <a:endParaRPr lang="en-US" sz="2000" dirty="0" smtClean="0"/>
          </a:p>
          <a:p>
            <a:r>
              <a:rPr lang="en-US" sz="2000" dirty="0" smtClean="0"/>
              <a:t>Farmers should not sell below minimum support price – and whenever needed sell his produce to such centres</a:t>
            </a:r>
          </a:p>
          <a:p>
            <a:endParaRPr lang="en-US" sz="2000" dirty="0" smtClean="0"/>
          </a:p>
          <a:p>
            <a:r>
              <a:rPr lang="en-US" sz="2000" dirty="0" smtClean="0"/>
              <a:t>In current year farmers have sold cotton and paddy to such centres.    </a:t>
            </a:r>
            <a:endParaRPr lang="en-US" sz="20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25</a:t>
            </a:fld>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401080" cy="6000792"/>
          </a:xfrm>
        </p:spPr>
        <p:txBody>
          <a:bodyPr/>
          <a:lstStyle/>
          <a:p>
            <a:pPr marL="0" indent="0" algn="just">
              <a:lnSpc>
                <a:spcPct val="150000"/>
              </a:lnSpc>
              <a:spcBef>
                <a:spcPts val="0"/>
              </a:spcBef>
              <a:buNone/>
            </a:pPr>
            <a:r>
              <a:rPr lang="en-US" sz="2000" b="1" u="sng" dirty="0" smtClean="0"/>
              <a:t>Creating a policy and institutional enabling environment</a:t>
            </a:r>
          </a:p>
          <a:p>
            <a:pPr marL="236538" indent="-236538" algn="just">
              <a:lnSpc>
                <a:spcPct val="150000"/>
              </a:lnSpc>
              <a:spcBef>
                <a:spcPts val="0"/>
              </a:spcBef>
            </a:pPr>
            <a:r>
              <a:rPr lang="en-US" sz="2000" dirty="0" smtClean="0"/>
              <a:t>An important driver for improved practices along food supply chains is the enabling environment that supports and motivates the private sector to invest and make changes. </a:t>
            </a:r>
          </a:p>
          <a:p>
            <a:pPr marL="236538" indent="-236538" algn="just">
              <a:lnSpc>
                <a:spcPct val="150000"/>
              </a:lnSpc>
              <a:spcBef>
                <a:spcPts val="0"/>
              </a:spcBef>
            </a:pPr>
            <a:endParaRPr lang="en-US" sz="2000" dirty="0" smtClean="0"/>
          </a:p>
          <a:p>
            <a:pPr marL="236538" indent="-236538" algn="just">
              <a:lnSpc>
                <a:spcPct val="150000"/>
              </a:lnSpc>
              <a:spcBef>
                <a:spcPts val="0"/>
              </a:spcBef>
            </a:pPr>
            <a:r>
              <a:rPr lang="en-US" sz="2000" dirty="0" smtClean="0"/>
              <a:t>Factors that are considered to be crucial for the success of food loss reduction, reuse and recycling interventions are monitoring auction (against trader cartel ) in APMCs, public infrastructure, promoting village self help groups  or produces cooperatives. </a:t>
            </a:r>
          </a:p>
          <a:p>
            <a:pPr marL="236538" indent="-236538" algn="just">
              <a:lnSpc>
                <a:spcPct val="150000"/>
              </a:lnSpc>
              <a:spcBef>
                <a:spcPts val="0"/>
              </a:spcBef>
            </a:pPr>
            <a:endParaRPr lang="en-US" sz="2000" dirty="0" smtClean="0"/>
          </a:p>
          <a:p>
            <a:pPr marL="236538" indent="-236538" algn="just">
              <a:lnSpc>
                <a:spcPct val="150000"/>
              </a:lnSpc>
              <a:spcBef>
                <a:spcPts val="0"/>
              </a:spcBef>
            </a:pPr>
            <a:r>
              <a:rPr lang="en-US" sz="2000" dirty="0" smtClean="0"/>
              <a:t>Implementation of food laws and standards based on sound and common approaches to interpretations of standards by different actors (officials, food processors, consumers). </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26</a:t>
            </a:fld>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572560" cy="5554683"/>
          </a:xfrm>
        </p:spPr>
        <p:txBody>
          <a:bodyPr/>
          <a:lstStyle/>
          <a:p>
            <a:pPr marL="0" indent="0" algn="just">
              <a:buNone/>
            </a:pPr>
            <a:endParaRPr lang="en-US" sz="2000" b="1" u="sng" dirty="0" smtClean="0"/>
          </a:p>
          <a:p>
            <a:pPr marL="0" indent="0" algn="just">
              <a:buNone/>
            </a:pPr>
            <a:r>
              <a:rPr lang="en-US" sz="2000" b="1" u="sng" dirty="0" smtClean="0"/>
              <a:t>Awareness raising and advocacy</a:t>
            </a:r>
          </a:p>
          <a:p>
            <a:pPr marL="0" indent="0" algn="just">
              <a:lnSpc>
                <a:spcPct val="200000"/>
              </a:lnSpc>
              <a:spcBef>
                <a:spcPts val="0"/>
              </a:spcBef>
              <a:buNone/>
            </a:pPr>
            <a:r>
              <a:rPr lang="en-US" sz="2000" dirty="0" smtClean="0"/>
              <a:t>Increasing awareness among farmers, retailers and consumers for  reduction of food waste. Therefore both the public and policy makers need to be informed about the issue, and advised on behavioral change with regard to improved food use. </a:t>
            </a: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27</a:t>
            </a:fld>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572560" cy="5715040"/>
          </a:xfrm>
        </p:spPr>
        <p:txBody>
          <a:bodyPr/>
          <a:lstStyle/>
          <a:p>
            <a:pPr marL="0" indent="0" algn="just">
              <a:buNone/>
            </a:pPr>
            <a:r>
              <a:rPr lang="en-US" sz="2000" b="1" u="sng" dirty="0" smtClean="0"/>
              <a:t>Building partnerships and alliances</a:t>
            </a:r>
          </a:p>
          <a:p>
            <a:pPr marL="236538" indent="-236538" algn="just">
              <a:lnSpc>
                <a:spcPct val="150000"/>
              </a:lnSpc>
              <a:spcBef>
                <a:spcPts val="0"/>
              </a:spcBef>
            </a:pPr>
            <a:r>
              <a:rPr lang="en-US" sz="2000" dirty="0" smtClean="0"/>
              <a:t>Alliances can be built within the food supply chains between producers, processors, distributors, retailers and consumers like setting up of cooperative of producers using village level self help groups like </a:t>
            </a:r>
            <a:r>
              <a:rPr lang="en-US" sz="2000" dirty="0" err="1" smtClean="0"/>
              <a:t>Amul</a:t>
            </a:r>
            <a:r>
              <a:rPr lang="en-US" sz="2000" dirty="0" smtClean="0"/>
              <a:t> Chain in milk &amp; milk products. </a:t>
            </a:r>
          </a:p>
          <a:p>
            <a:pPr marL="236538" indent="-236538" algn="just">
              <a:lnSpc>
                <a:spcPct val="150000"/>
              </a:lnSpc>
              <a:spcBef>
                <a:spcPts val="0"/>
              </a:spcBef>
            </a:pPr>
            <a:endParaRPr lang="en-US" sz="2000" dirty="0" smtClean="0"/>
          </a:p>
          <a:p>
            <a:pPr marL="236538" indent="-236538" algn="just">
              <a:lnSpc>
                <a:spcPct val="150000"/>
              </a:lnSpc>
              <a:spcBef>
                <a:spcPts val="0"/>
              </a:spcBef>
            </a:pPr>
            <a:r>
              <a:rPr lang="en-US" sz="2000" dirty="0" smtClean="0"/>
              <a:t>This could lead, for example, to the development of markets for products that are from a traditional commercial point of view labeled as ‘sub-standard’, but are nevertheless safe and of good nutritional value. </a:t>
            </a:r>
          </a:p>
          <a:p>
            <a:pPr marL="0" indent="0" algn="just">
              <a:buNone/>
            </a:pPr>
            <a:endParaRPr lang="en-US" sz="20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28</a:t>
            </a:fld>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lstStyle/>
          <a:p>
            <a:pPr marL="0" indent="0" algn="just">
              <a:lnSpc>
                <a:spcPct val="200000"/>
              </a:lnSpc>
              <a:spcBef>
                <a:spcPts val="0"/>
              </a:spcBef>
              <a:buNone/>
            </a:pPr>
            <a:r>
              <a:rPr lang="en-US" sz="2000" b="1" u="sng" dirty="0" smtClean="0"/>
              <a:t>Supporting product and process innovation</a:t>
            </a:r>
          </a:p>
          <a:p>
            <a:pPr marL="0" indent="0" algn="just">
              <a:lnSpc>
                <a:spcPct val="200000"/>
              </a:lnSpc>
              <a:spcBef>
                <a:spcPts val="0"/>
              </a:spcBef>
              <a:buNone/>
            </a:pPr>
            <a:r>
              <a:rPr lang="en-US" sz="2000" dirty="0" smtClean="0"/>
              <a:t>Product and process innovation are crucial factors in reducing losses, creating local level processing facilities and promoting micro- enterprises.</a:t>
            </a: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29</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lstStyle/>
          <a:p>
            <a:pPr algn="just">
              <a:lnSpc>
                <a:spcPct val="150000"/>
              </a:lnSpc>
              <a:spcBef>
                <a:spcPts val="0"/>
              </a:spcBef>
            </a:pPr>
            <a:r>
              <a:rPr lang="en-US" sz="2000" dirty="0" smtClean="0"/>
              <a:t>Government support and investment, as well as public-private partnerships, are needed to ensure that sustainable technologies and practices are adopted. </a:t>
            </a:r>
          </a:p>
          <a:p>
            <a:pPr algn="just">
              <a:lnSpc>
                <a:spcPct val="150000"/>
              </a:lnSpc>
              <a:spcBef>
                <a:spcPts val="0"/>
              </a:spcBef>
            </a:pPr>
            <a:endParaRPr lang="en-US" sz="2000" dirty="0" smtClean="0"/>
          </a:p>
          <a:p>
            <a:pPr algn="just">
              <a:lnSpc>
                <a:spcPct val="150000"/>
              </a:lnSpc>
              <a:spcBef>
                <a:spcPts val="0"/>
              </a:spcBef>
            </a:pPr>
            <a:r>
              <a:rPr lang="en-US" sz="2000" dirty="0" smtClean="0"/>
              <a:t>Capacity building to help smallholders adopt more sustainable production and marketing practices as well as to help them find other uses (reuse or recycling) for their agro waste . </a:t>
            </a:r>
          </a:p>
          <a:p>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a:t>
            </a:fld>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143668"/>
          </a:xfrm>
        </p:spPr>
        <p:txBody>
          <a:bodyPr/>
          <a:lstStyle/>
          <a:p>
            <a:pPr marL="0" indent="0" algn="just">
              <a:lnSpc>
                <a:spcPct val="150000"/>
              </a:lnSpc>
              <a:spcBef>
                <a:spcPts val="0"/>
              </a:spcBef>
              <a:buNone/>
            </a:pPr>
            <a:r>
              <a:rPr lang="en-US" sz="2000" b="1" u="sng" dirty="0" smtClean="0"/>
              <a:t>Capacity development</a:t>
            </a:r>
          </a:p>
          <a:p>
            <a:pPr marL="236538" indent="-236538" algn="just">
              <a:lnSpc>
                <a:spcPct val="150000"/>
              </a:lnSpc>
              <a:spcBef>
                <a:spcPts val="0"/>
              </a:spcBef>
            </a:pPr>
            <a:r>
              <a:rPr lang="en-US" sz="2000" dirty="0" smtClean="0"/>
              <a:t>It is essential to develop knowledge and capacity of small- and medium-scale traders to organize themselves in associations, cooperatives – producers companies,  apply quality management systems, and improve packaging, storage – even with private processing there 4% to 6% losses in transit and handling. </a:t>
            </a:r>
          </a:p>
          <a:p>
            <a:pPr marL="236538" indent="-236538" algn="just">
              <a:lnSpc>
                <a:spcPct val="150000"/>
              </a:lnSpc>
              <a:spcBef>
                <a:spcPts val="0"/>
              </a:spcBef>
            </a:pPr>
            <a:r>
              <a:rPr lang="en-US" sz="2000" dirty="0" smtClean="0"/>
              <a:t>In addition, it is important to develop capacities of officials of state level cooperation cooperatives, national government officials and development agencies and even NGOs in the use of food loss assessment methodologies and tools, in the establishment and enforcement of food quality and safety standards, and in the design of policies and strategies targeting food waste.</a:t>
            </a:r>
          </a:p>
          <a:p>
            <a:pPr marL="0" indent="0" algn="just">
              <a:buNone/>
            </a:pP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30</a:t>
            </a:fld>
            <a:endParaRPr lang="en-I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lstStyle/>
          <a:p>
            <a:r>
              <a:rPr lang="en-US" sz="2800" dirty="0" smtClean="0"/>
              <a:t>Step-by-step approach for chain actors to improve their performance along the sustainable and inclusive food value chain</a:t>
            </a:r>
            <a:r>
              <a:rPr lang="en-US" dirty="0" smtClean="0"/>
              <a:t/>
            </a:r>
            <a:br>
              <a:rPr lang="en-US" dirty="0" smtClean="0"/>
            </a:br>
            <a:endParaRPr lang="en-US" dirty="0"/>
          </a:p>
        </p:txBody>
      </p:sp>
      <p:sp>
        <p:nvSpPr>
          <p:cNvPr id="3" name="Content Placeholder 2"/>
          <p:cNvSpPr>
            <a:spLocks noGrp="1"/>
          </p:cNvSpPr>
          <p:nvPr>
            <p:ph idx="1"/>
          </p:nvPr>
        </p:nvSpPr>
        <p:spPr>
          <a:xfrm>
            <a:off x="142844" y="1285861"/>
            <a:ext cx="8786874" cy="1643073"/>
          </a:xfrm>
        </p:spPr>
        <p:txBody>
          <a:bodyPr/>
          <a:lstStyle/>
          <a:p>
            <a:pPr marL="0" indent="0" algn="just">
              <a:buNone/>
            </a:pPr>
            <a:r>
              <a:rPr lang="en-US" sz="2000" dirty="0" smtClean="0"/>
              <a:t>The three steps are visually outlined below in Figure</a:t>
            </a:r>
          </a:p>
          <a:p>
            <a:pPr marL="0" indent="0" algn="just">
              <a:buNone/>
            </a:pPr>
            <a:endParaRPr lang="en-US" sz="2000" dirty="0" smtClean="0"/>
          </a:p>
          <a:p>
            <a:pPr algn="ctr">
              <a:buNone/>
            </a:pPr>
            <a:r>
              <a:rPr lang="en-US" sz="2000" b="1" dirty="0" smtClean="0"/>
              <a:t>Step-by-step approach for how to improve performance along the sustainable and inclusive food value chain</a:t>
            </a:r>
          </a:p>
          <a:p>
            <a:pPr marL="0" indent="0" algn="just">
              <a:buNone/>
            </a:pP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31</a:t>
            </a:fld>
            <a:endParaRPr lang="en-IN"/>
          </a:p>
        </p:txBody>
      </p:sp>
      <p:pic>
        <p:nvPicPr>
          <p:cNvPr id="3074" name="Picture 2"/>
          <p:cNvPicPr>
            <a:picLocks noChangeAspect="1" noChangeArrowheads="1"/>
          </p:cNvPicPr>
          <p:nvPr/>
        </p:nvPicPr>
        <p:blipFill>
          <a:blip r:embed="rId2"/>
          <a:srcRect l="1508" r="3125" b="3125"/>
          <a:stretch>
            <a:fillRect/>
          </a:stretch>
        </p:blipFill>
        <p:spPr bwMode="auto">
          <a:xfrm>
            <a:off x="357158" y="2857496"/>
            <a:ext cx="8429684" cy="4000504"/>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329642" cy="5197493"/>
          </a:xfrm>
        </p:spPr>
        <p:txBody>
          <a:bodyPr/>
          <a:lstStyle/>
          <a:p>
            <a:pPr marL="0" indent="0">
              <a:lnSpc>
                <a:spcPct val="150000"/>
              </a:lnSpc>
              <a:spcBef>
                <a:spcPts val="0"/>
              </a:spcBef>
              <a:buNone/>
            </a:pPr>
            <a:r>
              <a:rPr lang="en-US" sz="2000" b="1" u="sng" dirty="0" smtClean="0"/>
              <a:t>Step 1: Understand performance</a:t>
            </a:r>
          </a:p>
          <a:p>
            <a:pPr marL="0" indent="0">
              <a:lnSpc>
                <a:spcPct val="150000"/>
              </a:lnSpc>
              <a:spcBef>
                <a:spcPts val="0"/>
              </a:spcBef>
              <a:buNone/>
            </a:pPr>
            <a:r>
              <a:rPr lang="en-US" sz="2000" dirty="0" smtClean="0"/>
              <a:t>Identify gaps in current system:</a:t>
            </a:r>
          </a:p>
          <a:p>
            <a:pPr marL="236538" indent="-236538">
              <a:lnSpc>
                <a:spcPct val="150000"/>
              </a:lnSpc>
              <a:spcBef>
                <a:spcPts val="0"/>
              </a:spcBef>
            </a:pPr>
            <a:r>
              <a:rPr lang="en-US" sz="2000" dirty="0" smtClean="0"/>
              <a:t>Farmers – practices </a:t>
            </a:r>
          </a:p>
          <a:p>
            <a:pPr marL="236538" indent="-236538">
              <a:lnSpc>
                <a:spcPct val="150000"/>
              </a:lnSpc>
              <a:spcBef>
                <a:spcPts val="0"/>
              </a:spcBef>
            </a:pPr>
            <a:r>
              <a:rPr lang="en-US" sz="2000" dirty="0" smtClean="0"/>
              <a:t>Farmers cooperative – how they operate </a:t>
            </a:r>
          </a:p>
          <a:p>
            <a:pPr marL="236538" indent="-236538">
              <a:lnSpc>
                <a:spcPct val="150000"/>
              </a:lnSpc>
              <a:spcBef>
                <a:spcPts val="0"/>
              </a:spcBef>
            </a:pPr>
            <a:r>
              <a:rPr lang="en-US" sz="2000" dirty="0" smtClean="0"/>
              <a:t>Local producers – how the process and done </a:t>
            </a:r>
          </a:p>
          <a:p>
            <a:pPr marL="236538" indent="-236538">
              <a:lnSpc>
                <a:spcPct val="150000"/>
              </a:lnSpc>
              <a:spcBef>
                <a:spcPts val="0"/>
              </a:spcBef>
            </a:pPr>
            <a:r>
              <a:rPr lang="en-US" sz="2000" dirty="0" smtClean="0"/>
              <a:t>APMC – how auction are conducted </a:t>
            </a:r>
          </a:p>
          <a:p>
            <a:pPr marL="236538" indent="-236538" algn="just">
              <a:lnSpc>
                <a:spcPct val="150000"/>
              </a:lnSpc>
              <a:spcBef>
                <a:spcPts val="0"/>
              </a:spcBef>
            </a:pPr>
            <a:r>
              <a:rPr lang="en-US" sz="2000" dirty="0" smtClean="0"/>
              <a:t>Transport – mechanism – quality of trucks, tempos </a:t>
            </a:r>
          </a:p>
          <a:p>
            <a:pPr marL="236538" indent="-236538" algn="just">
              <a:lnSpc>
                <a:spcPct val="150000"/>
              </a:lnSpc>
              <a:spcBef>
                <a:spcPts val="0"/>
              </a:spcBef>
            </a:pPr>
            <a:r>
              <a:rPr lang="en-US" sz="2000" dirty="0" smtClean="0"/>
              <a:t>Market price information – to farmers &amp; consumers </a:t>
            </a:r>
          </a:p>
          <a:p>
            <a:pPr marL="236538" indent="-236538" algn="just">
              <a:lnSpc>
                <a:spcPct val="150000"/>
              </a:lnSpc>
              <a:spcBef>
                <a:spcPts val="0"/>
              </a:spcBef>
            </a:pPr>
            <a:r>
              <a:rPr lang="en-US" sz="2000" dirty="0" smtClean="0"/>
              <a:t>Prices at village level to consumers in reasons thereof and who fixes market price </a:t>
            </a:r>
          </a:p>
          <a:p>
            <a:pPr marL="236538" indent="-236538" algn="just">
              <a:lnSpc>
                <a:spcPct val="150000"/>
              </a:lnSpc>
              <a:spcBef>
                <a:spcPts val="0"/>
              </a:spcBef>
            </a:pPr>
            <a:r>
              <a:rPr lang="en-US" sz="2000" dirty="0" smtClean="0"/>
              <a:t>Cold-storage – </a:t>
            </a:r>
            <a:r>
              <a:rPr lang="en-US" sz="2000" dirty="0" err="1" smtClean="0"/>
              <a:t>godown</a:t>
            </a:r>
            <a:r>
              <a:rPr lang="en-US" sz="2000" dirty="0" smtClean="0"/>
              <a:t> </a:t>
            </a:r>
          </a:p>
          <a:p>
            <a:pPr marL="236538" indent="-236538" algn="just">
              <a:lnSpc>
                <a:spcPct val="150000"/>
              </a:lnSpc>
              <a:spcBef>
                <a:spcPts val="0"/>
              </a:spcBef>
            </a:pPr>
            <a:r>
              <a:rPr lang="en-US" sz="2000" dirty="0" smtClean="0"/>
              <a:t>Bank – financial support – against pledged goods </a:t>
            </a:r>
          </a:p>
          <a:p>
            <a:pPr marL="236538" indent="-236538">
              <a:lnSpc>
                <a:spcPct val="150000"/>
              </a:lnSpc>
              <a:spcBef>
                <a:spcPts val="0"/>
              </a:spcBef>
            </a:pPr>
            <a:endParaRPr lang="en-US" sz="2000" dirty="0" smtClean="0"/>
          </a:p>
          <a:p>
            <a:pPr marL="0" indent="0">
              <a:lnSpc>
                <a:spcPct val="150000"/>
              </a:lnSpc>
              <a:spcBef>
                <a:spcPts val="0"/>
              </a:spcBef>
              <a:buNone/>
            </a:pPr>
            <a:endParaRPr lang="en-US" sz="20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32</a:t>
            </a:fld>
            <a:endParaRPr lang="en-IN"/>
          </a:p>
        </p:txBody>
      </p:sp>
      <p:sp>
        <p:nvSpPr>
          <p:cNvPr id="6" name="Title 1"/>
          <p:cNvSpPr>
            <a:spLocks noGrp="1"/>
          </p:cNvSpPr>
          <p:nvPr>
            <p:ph type="title"/>
          </p:nvPr>
        </p:nvSpPr>
        <p:spPr>
          <a:xfrm>
            <a:off x="428596" y="357166"/>
            <a:ext cx="8229600" cy="1143000"/>
          </a:xfrm>
        </p:spPr>
        <p:txBody>
          <a:bodyPr/>
          <a:lstStyle/>
          <a:p>
            <a:r>
              <a:rPr lang="en-US" sz="3200" dirty="0" smtClean="0"/>
              <a:t>Step-by-Step approach </a:t>
            </a:r>
            <a:br>
              <a:rPr lang="en-US" sz="3200" dirty="0" smtClean="0"/>
            </a:br>
            <a:endParaRPr lang="en-US"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lstStyle/>
          <a:p>
            <a:pPr marL="0" indent="0" algn="just">
              <a:lnSpc>
                <a:spcPct val="150000"/>
              </a:lnSpc>
              <a:spcBef>
                <a:spcPts val="0"/>
              </a:spcBef>
              <a:buNone/>
            </a:pPr>
            <a:r>
              <a:rPr lang="en-US" sz="2000" b="1" u="sng" dirty="0" smtClean="0"/>
              <a:t>Step 2: Improve performance</a:t>
            </a:r>
          </a:p>
          <a:p>
            <a:pPr marL="339725" indent="-339725" algn="just">
              <a:lnSpc>
                <a:spcPct val="150000"/>
              </a:lnSpc>
              <a:spcBef>
                <a:spcPts val="0"/>
              </a:spcBef>
            </a:pPr>
            <a:r>
              <a:rPr lang="en-US" sz="2000" dirty="0" smtClean="0"/>
              <a:t>Develop realistic strategy in consultation of all stakeholders – being together under one umbrella for upgrading activities and multilateral partnerships. </a:t>
            </a:r>
          </a:p>
          <a:p>
            <a:pPr marL="339725" indent="-339725" algn="just">
              <a:lnSpc>
                <a:spcPct val="150000"/>
              </a:lnSpc>
              <a:spcBef>
                <a:spcPts val="0"/>
              </a:spcBef>
            </a:pPr>
            <a:endParaRPr lang="en-US" sz="2000" dirty="0" smtClean="0"/>
          </a:p>
          <a:p>
            <a:pPr marL="339725" indent="-339725" algn="just">
              <a:lnSpc>
                <a:spcPct val="150000"/>
              </a:lnSpc>
              <a:spcBef>
                <a:spcPts val="0"/>
              </a:spcBef>
            </a:pPr>
            <a:r>
              <a:rPr lang="en-US" sz="2000" dirty="0" smtClean="0"/>
              <a:t>Develop a workable implementation plan for  the upgrading activities and multilateral partnerships</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33</a:t>
            </a:fld>
            <a:endParaRPr lang="en-IN"/>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lstStyle/>
          <a:p>
            <a:pPr marL="0" indent="0" algn="just">
              <a:lnSpc>
                <a:spcPct val="150000"/>
              </a:lnSpc>
              <a:spcBef>
                <a:spcPts val="0"/>
              </a:spcBef>
              <a:buNone/>
            </a:pPr>
            <a:r>
              <a:rPr lang="en-US" sz="2000" b="1" u="sng" dirty="0" smtClean="0"/>
              <a:t>Step 3: Measure performance</a:t>
            </a:r>
          </a:p>
          <a:p>
            <a:pPr marL="0" indent="0" algn="just">
              <a:lnSpc>
                <a:spcPct val="150000"/>
              </a:lnSpc>
              <a:spcBef>
                <a:spcPts val="0"/>
              </a:spcBef>
              <a:buNone/>
            </a:pPr>
            <a:r>
              <a:rPr lang="en-US" sz="2000" dirty="0" smtClean="0"/>
              <a:t>Measure the impact once the plan is introduce in terms of economic, social and environmental intended outcomes:</a:t>
            </a:r>
          </a:p>
          <a:p>
            <a:pPr marL="0" indent="0" algn="just">
              <a:lnSpc>
                <a:spcPct val="150000"/>
              </a:lnSpc>
              <a:spcBef>
                <a:spcPts val="0"/>
              </a:spcBef>
              <a:buNone/>
            </a:pPr>
            <a:endParaRPr lang="en-US" sz="2000" dirty="0" smtClean="0"/>
          </a:p>
          <a:p>
            <a:pPr marL="236538" indent="-236538" algn="just">
              <a:lnSpc>
                <a:spcPct val="150000"/>
              </a:lnSpc>
              <a:spcBef>
                <a:spcPts val="0"/>
              </a:spcBef>
            </a:pPr>
            <a:r>
              <a:rPr lang="en-US" sz="2000" dirty="0" smtClean="0"/>
              <a:t>Measure the impact of the development strategy in terms of its economic, social, and environmental outcomes in relation to the vision developed under step 2.</a:t>
            </a:r>
          </a:p>
          <a:p>
            <a:pPr marL="0" indent="0" algn="just">
              <a:lnSpc>
                <a:spcPct val="150000"/>
              </a:lnSpc>
              <a:spcBef>
                <a:spcPts val="0"/>
              </a:spcBef>
              <a:buNone/>
            </a:pPr>
            <a:endParaRPr lang="en-US" sz="2000" dirty="0" smtClean="0"/>
          </a:p>
          <a:p>
            <a:pPr marL="0" indent="0" algn="just">
              <a:lnSpc>
                <a:spcPct val="150000"/>
              </a:lnSpc>
              <a:spcBef>
                <a:spcPts val="0"/>
              </a:spcBef>
              <a:buNone/>
            </a:pPr>
            <a:r>
              <a:rPr lang="en-US" sz="2000" dirty="0" smtClean="0"/>
              <a:t>In this way, the impact assessment then contributes to understanding the performance of the chain in a continuous development cycle.</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34</a:t>
            </a:fld>
            <a:endParaRPr lang="en-IN"/>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lstStyle/>
          <a:p>
            <a:r>
              <a:rPr lang="en-US" dirty="0" smtClean="0"/>
              <a:t>Conclusions</a:t>
            </a:r>
            <a:endParaRPr lang="en-US" dirty="0"/>
          </a:p>
        </p:txBody>
      </p:sp>
      <p:sp>
        <p:nvSpPr>
          <p:cNvPr id="3" name="Content Placeholder 2"/>
          <p:cNvSpPr>
            <a:spLocks noGrp="1"/>
          </p:cNvSpPr>
          <p:nvPr>
            <p:ph idx="1"/>
          </p:nvPr>
        </p:nvSpPr>
        <p:spPr>
          <a:xfrm>
            <a:off x="357158" y="1000108"/>
            <a:ext cx="8329642" cy="5500726"/>
          </a:xfrm>
        </p:spPr>
        <p:txBody>
          <a:bodyPr/>
          <a:lstStyle/>
          <a:p>
            <a:pPr marL="0" indent="0" algn="just">
              <a:lnSpc>
                <a:spcPct val="150000"/>
              </a:lnSpc>
              <a:spcBef>
                <a:spcPts val="0"/>
              </a:spcBef>
              <a:buNone/>
            </a:pPr>
            <a:r>
              <a:rPr lang="en-US" sz="2000" b="1" dirty="0" smtClean="0"/>
              <a:t>We have discussed an important areas in developing food security – which most often neither given importance or measured in terms of impact. In reality it can add to farmers income by 5 % to 25% and it can add to food availability by 5% to 20% which very significant contributions. </a:t>
            </a:r>
          </a:p>
          <a:p>
            <a:pPr marL="0" indent="0" algn="just">
              <a:lnSpc>
                <a:spcPct val="150000"/>
              </a:lnSpc>
              <a:spcBef>
                <a:spcPts val="0"/>
              </a:spcBef>
              <a:buNone/>
            </a:pPr>
            <a:r>
              <a:rPr lang="en-US" sz="2000" b="1" dirty="0" smtClean="0"/>
              <a:t> </a:t>
            </a:r>
          </a:p>
          <a:p>
            <a:pPr marL="0" indent="0" algn="just">
              <a:lnSpc>
                <a:spcPct val="150000"/>
              </a:lnSpc>
              <a:spcBef>
                <a:spcPts val="0"/>
              </a:spcBef>
              <a:buNone/>
            </a:pPr>
            <a:r>
              <a:rPr lang="en-US" sz="2000" b="1" dirty="0" smtClean="0"/>
              <a:t>The sustainable and inclusive food value chain approach focuses on three sustainability dimensions – economic, social and environmental— which are directly linked to three pillars of CSA. This approach can contribute to CSA by helping to identify interventions at every stage of the food value chain to enhance the performance of the chain.</a:t>
            </a:r>
          </a:p>
          <a:p>
            <a:pPr marL="0" indent="0" algn="just">
              <a:buNone/>
            </a:pP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35</a:t>
            </a:fld>
            <a:endParaRPr lang="en-IN"/>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643998" cy="5340369"/>
          </a:xfrm>
        </p:spPr>
        <p:txBody>
          <a:bodyPr/>
          <a:lstStyle/>
          <a:p>
            <a:pPr marL="0" indent="0" algn="just">
              <a:lnSpc>
                <a:spcPct val="150000"/>
              </a:lnSpc>
              <a:spcBef>
                <a:spcPts val="0"/>
              </a:spcBef>
              <a:buNone/>
            </a:pPr>
            <a:r>
              <a:rPr lang="en-US" sz="1800" b="1" dirty="0" smtClean="0"/>
              <a:t>Through understanding, improving and measuring performance, waste streams that occur along the food value chain can be </a:t>
            </a:r>
            <a:r>
              <a:rPr lang="en-US" sz="1800" b="1" dirty="0" err="1" smtClean="0"/>
              <a:t>analysed</a:t>
            </a:r>
            <a:r>
              <a:rPr lang="en-US" sz="1800" b="1" dirty="0" smtClean="0"/>
              <a:t>. This includes not only reducing food losses and waste, but also looking at reusing and recycling food stuffs that still have an economic value as they can serve other uses, such as reusing waste for human consumption or animal feed, as compost or to generate energy. This not only provides economic benefits, but also social (i.e. employment generation) and environmental benefits.</a:t>
            </a:r>
          </a:p>
          <a:p>
            <a:pPr marL="0" indent="0" algn="just">
              <a:lnSpc>
                <a:spcPct val="150000"/>
              </a:lnSpc>
              <a:spcBef>
                <a:spcPts val="0"/>
              </a:spcBef>
              <a:buNone/>
            </a:pPr>
            <a:endParaRPr lang="en-US" sz="1800" b="1" dirty="0" smtClean="0"/>
          </a:p>
          <a:p>
            <a:pPr marL="0" indent="0" algn="just">
              <a:lnSpc>
                <a:spcPct val="150000"/>
              </a:lnSpc>
              <a:spcBef>
                <a:spcPts val="0"/>
              </a:spcBef>
              <a:buNone/>
            </a:pPr>
            <a:endParaRPr lang="en-US" sz="1800" b="1" dirty="0" smtClean="0"/>
          </a:p>
          <a:p>
            <a:pPr marL="0" indent="0" algn="just">
              <a:lnSpc>
                <a:spcPct val="150000"/>
              </a:lnSpc>
              <a:spcBef>
                <a:spcPts val="0"/>
              </a:spcBef>
              <a:buNone/>
            </a:pPr>
            <a:r>
              <a:rPr lang="en-US" sz="1800" b="1" dirty="0" smtClean="0"/>
              <a:t>This approach not only include farmers and agri. administration – but needs crucial support from Rural Development and Food &amp; Civil Supplies Department and Trade Associates. </a:t>
            </a:r>
          </a:p>
          <a:p>
            <a:pPr marL="0" indent="0" algn="just">
              <a:lnSpc>
                <a:spcPct val="150000"/>
              </a:lnSpc>
              <a:spcBef>
                <a:spcPts val="0"/>
              </a:spcBef>
              <a:buNone/>
            </a:pPr>
            <a:endParaRPr lang="en-US" sz="1800" b="1"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36</a:t>
            </a:fld>
            <a:endParaRPr lang="en-IN"/>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lstStyle/>
          <a:p>
            <a:pPr marL="0" indent="0" algn="just">
              <a:lnSpc>
                <a:spcPct val="150000"/>
              </a:lnSpc>
              <a:spcBef>
                <a:spcPts val="0"/>
              </a:spcBef>
              <a:buNone/>
            </a:pPr>
            <a:r>
              <a:rPr lang="en-US" sz="2000" b="1" dirty="0" smtClean="0"/>
              <a:t>Other areas where public intervention may be needed include awareness raising, agricultural research and development as well as capacity building support in order to help smallholders adopt more sustainable practices that are climate smart and help consumers to reduce, reuse or recycle their waste. </a:t>
            </a:r>
          </a:p>
          <a:p>
            <a:pPr marL="0" indent="0" algn="just">
              <a:lnSpc>
                <a:spcPct val="150000"/>
              </a:lnSpc>
              <a:spcBef>
                <a:spcPts val="0"/>
              </a:spcBef>
              <a:buNone/>
            </a:pPr>
            <a:endParaRPr lang="en-US" sz="2000" b="1" dirty="0" smtClean="0"/>
          </a:p>
          <a:p>
            <a:pPr marL="0" indent="0" algn="just">
              <a:lnSpc>
                <a:spcPct val="150000"/>
              </a:lnSpc>
              <a:spcBef>
                <a:spcPts val="0"/>
              </a:spcBef>
              <a:buNone/>
            </a:pPr>
            <a:r>
              <a:rPr lang="en-US" sz="2000" b="1" dirty="0" smtClean="0"/>
              <a:t>Furthermore, we have outlined a step-by-step approach of how chain actors can analyze their interventions along the sustainable and inclusive food value chain with the aim to improve their performance in all three sustainability dimensions—economic, social and environmental.</a:t>
            </a:r>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37</a:t>
            </a:fld>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r>
              <a:rPr lang="en-US" dirty="0" smtClean="0"/>
              <a:t>The sustainable and inclusive food value chain framework</a:t>
            </a:r>
            <a:br>
              <a:rPr lang="en-US" dirty="0" smtClean="0"/>
            </a:br>
            <a:endParaRPr lang="en-US" dirty="0"/>
          </a:p>
        </p:txBody>
      </p:sp>
      <p:sp>
        <p:nvSpPr>
          <p:cNvPr id="3" name="Content Placeholder 2"/>
          <p:cNvSpPr>
            <a:spLocks noGrp="1"/>
          </p:cNvSpPr>
          <p:nvPr>
            <p:ph idx="1"/>
          </p:nvPr>
        </p:nvSpPr>
        <p:spPr>
          <a:xfrm>
            <a:off x="357158" y="1714488"/>
            <a:ext cx="8001055" cy="4572032"/>
          </a:xfrm>
        </p:spPr>
        <p:txBody>
          <a:bodyPr>
            <a:normAutofit fontScale="92500"/>
          </a:bodyPr>
          <a:lstStyle/>
          <a:p>
            <a:pPr marL="0" indent="0">
              <a:lnSpc>
                <a:spcPct val="150000"/>
              </a:lnSpc>
              <a:spcBef>
                <a:spcPts val="0"/>
              </a:spcBef>
              <a:buNone/>
            </a:pPr>
            <a:r>
              <a:rPr lang="en-US" sz="2000" b="1" dirty="0" smtClean="0"/>
              <a:t>The sustainable and inclusive food value chain can be defined as:</a:t>
            </a:r>
          </a:p>
          <a:p>
            <a:pPr marL="0" indent="0">
              <a:lnSpc>
                <a:spcPct val="150000"/>
              </a:lnSpc>
              <a:spcBef>
                <a:spcPts val="0"/>
              </a:spcBef>
              <a:buNone/>
            </a:pPr>
            <a:endParaRPr lang="en-US" sz="2000" b="1" dirty="0" smtClean="0"/>
          </a:p>
          <a:p>
            <a:pPr marL="0" indent="0" algn="ctr">
              <a:lnSpc>
                <a:spcPct val="150000"/>
              </a:lnSpc>
              <a:spcBef>
                <a:spcPts val="0"/>
              </a:spcBef>
              <a:buNone/>
            </a:pPr>
            <a:r>
              <a:rPr lang="en-US" sz="2000" b="1" i="1" dirty="0" smtClean="0"/>
              <a:t>“Improve current methods of farmers and private players / cooperatives and their successive coordinated value-adding activities that transform raw agricultural materials into food products that are sold to final consumers and disposed after use, in a manner that is profitable throughout the chain. It generates benefits to individual farmers and society and does not permanently deplete natural resources.”</a:t>
            </a:r>
          </a:p>
          <a:p>
            <a:pPr algn="r">
              <a:buNone/>
            </a:pPr>
            <a:r>
              <a:rPr lang="en-US" sz="2400" dirty="0" smtClean="0"/>
              <a:t>(adapted from FAO, 2013)</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01080" cy="5786478"/>
          </a:xfrm>
        </p:spPr>
        <p:txBody>
          <a:bodyPr/>
          <a:lstStyle/>
          <a:p>
            <a:pPr marL="0" indent="0" algn="just">
              <a:lnSpc>
                <a:spcPct val="200000"/>
              </a:lnSpc>
              <a:spcBef>
                <a:spcPts val="0"/>
              </a:spcBef>
              <a:buNone/>
            </a:pPr>
            <a:endParaRPr lang="en-US" sz="2000" dirty="0" smtClean="0"/>
          </a:p>
          <a:p>
            <a:pPr marL="0" indent="0" algn="just">
              <a:lnSpc>
                <a:spcPct val="200000"/>
              </a:lnSpc>
              <a:spcBef>
                <a:spcPts val="0"/>
              </a:spcBef>
              <a:buNone/>
            </a:pPr>
            <a:r>
              <a:rPr lang="en-US" sz="2400" dirty="0" smtClean="0"/>
              <a:t>One of the characteristics of the sustainable value chain is its inclusiveness. Value chain development is inclusive of all farmers with focus on the poorest of the poor, rather smallholder farmers that have the capacity and those that are commercially oriented.</a:t>
            </a:r>
          </a:p>
          <a:p>
            <a:pPr marL="0" indent="0">
              <a:buNone/>
            </a:pP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5</a:t>
            </a:fld>
            <a:endParaRPr lang="en-IN"/>
          </a:p>
        </p:txBody>
      </p:sp>
      <p:sp>
        <p:nvSpPr>
          <p:cNvPr id="5" name="Title 1"/>
          <p:cNvSpPr>
            <a:spLocks noGrp="1"/>
          </p:cNvSpPr>
          <p:nvPr>
            <p:ph type="title"/>
          </p:nvPr>
        </p:nvSpPr>
        <p:spPr>
          <a:xfrm>
            <a:off x="428596" y="500042"/>
            <a:ext cx="8229600" cy="1143000"/>
          </a:xfrm>
        </p:spPr>
        <p:txBody>
          <a:bodyPr>
            <a:normAutofit fontScale="90000"/>
          </a:bodyPr>
          <a:lstStyle/>
          <a:p>
            <a:r>
              <a:rPr lang="en-US" dirty="0" smtClean="0"/>
              <a:t>Small Farmers – as Key Player</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sustainable food value chain framework</a:t>
            </a:r>
            <a:br>
              <a:rPr lang="en-US" dirty="0" smtClean="0"/>
            </a:b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6</a:t>
            </a:fld>
            <a:endParaRPr lang="en-IN"/>
          </a:p>
        </p:txBody>
      </p:sp>
      <p:pic>
        <p:nvPicPr>
          <p:cNvPr id="1026" name="Picture 2"/>
          <p:cNvPicPr>
            <a:picLocks noChangeAspect="1" noChangeArrowheads="1"/>
          </p:cNvPicPr>
          <p:nvPr/>
        </p:nvPicPr>
        <p:blipFill>
          <a:blip r:embed="rId2"/>
          <a:srcRect/>
          <a:stretch>
            <a:fillRect/>
          </a:stretch>
        </p:blipFill>
        <p:spPr bwMode="auto">
          <a:xfrm>
            <a:off x="0" y="1142984"/>
            <a:ext cx="9144000" cy="571501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5268931"/>
          </a:xfrm>
        </p:spPr>
        <p:txBody>
          <a:bodyPr/>
          <a:lstStyle/>
          <a:p>
            <a:pPr marL="0" indent="0" algn="just">
              <a:buNone/>
            </a:pPr>
            <a:r>
              <a:rPr lang="en-US" sz="2200" dirty="0" smtClean="0"/>
              <a:t>The sustainable value chain framework (see above Figure) includes:</a:t>
            </a:r>
          </a:p>
          <a:p>
            <a:pPr marL="0" indent="0" algn="just">
              <a:buNone/>
            </a:pPr>
            <a:endParaRPr lang="en-US" sz="2200" dirty="0" smtClean="0"/>
          </a:p>
          <a:p>
            <a:pPr algn="just"/>
            <a:r>
              <a:rPr lang="en-US" sz="2200" b="1" dirty="0" smtClean="0"/>
              <a:t>the value chain actors</a:t>
            </a:r>
            <a:r>
              <a:rPr lang="en-US" sz="2200" dirty="0" smtClean="0"/>
              <a:t>: Apart from farmers and manufacturers, these are mainly traders and APMC, government departments, Agro Industries, cooperatives etc. </a:t>
            </a:r>
          </a:p>
          <a:p>
            <a:pPr algn="just">
              <a:buNone/>
            </a:pPr>
            <a:endParaRPr lang="en-US" sz="2200" dirty="0" smtClean="0"/>
          </a:p>
          <a:p>
            <a:pPr algn="just"/>
            <a:r>
              <a:rPr lang="en-US" sz="2200" b="1" dirty="0" smtClean="0"/>
              <a:t>four core functions or stages</a:t>
            </a:r>
            <a:r>
              <a:rPr lang="en-US" sz="2200" dirty="0" smtClean="0"/>
              <a:t>: production (farming), aggregation, processing and distribution (wholesale, retail). The aggregation stage is where basically post-harvest handling and food storage takes place; and</a:t>
            </a:r>
          </a:p>
          <a:p>
            <a:pPr algn="just"/>
            <a:endParaRPr lang="en-US" sz="2200" dirty="0" smtClean="0"/>
          </a:p>
          <a:p>
            <a:pPr algn="just"/>
            <a:r>
              <a:rPr lang="en-US" sz="2200" b="1" dirty="0" smtClean="0"/>
              <a:t>governance structure</a:t>
            </a:r>
            <a:r>
              <a:rPr lang="en-US" sz="2200" dirty="0" smtClean="0"/>
              <a:t>: refers to APMC – where the production are sold through auction and the government mechanisms which includes public distribution system</a:t>
            </a:r>
          </a:p>
          <a:p>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7</a:t>
            </a:fld>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071546"/>
            <a:ext cx="8643998" cy="5357850"/>
          </a:xfrm>
        </p:spPr>
        <p:txBody>
          <a:bodyPr/>
          <a:lstStyle/>
          <a:p>
            <a:pPr marL="0" indent="0" algn="just">
              <a:buNone/>
            </a:pPr>
            <a:r>
              <a:rPr lang="en-US" sz="2000" dirty="0" smtClean="0"/>
              <a:t>The sustainability of the food value chain revolves around three dimensions.</a:t>
            </a:r>
          </a:p>
          <a:p>
            <a:pPr marL="457200" indent="-457200" algn="just">
              <a:buAutoNum type="arabicPeriod"/>
            </a:pPr>
            <a:r>
              <a:rPr lang="en-US" sz="2000" b="1" dirty="0" smtClean="0"/>
              <a:t>An economic dimension, </a:t>
            </a:r>
            <a:r>
              <a:rPr lang="en-US" sz="2000" dirty="0" smtClean="0"/>
              <a:t>which focuses on activities that each actor or service provider provides that is commercially viable (profitable) or services that are fiscally viable.</a:t>
            </a:r>
          </a:p>
          <a:p>
            <a:pPr marL="457200" indent="-457200" algn="just">
              <a:buAutoNum type="arabicPeriod"/>
            </a:pPr>
            <a:endParaRPr lang="en-US" sz="2000" dirty="0" smtClean="0"/>
          </a:p>
          <a:p>
            <a:pPr marL="457200" indent="-457200" algn="just">
              <a:buAutoNum type="arabicPeriod"/>
            </a:pPr>
            <a:r>
              <a:rPr lang="en-US" sz="2000" b="1" dirty="0" smtClean="0"/>
              <a:t>A social dimension, </a:t>
            </a:r>
            <a:r>
              <a:rPr lang="en-US" sz="2000" dirty="0" smtClean="0"/>
              <a:t>which refers local level traders who control farmers and buy at a low price to cartels of traders who control overall supply and ways of governments policies to free small holders from their clutches and also provide fare price shops. </a:t>
            </a:r>
          </a:p>
          <a:p>
            <a:pPr marL="457200" indent="-457200" algn="just">
              <a:buAutoNum type="arabicPeriod"/>
            </a:pPr>
            <a:endParaRPr lang="en-US" sz="2000" dirty="0" smtClean="0"/>
          </a:p>
          <a:p>
            <a:pPr marL="457200" indent="-457200" algn="just">
              <a:buAutoNum type="arabicPeriod"/>
            </a:pPr>
            <a:r>
              <a:rPr lang="en-US" sz="2000" b="1" dirty="0" smtClean="0"/>
              <a:t>An environmental dimension, </a:t>
            </a:r>
            <a:r>
              <a:rPr lang="en-US" sz="2000" dirty="0" smtClean="0"/>
              <a:t>which refers to the sustainable use of agro waste by vermicompost at farmers level, or individual community bio-gas plants and use of urbanities food waste for energy.  </a:t>
            </a:r>
            <a:endParaRPr lang="en-US" sz="2200"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8</a:t>
            </a:fld>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smtClean="0"/>
              <a:t>The sustainable and inclusive food value chain development and its </a:t>
            </a:r>
            <a:br>
              <a:rPr lang="en-US" sz="3200" dirty="0" smtClean="0"/>
            </a:br>
            <a:r>
              <a:rPr lang="en-US" sz="3200" dirty="0" smtClean="0"/>
              <a:t>ten basic principles</a:t>
            </a:r>
            <a:r>
              <a:rPr lang="en-US" dirty="0" smtClean="0"/>
              <a:t/>
            </a:r>
            <a:br>
              <a:rPr lang="en-US" dirty="0" smtClean="0"/>
            </a:br>
            <a:endParaRPr lang="en-US" dirty="0"/>
          </a:p>
        </p:txBody>
      </p:sp>
      <p:sp>
        <p:nvSpPr>
          <p:cNvPr id="3" name="Content Placeholder 2"/>
          <p:cNvSpPr>
            <a:spLocks noGrp="1"/>
          </p:cNvSpPr>
          <p:nvPr>
            <p:ph idx="1"/>
          </p:nvPr>
        </p:nvSpPr>
        <p:spPr>
          <a:xfrm>
            <a:off x="285720" y="1600200"/>
            <a:ext cx="8401080" cy="4829196"/>
          </a:xfrm>
        </p:spPr>
        <p:txBody>
          <a:bodyPr/>
          <a:lstStyle/>
          <a:p>
            <a:pPr marL="0" indent="0" algn="just">
              <a:lnSpc>
                <a:spcPct val="150000"/>
              </a:lnSpc>
              <a:spcBef>
                <a:spcPts val="0"/>
              </a:spcBef>
              <a:buNone/>
            </a:pPr>
            <a:r>
              <a:rPr lang="en-US" sz="2000" dirty="0" smtClean="0"/>
              <a:t>The sustainable and inclusive food value chain approach and CSA are complementary. </a:t>
            </a:r>
          </a:p>
          <a:p>
            <a:pPr marL="0" indent="0" algn="just">
              <a:lnSpc>
                <a:spcPct val="150000"/>
              </a:lnSpc>
              <a:spcBef>
                <a:spcPts val="0"/>
              </a:spcBef>
              <a:buNone/>
            </a:pPr>
            <a:endParaRPr lang="en-US" sz="2000" dirty="0" smtClean="0"/>
          </a:p>
          <a:p>
            <a:pPr marL="0" indent="0" algn="just">
              <a:lnSpc>
                <a:spcPct val="150000"/>
              </a:lnSpc>
              <a:spcBef>
                <a:spcPts val="0"/>
              </a:spcBef>
              <a:buNone/>
            </a:pPr>
            <a:r>
              <a:rPr lang="en-US" sz="2000" dirty="0" smtClean="0"/>
              <a:t>The aim of value chain development is to achieve a positive or desirable  increase in a value addition to farmers when sales his produce and get higher income. A value chain development intervention can range from improving business operations at production, processing, storage level or the relationship between different actors or the access to knowledge, information and innovation (UNIDO, 2011).</a:t>
            </a:r>
          </a:p>
          <a:p>
            <a:pPr marL="0" indent="0" algn="just">
              <a:buNone/>
            </a:pPr>
            <a:endParaRPr lang="en-US" sz="2000" dirty="0" smtClean="0"/>
          </a:p>
          <a:p>
            <a:pPr>
              <a:buNone/>
            </a:pPr>
            <a:endParaRPr lang="en-US"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9</a:t>
            </a:fld>
            <a:endParaRPr lang="en-IN"/>
          </a:p>
        </p:txBody>
      </p:sp>
    </p:spTree>
  </p:cSld>
  <p:clrMapOvr>
    <a:masterClrMapping/>
  </p:clrMapOvr>
</p:sld>
</file>

<file path=ppt/theme/theme1.xml><?xml version="1.0" encoding="utf-8"?>
<a:theme xmlns:a="http://schemas.openxmlformats.org/drawingml/2006/main" name="Theme48">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2709</TotalTime>
  <Words>3072</Words>
  <Application>Microsoft Office PowerPoint</Application>
  <PresentationFormat>On-screen Show (4:3)</PresentationFormat>
  <Paragraphs>250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Theme48</vt:lpstr>
      <vt:lpstr>Sustainable Food Value Chain </vt:lpstr>
      <vt:lpstr>Key Message </vt:lpstr>
      <vt:lpstr>Slide 3</vt:lpstr>
      <vt:lpstr>The sustainable and inclusive food value chain framework </vt:lpstr>
      <vt:lpstr>Small Farmers – as Key Player </vt:lpstr>
      <vt:lpstr>The sustainable food value chain framework </vt:lpstr>
      <vt:lpstr>Slide 7</vt:lpstr>
      <vt:lpstr>Slide 8</vt:lpstr>
      <vt:lpstr> The sustainable and inclusive food value chain development and its  ten basic principles </vt:lpstr>
      <vt:lpstr>Slide 10</vt:lpstr>
      <vt:lpstr>Slide 11</vt:lpstr>
      <vt:lpstr>Causes of food losses and waste </vt:lpstr>
      <vt:lpstr>Slide 13</vt:lpstr>
      <vt:lpstr> Food production stage </vt:lpstr>
      <vt:lpstr>Slide 15</vt:lpstr>
      <vt:lpstr>Slide 16</vt:lpstr>
      <vt:lpstr>Post-harvest handling and food storage stage and food processing stage </vt:lpstr>
      <vt:lpstr>Slide 18</vt:lpstr>
      <vt:lpstr>Slide 19</vt:lpstr>
      <vt:lpstr>Food distribution, marketing and retail stage </vt:lpstr>
      <vt:lpstr>Market access constraints: physical, structural, information and organization </vt:lpstr>
      <vt:lpstr>Public Distributions System </vt:lpstr>
      <vt:lpstr>Public actions to support food chain interventions to reduce, reuse or recycle food stuffs </vt:lpstr>
      <vt:lpstr>Slide 24</vt:lpstr>
      <vt:lpstr>Minimum Support Price </vt:lpstr>
      <vt:lpstr>Slide 26</vt:lpstr>
      <vt:lpstr>Slide 27</vt:lpstr>
      <vt:lpstr>Slide 28</vt:lpstr>
      <vt:lpstr>Slide 29</vt:lpstr>
      <vt:lpstr>Slide 30</vt:lpstr>
      <vt:lpstr>Step-by-step approach for chain actors to improve their performance along the sustainable and inclusive food value chain </vt:lpstr>
      <vt:lpstr>Step-by-Step approach  </vt:lpstr>
      <vt:lpstr>Slide 33</vt:lpstr>
      <vt:lpstr>Slide 34</vt:lpstr>
      <vt:lpstr>Conclusions</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Sidhu</dc:creator>
  <cp:lastModifiedBy>Hetal</cp:lastModifiedBy>
  <cp:revision>267</cp:revision>
  <dcterms:created xsi:type="dcterms:W3CDTF">2012-04-02T15:59:19Z</dcterms:created>
  <dcterms:modified xsi:type="dcterms:W3CDTF">2015-05-04T09:48:27Z</dcterms:modified>
</cp:coreProperties>
</file>