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7" r:id="rId2"/>
    <p:sldId id="274" r:id="rId3"/>
    <p:sldId id="276" r:id="rId4"/>
    <p:sldId id="293" r:id="rId5"/>
    <p:sldId id="278" r:id="rId6"/>
    <p:sldId id="279" r:id="rId7"/>
    <p:sldId id="299" r:id="rId8"/>
    <p:sldId id="259" r:id="rId9"/>
    <p:sldId id="262" r:id="rId10"/>
    <p:sldId id="265" r:id="rId11"/>
    <p:sldId id="264" r:id="rId12"/>
    <p:sldId id="266" r:id="rId13"/>
    <p:sldId id="267" r:id="rId14"/>
    <p:sldId id="270" r:id="rId15"/>
    <p:sldId id="295" r:id="rId16"/>
    <p:sldId id="301" r:id="rId17"/>
    <p:sldId id="271" r:id="rId18"/>
    <p:sldId id="281" r:id="rId19"/>
    <p:sldId id="283" r:id="rId20"/>
    <p:sldId id="287" r:id="rId21"/>
    <p:sldId id="286" r:id="rId22"/>
    <p:sldId id="303" r:id="rId23"/>
    <p:sldId id="29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53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C8E0C7-3ABA-4F8E-96B5-29C1014FEE2D}" type="datetimeFigureOut">
              <a:rPr lang="en-US" smtClean="0"/>
              <a:pPr/>
              <a:t>02/07/2015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9E3DDA-44AA-41F3-A606-E0C56D395DD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D56A68-F8FF-490C-B140-D416101CFA3B}" type="datetimeFigureOut">
              <a:rPr lang="en-US" smtClean="0"/>
              <a:pPr/>
              <a:t>02/07/2015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66B127-A2C3-4ACD-B6F0-52AAEFB7E0E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02/07/2015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02/07/2015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02/07/2015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02/07/2015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02/07/2015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02/07/2015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q=http://www.discovery.org.in/climate_change.htm&amp;sa=D&amp;sntz=1&amp;usg=AFQjCNE_D_KquQJgGHthZWt7wv9lsoFe8w" TargetMode="External"/><Relationship Id="rId2" Type="http://schemas.openxmlformats.org/officeDocument/2006/relationships/hyperlink" Target="http://www.google.com/url?q=http://www.discovery.org.in/climate_change/index.htm&amp;sa=D&amp;sntz=1&amp;usg=AFQjCNGZd-2ZaYmucWYO7GHU2M4CQP1BBQ"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305800" cy="1219200"/>
          </a:xfrm>
        </p:spPr>
        <p:txBody>
          <a:bodyPr>
            <a:noAutofit/>
          </a:bodyPr>
          <a:lstStyle/>
          <a:p>
            <a:r>
              <a:rPr lang="en-US" sz="5400" b="1" dirty="0" smtClean="0">
                <a:solidFill>
                  <a:srgbClr val="7030A0"/>
                </a:solidFill>
              </a:rPr>
              <a:t/>
            </a:r>
            <a:br>
              <a:rPr lang="en-US" sz="5400" b="1" dirty="0" smtClean="0">
                <a:solidFill>
                  <a:srgbClr val="7030A0"/>
                </a:solidFill>
              </a:rPr>
            </a:br>
            <a:r>
              <a:rPr lang="en-US" sz="5400" b="1" dirty="0" smtClean="0">
                <a:solidFill>
                  <a:srgbClr val="7030A0"/>
                </a:solidFill>
              </a:rPr>
              <a:t/>
            </a:r>
            <a:br>
              <a:rPr lang="en-US" sz="5400" b="1" dirty="0" smtClean="0">
                <a:solidFill>
                  <a:srgbClr val="7030A0"/>
                </a:solidFill>
              </a:rPr>
            </a:br>
            <a:r>
              <a:rPr lang="en-US" sz="5400" b="1" dirty="0" smtClean="0">
                <a:solidFill>
                  <a:srgbClr val="7030A0"/>
                </a:solidFill>
              </a:rPr>
              <a:t/>
            </a:r>
            <a:br>
              <a:rPr lang="en-US" sz="5400" b="1" dirty="0" smtClean="0">
                <a:solidFill>
                  <a:srgbClr val="7030A0"/>
                </a:solidFill>
              </a:rPr>
            </a:br>
            <a:r>
              <a:rPr lang="en-US" sz="3200" b="1" dirty="0" smtClean="0">
                <a:solidFill>
                  <a:srgbClr val="7030A0"/>
                </a:solidFill>
              </a:rPr>
              <a:t>Strengthening </a:t>
            </a:r>
            <a:br>
              <a:rPr lang="en-US" sz="3200" b="1" dirty="0" smtClean="0">
                <a:solidFill>
                  <a:srgbClr val="7030A0"/>
                </a:solidFill>
              </a:rPr>
            </a:br>
            <a:r>
              <a:rPr lang="en-US" sz="3200" b="1" dirty="0" smtClean="0">
                <a:solidFill>
                  <a:srgbClr val="7030A0"/>
                </a:solidFill>
              </a:rPr>
              <a:t>Climate Justice Initiatives: </a:t>
            </a:r>
            <a:r>
              <a:rPr lang="en-IN" sz="3200" dirty="0" smtClean="0">
                <a:solidFill>
                  <a:srgbClr val="7030A0"/>
                </a:solidFill>
              </a:rPr>
              <a:t/>
            </a:r>
            <a:br>
              <a:rPr lang="en-IN" sz="3200" dirty="0" smtClean="0">
                <a:solidFill>
                  <a:srgbClr val="7030A0"/>
                </a:solidFill>
              </a:rPr>
            </a:br>
            <a:r>
              <a:rPr lang="en-US" sz="3200" b="1" dirty="0" smtClean="0">
                <a:solidFill>
                  <a:srgbClr val="7030A0"/>
                </a:solidFill>
              </a:rPr>
              <a:t>Focus on Farmers</a:t>
            </a:r>
            <a:r>
              <a:rPr lang="en-US" sz="5400" b="1" dirty="0" smtClean="0">
                <a:solidFill>
                  <a:srgbClr val="7030A0"/>
                </a:solidFill>
              </a:rPr>
              <a:t/>
            </a:r>
            <a:br>
              <a:rPr lang="en-US" sz="5400" b="1" dirty="0" smtClean="0">
                <a:solidFill>
                  <a:srgbClr val="7030A0"/>
                </a:solidFill>
              </a:rPr>
            </a:br>
            <a:r>
              <a:rPr lang="en-US" sz="5400" b="1" dirty="0" smtClean="0">
                <a:solidFill>
                  <a:srgbClr val="7030A0"/>
                </a:solidFill>
              </a:rPr>
              <a:t/>
            </a:r>
            <a:br>
              <a:rPr lang="en-US" sz="5400" b="1" dirty="0" smtClean="0">
                <a:solidFill>
                  <a:srgbClr val="7030A0"/>
                </a:solidFill>
              </a:rPr>
            </a:br>
            <a:r>
              <a:rPr lang="en-IN" sz="5400" dirty="0" smtClean="0"/>
              <a:t/>
            </a:r>
            <a:br>
              <a:rPr lang="en-IN" sz="5400" dirty="0" smtClean="0"/>
            </a:br>
            <a:endParaRPr lang="en-IN" sz="5400" dirty="0"/>
          </a:p>
        </p:txBody>
      </p:sp>
      <p:sp>
        <p:nvSpPr>
          <p:cNvPr id="5" name="Content Placeholder 4"/>
          <p:cNvSpPr>
            <a:spLocks noGrp="1"/>
          </p:cNvSpPr>
          <p:nvPr>
            <p:ph idx="1"/>
          </p:nvPr>
        </p:nvSpPr>
        <p:spPr>
          <a:xfrm>
            <a:off x="304800" y="5638800"/>
            <a:ext cx="8382000" cy="914400"/>
          </a:xfrm>
        </p:spPr>
        <p:txBody>
          <a:bodyPr>
            <a:noAutofit/>
          </a:bodyPr>
          <a:lstStyle/>
          <a:p>
            <a:pPr algn="ctr">
              <a:buNone/>
            </a:pPr>
            <a:r>
              <a:rPr lang="en-US" sz="2800" b="1" dirty="0" smtClean="0"/>
              <a:t>Presented by-</a:t>
            </a:r>
          </a:p>
          <a:p>
            <a:pPr algn="ctr">
              <a:buNone/>
            </a:pPr>
            <a:r>
              <a:rPr lang="en-US" altLang="en-US" sz="2800" b="1" dirty="0" smtClean="0"/>
              <a:t>Dr. </a:t>
            </a:r>
            <a:r>
              <a:rPr lang="en-US" altLang="en-US" sz="2800" b="1" dirty="0" err="1" smtClean="0"/>
              <a:t>Kirit</a:t>
            </a:r>
            <a:r>
              <a:rPr lang="en-US" altLang="en-US" sz="2800" b="1" dirty="0" smtClean="0"/>
              <a:t> </a:t>
            </a:r>
            <a:r>
              <a:rPr lang="en-US" altLang="en-US" sz="2800" b="1" dirty="0" err="1" smtClean="0"/>
              <a:t>Shelat</a:t>
            </a:r>
            <a:r>
              <a:rPr lang="en-US" altLang="en-US" sz="2800" b="1" dirty="0" smtClean="0"/>
              <a:t>-Executive Chairman, NCCSD-INDIA</a:t>
            </a:r>
          </a:p>
          <a:p>
            <a:pPr algn="ctr">
              <a:buNone/>
            </a:pPr>
            <a:endParaRPr lang="en-US" sz="2800" dirty="0" smtClean="0"/>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dirty="0"/>
          </a:p>
        </p:txBody>
      </p:sp>
      <p:pic>
        <p:nvPicPr>
          <p:cNvPr id="1026" name="Picture 2"/>
          <p:cNvPicPr>
            <a:picLocks noChangeAspect="1" noChangeArrowheads="1"/>
          </p:cNvPicPr>
          <p:nvPr/>
        </p:nvPicPr>
        <p:blipFill>
          <a:blip r:embed="rId2"/>
          <a:srcRect/>
          <a:stretch>
            <a:fillRect/>
          </a:stretch>
        </p:blipFill>
        <p:spPr bwMode="auto">
          <a:xfrm>
            <a:off x="1095557" y="1600200"/>
            <a:ext cx="6753044" cy="39935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b="1" dirty="0" smtClean="0"/>
              <a:t>CURRENT SYSTEM FOR MEETING THESE CHALLENGES</a:t>
            </a:r>
            <a:r>
              <a:rPr lang="en-US" sz="3600" dirty="0" smtClean="0"/>
              <a:t>.- The Indian  Perspective</a:t>
            </a:r>
            <a:endParaRPr lang="en-US" sz="3600" dirty="0"/>
          </a:p>
        </p:txBody>
      </p:sp>
      <p:sp>
        <p:nvSpPr>
          <p:cNvPr id="5" name="Content Placeholder 4"/>
          <p:cNvSpPr>
            <a:spLocks noGrp="1"/>
          </p:cNvSpPr>
          <p:nvPr>
            <p:ph sz="half" idx="1"/>
          </p:nvPr>
        </p:nvSpPr>
        <p:spPr>
          <a:xfrm>
            <a:off x="457200" y="1600200"/>
            <a:ext cx="4038600" cy="4876800"/>
          </a:xfrm>
        </p:spPr>
        <p:txBody>
          <a:bodyPr>
            <a:normAutofit fontScale="55000" lnSpcReduction="20000"/>
          </a:bodyPr>
          <a:lstStyle/>
          <a:p>
            <a:pPr marL="514350" indent="-514350"/>
            <a:r>
              <a:rPr lang="en-IN" sz="4400" b="1" u="sng" dirty="0" smtClean="0"/>
              <a:t>Disaster-Reconstruction policy:</a:t>
            </a:r>
          </a:p>
          <a:p>
            <a:pPr lvl="0"/>
            <a:endParaRPr lang="en-US" dirty="0" smtClean="0"/>
          </a:p>
          <a:p>
            <a:r>
              <a:rPr lang="en-US" sz="2900" dirty="0" smtClean="0"/>
              <a:t>This is National Policy to provide immediate help to people affected by natural calamities-it includes advance precautionary measures like shifting of population </a:t>
            </a:r>
          </a:p>
          <a:p>
            <a:r>
              <a:rPr lang="en-US" sz="2900" dirty="0" smtClean="0"/>
              <a:t>Government provides  financial assistance to affected at time of natural calamities like floods/cyclone-</a:t>
            </a:r>
          </a:p>
          <a:p>
            <a:pPr lvl="0"/>
            <a:r>
              <a:rPr lang="en-IN" sz="2900" dirty="0" smtClean="0"/>
              <a:t>Cash doll  payment-for 15 days</a:t>
            </a:r>
            <a:endParaRPr lang="en-US" sz="2900" dirty="0" smtClean="0"/>
          </a:p>
          <a:p>
            <a:pPr lvl="0"/>
            <a:r>
              <a:rPr lang="en-IN" sz="2900" dirty="0" smtClean="0"/>
              <a:t>Assistance for Household Kit</a:t>
            </a:r>
            <a:endParaRPr lang="en-US" sz="2900" dirty="0" smtClean="0"/>
          </a:p>
          <a:p>
            <a:pPr lvl="0"/>
            <a:r>
              <a:rPr lang="en-IN" sz="2900" dirty="0" smtClean="0"/>
              <a:t>Assistance for Replacing livestock-lost/Died.</a:t>
            </a:r>
            <a:endParaRPr lang="en-US" sz="2900" dirty="0" smtClean="0"/>
          </a:p>
          <a:p>
            <a:pPr lvl="0"/>
            <a:r>
              <a:rPr lang="en-IN" sz="2900" dirty="0" smtClean="0"/>
              <a:t>Assistance for Repair /Restore Houses collapsed or washed Away.  </a:t>
            </a:r>
            <a:endParaRPr lang="en-US" sz="2900" dirty="0" smtClean="0"/>
          </a:p>
          <a:p>
            <a:pPr lvl="0"/>
            <a:r>
              <a:rPr lang="en-IN" sz="2900" dirty="0" smtClean="0"/>
              <a:t>Crop and cattle insurance.</a:t>
            </a:r>
          </a:p>
          <a:p>
            <a:pPr lvl="0"/>
            <a:r>
              <a:rPr lang="en-IN" sz="2900" dirty="0" smtClean="0"/>
              <a:t>Financial assistance in case of death of adult members of family</a:t>
            </a:r>
            <a:endParaRPr lang="en-US" sz="2900" dirty="0" smtClean="0"/>
          </a:p>
          <a:p>
            <a:endParaRPr lang="en-US" dirty="0"/>
          </a:p>
        </p:txBody>
      </p:sp>
      <p:sp>
        <p:nvSpPr>
          <p:cNvPr id="6" name="Content Placeholder 5"/>
          <p:cNvSpPr>
            <a:spLocks noGrp="1"/>
          </p:cNvSpPr>
          <p:nvPr>
            <p:ph sz="half" idx="2"/>
          </p:nvPr>
        </p:nvSpPr>
        <p:spPr>
          <a:xfrm>
            <a:off x="4648200" y="1600200"/>
            <a:ext cx="4038600" cy="4800600"/>
          </a:xfrm>
        </p:spPr>
        <p:txBody>
          <a:bodyPr>
            <a:normAutofit fontScale="55000" lnSpcReduction="20000"/>
          </a:bodyPr>
          <a:lstStyle/>
          <a:p>
            <a:pPr marL="514350" indent="-514350"/>
            <a:r>
              <a:rPr lang="en-US" sz="4400" b="1" u="sng" dirty="0" smtClean="0"/>
              <a:t>Employment Guarantee Scheme (Act)-MNREGA(Mahatma Gandhi National Rural Employment Guarantee Act)</a:t>
            </a:r>
          </a:p>
          <a:p>
            <a:endParaRPr lang="en-US" b="1" u="sng" dirty="0" smtClean="0"/>
          </a:p>
          <a:p>
            <a:r>
              <a:rPr lang="en-US" sz="3300" dirty="0" smtClean="0"/>
              <a:t>This act provides  assured employment in Communities Projects to those who have no source of livelihood and in certain cases even one’s own farm laborer work is permitted like Farm Pond. This is available round the year. This scheme is very popular. It has also raised rural wage of agriculture and allied workforce.</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Conti………</a:t>
            </a:r>
            <a:endParaRPr lang="en-US" dirty="0"/>
          </a:p>
        </p:txBody>
      </p:sp>
      <p:sp>
        <p:nvSpPr>
          <p:cNvPr id="5" name="Content Placeholder 4"/>
          <p:cNvSpPr>
            <a:spLocks noGrp="1"/>
          </p:cNvSpPr>
          <p:nvPr>
            <p:ph sz="half" idx="1"/>
          </p:nvPr>
        </p:nvSpPr>
        <p:spPr/>
        <p:txBody>
          <a:bodyPr>
            <a:normAutofit fontScale="77500" lnSpcReduction="20000"/>
          </a:bodyPr>
          <a:lstStyle/>
          <a:p>
            <a:r>
              <a:rPr lang="en-US" sz="3100" b="1" u="sng" dirty="0" smtClean="0"/>
              <a:t>Crop and cattle Insurance</a:t>
            </a:r>
            <a:r>
              <a:rPr lang="en-US" sz="3100" dirty="0" smtClean="0"/>
              <a:t>.</a:t>
            </a:r>
          </a:p>
          <a:p>
            <a:endParaRPr lang="en-US" dirty="0" smtClean="0"/>
          </a:p>
          <a:p>
            <a:endParaRPr lang="en-US" dirty="0" smtClean="0"/>
          </a:p>
          <a:p>
            <a:pPr lvl="0"/>
            <a:r>
              <a:rPr lang="en-IN" dirty="0" smtClean="0"/>
              <a:t>Government provides</a:t>
            </a:r>
            <a:endParaRPr lang="en-US" dirty="0" smtClean="0"/>
          </a:p>
          <a:p>
            <a:pPr lvl="0"/>
            <a:r>
              <a:rPr lang="en-IN" dirty="0" smtClean="0"/>
              <a:t>Subsidy in premium</a:t>
            </a:r>
            <a:endParaRPr lang="en-US" dirty="0" smtClean="0"/>
          </a:p>
          <a:p>
            <a:pPr lvl="0"/>
            <a:r>
              <a:rPr lang="en-IN" dirty="0" smtClean="0"/>
              <a:t>Majority crops are including horticulture crops are Covered.</a:t>
            </a:r>
            <a:endParaRPr lang="en-US" dirty="0" smtClean="0"/>
          </a:p>
          <a:p>
            <a:endParaRPr lang="en-US" dirty="0"/>
          </a:p>
        </p:txBody>
      </p:sp>
      <p:sp>
        <p:nvSpPr>
          <p:cNvPr id="6" name="Content Placeholder 5"/>
          <p:cNvSpPr>
            <a:spLocks noGrp="1"/>
          </p:cNvSpPr>
          <p:nvPr>
            <p:ph sz="half" idx="2"/>
          </p:nvPr>
        </p:nvSpPr>
        <p:spPr/>
        <p:txBody>
          <a:bodyPr>
            <a:normAutofit fontScale="77500" lnSpcReduction="20000"/>
          </a:bodyPr>
          <a:lstStyle/>
          <a:p>
            <a:r>
              <a:rPr lang="en-US" sz="3100" b="1" u="sng" dirty="0" smtClean="0"/>
              <a:t>Minimum Support Price. (MSP) (Govt. of India, </a:t>
            </a:r>
            <a:r>
              <a:rPr lang="en-US" sz="3100" b="1" u="sng" dirty="0" err="1" smtClean="0"/>
              <a:t>Agri</a:t>
            </a:r>
            <a:r>
              <a:rPr lang="en-US" sz="3100" b="1" u="sng" dirty="0" smtClean="0"/>
              <a:t> .Mini Website)</a:t>
            </a:r>
          </a:p>
          <a:p>
            <a:endParaRPr lang="en-US" dirty="0" smtClean="0"/>
          </a:p>
          <a:p>
            <a:r>
              <a:rPr lang="en-US" dirty="0" smtClean="0"/>
              <a:t>Government provides a mechanism to purchase agriculture produce-include food grain at a specific price- if the market price is lower. Government sets up purchase depots to buy at MSP. This protects farmers in time of falling price due to bumper crops or Speculative Movement.</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sz="half" idx="1"/>
          </p:nvPr>
        </p:nvSpPr>
        <p:spPr>
          <a:xfrm>
            <a:off x="457200" y="1600200"/>
            <a:ext cx="4038600" cy="4800600"/>
          </a:xfrm>
        </p:spPr>
        <p:txBody>
          <a:bodyPr>
            <a:normAutofit fontScale="25000" lnSpcReduction="20000"/>
          </a:bodyPr>
          <a:lstStyle/>
          <a:p>
            <a:r>
              <a:rPr lang="en-US" sz="9600" b="1" u="sng" dirty="0" smtClean="0"/>
              <a:t>Food Security</a:t>
            </a:r>
            <a:r>
              <a:rPr lang="en-US" sz="9600" dirty="0" smtClean="0"/>
              <a:t>:</a:t>
            </a:r>
          </a:p>
          <a:p>
            <a:endParaRPr lang="en-US" sz="5900" dirty="0" smtClean="0"/>
          </a:p>
          <a:p>
            <a:r>
              <a:rPr lang="en-US" sz="6400" dirty="0" smtClean="0"/>
              <a:t>In September 2013, Government of India has introduced National Food Security Act. The Act provided for food security to both urban and rural poor. Approximately 67% of rural population-81 </a:t>
            </a:r>
            <a:r>
              <a:rPr lang="en-US" sz="6400" dirty="0" err="1" smtClean="0"/>
              <a:t>crore</a:t>
            </a:r>
            <a:r>
              <a:rPr lang="en-US" sz="6400" dirty="0" smtClean="0"/>
              <a:t> of population is entitled to receive subsidized food grain form Public Distribution System. The rate recommended imbalance are:</a:t>
            </a:r>
          </a:p>
          <a:p>
            <a:pPr lvl="0"/>
            <a:r>
              <a:rPr lang="en-IN" sz="6400" dirty="0" smtClean="0"/>
              <a:t>Rice-Rs 3/-Kg(5 kg per person/month)</a:t>
            </a:r>
            <a:endParaRPr lang="en-US" sz="6400" dirty="0" smtClean="0"/>
          </a:p>
          <a:p>
            <a:pPr lvl="0"/>
            <a:r>
              <a:rPr lang="en-IN" sz="6400" dirty="0" smtClean="0"/>
              <a:t>Wheat –Rs 2/- Kg</a:t>
            </a:r>
            <a:endParaRPr lang="en-US" sz="6400" dirty="0" smtClean="0"/>
          </a:p>
          <a:p>
            <a:pPr lvl="0"/>
            <a:r>
              <a:rPr lang="en-IN" sz="6400" dirty="0" smtClean="0"/>
              <a:t>Coarse Grain Rs 1/- Kg</a:t>
            </a:r>
            <a:endParaRPr lang="en-US" sz="6400" dirty="0" smtClean="0"/>
          </a:p>
          <a:p>
            <a:r>
              <a:rPr lang="en-US" sz="6400" dirty="0" smtClean="0"/>
              <a:t>11 states have introduced this scheme. There are some operational issues-Which are being sorted out.</a:t>
            </a:r>
          </a:p>
          <a:p>
            <a:r>
              <a:rPr lang="en-US" sz="6400" dirty="0" smtClean="0"/>
              <a:t>This is a massive scheme and provides food security covering all rural poor families which include poor farmers.  </a:t>
            </a:r>
          </a:p>
          <a:p>
            <a:endParaRPr lang="en-US" dirty="0"/>
          </a:p>
        </p:txBody>
      </p:sp>
      <p:sp>
        <p:nvSpPr>
          <p:cNvPr id="4" name="Content Placeholder 3"/>
          <p:cNvSpPr>
            <a:spLocks noGrp="1"/>
          </p:cNvSpPr>
          <p:nvPr>
            <p:ph sz="half" idx="2"/>
          </p:nvPr>
        </p:nvSpPr>
        <p:spPr>
          <a:xfrm>
            <a:off x="4419600" y="1600200"/>
            <a:ext cx="4724400" cy="5257800"/>
          </a:xfrm>
        </p:spPr>
        <p:txBody>
          <a:bodyPr>
            <a:normAutofit fontScale="25000" lnSpcReduction="20000"/>
          </a:bodyPr>
          <a:lstStyle/>
          <a:p>
            <a:r>
              <a:rPr lang="en-US" sz="9600" b="1" u="sng" dirty="0" smtClean="0"/>
              <a:t>Grievance Redressal</a:t>
            </a:r>
            <a:r>
              <a:rPr lang="en-US" sz="9600" dirty="0" smtClean="0"/>
              <a:t>-</a:t>
            </a:r>
          </a:p>
          <a:p>
            <a:endParaRPr lang="en-US" dirty="0" smtClean="0"/>
          </a:p>
          <a:p>
            <a:pPr lvl="0"/>
            <a:r>
              <a:rPr lang="en-IN" sz="6400" dirty="0" smtClean="0"/>
              <a:t>The justice system judiciary has created legal Aid Cell- to guide and even provide a lawyer without any fees for those who cannot afford.</a:t>
            </a:r>
            <a:endParaRPr lang="en-US" sz="6400" dirty="0" smtClean="0"/>
          </a:p>
          <a:p>
            <a:pPr lvl="0"/>
            <a:r>
              <a:rPr lang="en-IN" sz="6400" dirty="0" err="1" smtClean="0"/>
              <a:t>Lok</a:t>
            </a:r>
            <a:r>
              <a:rPr lang="en-IN" sz="6400" dirty="0" smtClean="0"/>
              <a:t>  </a:t>
            </a:r>
            <a:r>
              <a:rPr lang="en-IN" sz="6400" dirty="0" err="1" smtClean="0"/>
              <a:t>Adalats</a:t>
            </a:r>
            <a:r>
              <a:rPr lang="en-IN" sz="6400" dirty="0" smtClean="0"/>
              <a:t>-These are open courts to settle issues by calling  aggrieved  parties together.</a:t>
            </a:r>
            <a:endParaRPr lang="en-US" sz="6400" dirty="0" smtClean="0"/>
          </a:p>
          <a:p>
            <a:r>
              <a:rPr lang="en-US" sz="9600" b="1" u="sng" dirty="0" smtClean="0"/>
              <a:t>Public Administration:---District Level</a:t>
            </a:r>
            <a:endParaRPr lang="en-US" sz="9600" b="1" dirty="0" smtClean="0"/>
          </a:p>
          <a:p>
            <a:pPr lvl="0"/>
            <a:r>
              <a:rPr lang="en-IN" sz="6400" dirty="0" smtClean="0"/>
              <a:t>Government of Gujarat has setup at District level Committee headed by the Minister (In charge of District), Secretary (In charge of District) and District Collector.</a:t>
            </a:r>
            <a:endParaRPr lang="en-US" sz="6400" dirty="0" smtClean="0"/>
          </a:p>
          <a:p>
            <a:pPr lvl="0"/>
            <a:r>
              <a:rPr lang="en-IN" sz="6400" dirty="0" smtClean="0"/>
              <a:t>Every month they meet to here aggrieved persons whose problems have not been resolved. This is a public </a:t>
            </a:r>
            <a:r>
              <a:rPr lang="en-IN" sz="6400" dirty="0" err="1" smtClean="0"/>
              <a:t>hereing</a:t>
            </a:r>
            <a:r>
              <a:rPr lang="en-IN" sz="6400" dirty="0" smtClean="0"/>
              <a:t> with concerned department. By District Administration from citizen-both rural and urban.</a:t>
            </a:r>
            <a:endParaRPr lang="en-US" sz="6400" dirty="0" smtClean="0"/>
          </a:p>
          <a:p>
            <a:pPr lvl="0"/>
            <a:r>
              <a:rPr lang="en-IN" sz="6400" dirty="0" smtClean="0"/>
              <a:t> This administration works in each District effective.</a:t>
            </a:r>
            <a:endParaRPr lang="en-US" sz="6400" dirty="0" smtClean="0"/>
          </a:p>
          <a:p>
            <a:pPr lvl="0"/>
            <a:r>
              <a:rPr lang="en-IN" sz="6400" dirty="0" smtClean="0"/>
              <a:t>Those who are not satisfied with the decision or want to take up the matter at Higher Level Department.</a:t>
            </a:r>
            <a:endParaRPr lang="en-US" sz="6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a:t>
            </a:r>
            <a:r>
              <a:rPr lang="en-US" sz="3600" b="1" dirty="0" smtClean="0"/>
              <a:t>Why Climate Justice Is Needed</a:t>
            </a:r>
            <a:endParaRPr lang="en-US" sz="3600" dirty="0"/>
          </a:p>
        </p:txBody>
      </p:sp>
      <p:sp>
        <p:nvSpPr>
          <p:cNvPr id="6" name="Content Placeholder 5"/>
          <p:cNvSpPr>
            <a:spLocks noGrp="1"/>
          </p:cNvSpPr>
          <p:nvPr>
            <p:ph idx="1"/>
          </p:nvPr>
        </p:nvSpPr>
        <p:spPr/>
        <p:txBody>
          <a:bodyPr>
            <a:normAutofit fontScale="70000" lnSpcReduction="20000"/>
          </a:bodyPr>
          <a:lstStyle/>
          <a:p>
            <a:r>
              <a:rPr lang="en-US" sz="3400" dirty="0" smtClean="0"/>
              <a:t>The changes in weather have now increasing severe impact on habitat. Its aberrations are increasing.</a:t>
            </a:r>
          </a:p>
          <a:p>
            <a:r>
              <a:rPr lang="en-US" sz="3400" dirty="0" smtClean="0"/>
              <a:t>As mentioned earlier farming has become very risky business.</a:t>
            </a:r>
          </a:p>
          <a:p>
            <a:r>
              <a:rPr lang="en-US" sz="3400" dirty="0" smtClean="0"/>
              <a:t>Despite very many schemes and statutes all above there are people who get left-out .These are same poor Families who are left out of development process-and who are more than 25% of rural families. They have been left out because they are not get capable to reap the benefit of Schemes. Hence they need individual help.</a:t>
            </a:r>
          </a:p>
          <a:p>
            <a:r>
              <a:rPr lang="en-US" sz="3400" dirty="0" smtClean="0"/>
              <a:t>This is especially at time of their crop-failure or Cattle death or Washing away of crop and soil.</a:t>
            </a:r>
          </a:p>
          <a:p>
            <a:r>
              <a:rPr lang="en-US" sz="3400" dirty="0" smtClean="0"/>
              <a:t>Despite different provision in law and schemes to assist there are loopholes and inequity as will be seen from following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10668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sz="4000" b="1" dirty="0" smtClean="0"/>
              <a:t>Glaring Example of Inequity -Forever Agriculture</a:t>
            </a:r>
            <a:r>
              <a:rPr lang="en-US" sz="4000" dirty="0" smtClean="0"/>
              <a:t/>
            </a:r>
            <a:br>
              <a:rPr lang="en-US" sz="4000" dirty="0" smtClean="0"/>
            </a:br>
            <a:r>
              <a:rPr lang="en-US" sz="4000" dirty="0" smtClean="0"/>
              <a:t> </a:t>
            </a:r>
            <a:br>
              <a:rPr lang="en-US" sz="4000" dirty="0" smtClean="0"/>
            </a:br>
            <a:r>
              <a:rPr lang="en-US" dirty="0" smtClean="0"/>
              <a:t/>
            </a:r>
            <a:br>
              <a:rPr lang="en-US" dirty="0" smtClean="0"/>
            </a:br>
            <a:endParaRPr lang="en-US" dirty="0"/>
          </a:p>
        </p:txBody>
      </p:sp>
      <p:sp>
        <p:nvSpPr>
          <p:cNvPr id="3" name="Content Placeholder 2"/>
          <p:cNvSpPr>
            <a:spLocks noGrp="1"/>
          </p:cNvSpPr>
          <p:nvPr>
            <p:ph idx="1"/>
          </p:nvPr>
        </p:nvSpPr>
        <p:spPr>
          <a:xfrm>
            <a:off x="0" y="1143000"/>
            <a:ext cx="9144000" cy="5715000"/>
          </a:xfrm>
        </p:spPr>
        <p:txBody>
          <a:bodyPr>
            <a:noAutofit/>
          </a:bodyPr>
          <a:lstStyle/>
          <a:p>
            <a:pPr lvl="0"/>
            <a:r>
              <a:rPr lang="en-IN" sz="2400" b="1" u="sng" dirty="0" smtClean="0"/>
              <a:t>Crop Insurance </a:t>
            </a:r>
            <a:endParaRPr lang="en-US" sz="2400" u="sng" dirty="0" smtClean="0"/>
          </a:p>
          <a:p>
            <a:r>
              <a:rPr lang="en-IN" sz="2000" b="1" dirty="0" smtClean="0"/>
              <a:t>Average settlement period (1 to 2 years) While requirement is immediate for </a:t>
            </a:r>
            <a:r>
              <a:rPr lang="en-IN" sz="2000" b="1" dirty="0" err="1" smtClean="0"/>
              <a:t>resowing</a:t>
            </a:r>
            <a:r>
              <a:rPr lang="en-IN" sz="2000" b="1" dirty="0" smtClean="0"/>
              <a:t> </a:t>
            </a:r>
            <a:endParaRPr lang="en-US" sz="2000" dirty="0" smtClean="0"/>
          </a:p>
          <a:p>
            <a:r>
              <a:rPr lang="en-IN" sz="2000" b="1" dirty="0" smtClean="0"/>
              <a:t>Car Insurance and Medical Insurance -Normally Insurance company makes direct payment-Cashless provisions but farmers have to wait.</a:t>
            </a:r>
            <a:endParaRPr lang="en-US" sz="2000" dirty="0" smtClean="0"/>
          </a:p>
          <a:p>
            <a:pPr lvl="0"/>
            <a:r>
              <a:rPr lang="en-IN" sz="2400" b="1" u="sng" dirty="0" smtClean="0"/>
              <a:t>Inputs Seeds</a:t>
            </a:r>
            <a:endParaRPr lang="en-US" sz="2400" u="sng" dirty="0" smtClean="0"/>
          </a:p>
          <a:p>
            <a:r>
              <a:rPr lang="en-IN" sz="2000" b="1" dirty="0" smtClean="0"/>
              <a:t>Seeds fails germinate or less germination in relation to quantity of seeds –but failure of  certified seed-replacement is not easy-There are no warrantee provision.</a:t>
            </a:r>
            <a:endParaRPr lang="en-US" sz="2000" dirty="0" smtClean="0"/>
          </a:p>
          <a:p>
            <a:r>
              <a:rPr lang="en-IN" sz="2000" b="1" dirty="0" smtClean="0"/>
              <a:t>But in case of </a:t>
            </a:r>
            <a:r>
              <a:rPr lang="en-IN" sz="2000" b="1" dirty="0" err="1" smtClean="0"/>
              <a:t>Consuble</a:t>
            </a:r>
            <a:r>
              <a:rPr lang="en-IN" sz="2000" b="1" dirty="0" smtClean="0"/>
              <a:t> and non-</a:t>
            </a:r>
            <a:r>
              <a:rPr lang="en-IN" sz="2000" b="1" dirty="0" err="1" smtClean="0"/>
              <a:t>consuble</a:t>
            </a:r>
            <a:r>
              <a:rPr lang="en-IN" sz="2000" b="1" dirty="0" smtClean="0"/>
              <a:t> goods immediate exchange /  replacement within stipulated period in case product fails to meet standards depicted  </a:t>
            </a:r>
            <a:endParaRPr lang="en-US" sz="2000" dirty="0" smtClean="0"/>
          </a:p>
          <a:p>
            <a:r>
              <a:rPr lang="en-IN" sz="2000" b="1" dirty="0" smtClean="0"/>
              <a:t> </a:t>
            </a:r>
            <a:r>
              <a:rPr lang="en-IN" sz="2400" b="1" u="sng" dirty="0" smtClean="0"/>
              <a:t>Sale of Agriculture produces </a:t>
            </a:r>
            <a:endParaRPr lang="en-US" sz="2000" u="sng" dirty="0" smtClean="0"/>
          </a:p>
          <a:p>
            <a:r>
              <a:rPr lang="en-IN" sz="2000" b="1" dirty="0" smtClean="0"/>
              <a:t>Gets banned for exports if there is internal (within country) shortage &amp; price rise and farmers looses higher value from its sale if exports</a:t>
            </a:r>
            <a:endParaRPr lang="en-US" sz="2000" dirty="0" smtClean="0"/>
          </a:p>
          <a:p>
            <a:r>
              <a:rPr lang="en-IN" sz="2000" b="1" dirty="0" smtClean="0"/>
              <a:t> Industrial products -There is no such ban</a:t>
            </a:r>
            <a:endParaRPr lang="en-IN" sz="1800" b="1" dirty="0" smtClean="0"/>
          </a:p>
          <a:p>
            <a:endParaRPr lang="en-US" sz="1600" dirty="0" smtClean="0"/>
          </a:p>
          <a:p>
            <a:endParaRPr lang="en-US" sz="1600" dirty="0" smtClean="0"/>
          </a:p>
          <a:p>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The International  Inequality to Agriculture</a:t>
            </a:r>
            <a:endParaRPr lang="en-US" b="1" dirty="0"/>
          </a:p>
        </p:txBody>
      </p:sp>
      <p:sp>
        <p:nvSpPr>
          <p:cNvPr id="3" name="Content Placeholder 2"/>
          <p:cNvSpPr>
            <a:spLocks noGrp="1"/>
          </p:cNvSpPr>
          <p:nvPr>
            <p:ph idx="1"/>
          </p:nvPr>
        </p:nvSpPr>
        <p:spPr>
          <a:xfrm>
            <a:off x="228600" y="1219200"/>
            <a:ext cx="8458200" cy="5257800"/>
          </a:xfrm>
        </p:spPr>
        <p:txBody>
          <a:bodyPr>
            <a:normAutofit fontScale="40000" lnSpcReduction="20000"/>
          </a:bodyPr>
          <a:lstStyle/>
          <a:p>
            <a:r>
              <a:rPr lang="en-US" sz="4500" dirty="0" smtClean="0"/>
              <a:t>There enough provision to safeguard ,Human rights in UNFCCC resolution.</a:t>
            </a:r>
          </a:p>
          <a:p>
            <a:r>
              <a:rPr lang="en-US" sz="4500" dirty="0" smtClean="0"/>
              <a:t>But</a:t>
            </a:r>
            <a:r>
              <a:rPr lang="en-IN" sz="4500" dirty="0" smtClean="0"/>
              <a:t> In the current discussion &amp; policy framework Conference of parties in UNFCCC deliberations, agriculture is addressed from the point of view of food security, food to hungry millions but not from view of sustainable livelihood to farmers and role of agriculture and of farmers for mitigation is not prioritised. Agriculture vegetation due to its unique photosynthesis process is only known technology which naturally absorbs Co2 from atmosphere and releases oxygen. This unique function is not given due importance and farmers are advised do mitigation by reducing use of fertilizer which they need get higher productivity</a:t>
            </a:r>
          </a:p>
          <a:p>
            <a:r>
              <a:rPr lang="en-IN" sz="4500" dirty="0" smtClean="0"/>
              <a:t>Conversely agriculture is treated on par with industry, mines, new urban areas for releases (a) GHG-But later release directly by its operations (b) reduce absorption of Co2 which to take place by agriculture on same land acquired by them. Hence their impact on global warming is double by on the other hand. </a:t>
            </a:r>
          </a:p>
          <a:p>
            <a:r>
              <a:rPr lang="en-IN" sz="4500" dirty="0" smtClean="0"/>
              <a:t>The while calculating GHG emission by agriculture –absorption by it co2 is not given deduction. Policy framework for Carbon Credit is industry oriented. No farmer or their organisation can fill up such complicated forms to avail carbon credit-But </a:t>
            </a:r>
            <a:r>
              <a:rPr lang="en-IN" sz="4500" dirty="0" err="1" smtClean="0"/>
              <a:t>Pandits</a:t>
            </a:r>
            <a:r>
              <a:rPr lang="en-IN" sz="4500" dirty="0" smtClean="0"/>
              <a:t> do not recognise this-At international level in Conference of Parties, Agriculture needs to be given recognition of the role and farmer given support as Global Warming is international phenomena but its impact is at  local level ,village level and the main suffer or of these un–foreseen to foreseen  calamities is farmer who tends to lose his only source of livelihood</a:t>
            </a:r>
            <a:endParaRPr lang="en-US" sz="4500" dirty="0" smtClean="0"/>
          </a:p>
          <a:p>
            <a:endParaRPr lang="en-US" dirty="0" smtClean="0"/>
          </a:p>
          <a:p>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March Towards Climate Justice</a:t>
            </a:r>
            <a:endParaRPr lang="en-US" b="1" dirty="0"/>
          </a:p>
        </p:txBody>
      </p:sp>
      <p:sp>
        <p:nvSpPr>
          <p:cNvPr id="3" name="Content Placeholder 2"/>
          <p:cNvSpPr>
            <a:spLocks noGrp="1"/>
          </p:cNvSpPr>
          <p:nvPr>
            <p:ph idx="1"/>
          </p:nvPr>
        </p:nvSpPr>
        <p:spPr>
          <a:xfrm>
            <a:off x="152400" y="990600"/>
            <a:ext cx="8839200" cy="5867400"/>
          </a:xfrm>
        </p:spPr>
        <p:txBody>
          <a:bodyPr>
            <a:normAutofit fontScale="25000" lnSpcReduction="20000"/>
          </a:bodyPr>
          <a:lstStyle/>
          <a:p>
            <a:r>
              <a:rPr lang="en-US" sz="7200" dirty="0" smtClean="0">
                <a:latin typeface="Times New Roman" pitchFamily="18" charset="0"/>
                <a:cs typeface="Times New Roman" pitchFamily="18" charset="0"/>
              </a:rPr>
              <a:t>The impact of climate change on agriculture is increasingly evident from the frequent and diverse occurrences of natural calamities. But Some of Our farmers have devised certain solutions to combat them.</a:t>
            </a:r>
          </a:p>
          <a:p>
            <a:r>
              <a:rPr lang="en-US" sz="7200" dirty="0" smtClean="0">
                <a:latin typeface="Times New Roman" pitchFamily="18" charset="0"/>
                <a:cs typeface="Times New Roman" pitchFamily="18" charset="0"/>
              </a:rPr>
              <a:t> There are traditional Experiences. Research Scientists have also evolved certain workable solutions. </a:t>
            </a:r>
          </a:p>
          <a:p>
            <a:r>
              <a:rPr lang="en-US" sz="7200" dirty="0" smtClean="0">
                <a:latin typeface="Times New Roman" pitchFamily="18" charset="0"/>
                <a:cs typeface="Times New Roman" pitchFamily="18" charset="0"/>
              </a:rPr>
              <a:t>Civil society working in rural areas has contributed. There  are convergence of efforts with Government Schemes which are focused  on this-but despite all these with same land ,and water, availability one farmers makes profit-other fails and commits suicide or migrate to urban Centre. </a:t>
            </a:r>
          </a:p>
          <a:p>
            <a:r>
              <a:rPr lang="en-US" sz="7200" dirty="0" smtClean="0">
                <a:latin typeface="Times New Roman" pitchFamily="18" charset="0"/>
                <a:cs typeface="Times New Roman" pitchFamily="18" charset="0"/>
              </a:rPr>
              <a:t>There are productivity gaps between farmers of same villages- Farmers who have low yield-of crops or </a:t>
            </a:r>
            <a:r>
              <a:rPr lang="en-US" sz="7200" dirty="0" err="1" smtClean="0">
                <a:latin typeface="Times New Roman" pitchFamily="18" charset="0"/>
                <a:cs typeface="Times New Roman" pitchFamily="18" charset="0"/>
              </a:rPr>
              <a:t>milch</a:t>
            </a:r>
            <a:r>
              <a:rPr lang="en-US" sz="7200" dirty="0" smtClean="0">
                <a:latin typeface="Times New Roman" pitchFamily="18" charset="0"/>
                <a:cs typeface="Times New Roman" pitchFamily="18" charset="0"/>
              </a:rPr>
              <a:t> cattle are in majority and they continue to remain poor and their poverty is on increase in arena of climate change. </a:t>
            </a:r>
          </a:p>
          <a:p>
            <a:r>
              <a:rPr lang="en-US" sz="7200" dirty="0" smtClean="0">
                <a:latin typeface="Times New Roman" pitchFamily="18" charset="0"/>
                <a:cs typeface="Times New Roman" pitchFamily="18" charset="0"/>
              </a:rPr>
              <a:t>They are left out of development process. </a:t>
            </a:r>
          </a:p>
          <a:p>
            <a:r>
              <a:rPr lang="en-US" sz="7200" dirty="0" smtClean="0">
                <a:latin typeface="Times New Roman" pitchFamily="18" charset="0"/>
                <a:cs typeface="Times New Roman" pitchFamily="18" charset="0"/>
              </a:rPr>
              <a:t>They have not been able seize opportunity or assistance that are available –</a:t>
            </a:r>
          </a:p>
          <a:p>
            <a:r>
              <a:rPr lang="en-US" sz="7200" dirty="0" smtClean="0">
                <a:latin typeface="Times New Roman" pitchFamily="18" charset="0"/>
                <a:cs typeface="Times New Roman" pitchFamily="18" charset="0"/>
              </a:rPr>
              <a:t>They have very limited capacity to air their grievances and many of them in clutches of rural rich. </a:t>
            </a:r>
          </a:p>
          <a:p>
            <a:r>
              <a:rPr lang="en-US" sz="7200" dirty="0" smtClean="0">
                <a:latin typeface="Times New Roman" pitchFamily="18" charset="0"/>
                <a:cs typeface="Times New Roman" pitchFamily="18" charset="0"/>
              </a:rPr>
              <a:t>They need focused attention-support-capacity building-</a:t>
            </a:r>
          </a:p>
          <a:p>
            <a:r>
              <a:rPr lang="en-US" sz="7200" dirty="0" smtClean="0">
                <a:latin typeface="Times New Roman" pitchFamily="18" charset="0"/>
                <a:cs typeface="Times New Roman" pitchFamily="18" charset="0"/>
              </a:rPr>
              <a:t>The young among them are restless-and like to wed brutality-and this is spreading –It is a direct challenge to the public Governance system.  Hence to tackle this situation handholding is the need.</a:t>
            </a:r>
          </a:p>
          <a:p>
            <a:r>
              <a:rPr lang="en-US" sz="7200" dirty="0" smtClean="0">
                <a:latin typeface="Times New Roman" pitchFamily="18" charset="0"/>
                <a:cs typeface="Times New Roman" pitchFamily="18" charset="0"/>
              </a:rPr>
              <a:t>In recent studies it has been brought out that such a situation leads –if not attended –both by     National Government and International organization like UNFCCC  lead to a normally and local war lords taking over such vulnerable countries.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sz="4000" b="1" dirty="0" smtClean="0"/>
              <a:t/>
            </a:r>
            <a:br>
              <a:rPr lang="en-US" sz="4000" b="1" dirty="0" smtClean="0"/>
            </a:br>
            <a:r>
              <a:rPr lang="en-US" sz="4000" b="1" dirty="0" smtClean="0"/>
              <a:t>Introduce-Climate Smart and Sustainable Agriculture (CSA) </a:t>
            </a:r>
            <a:r>
              <a:rPr lang="en-US" dirty="0" smtClean="0"/>
              <a:t/>
            </a:r>
            <a:br>
              <a:rPr lang="en-US" dirty="0" smtClean="0"/>
            </a:br>
            <a:endParaRPr lang="en-US" dirty="0"/>
          </a:p>
        </p:txBody>
      </p:sp>
      <p:sp>
        <p:nvSpPr>
          <p:cNvPr id="3" name="Content Placeholder 2"/>
          <p:cNvSpPr>
            <a:spLocks noGrp="1"/>
          </p:cNvSpPr>
          <p:nvPr>
            <p:ph idx="1"/>
          </p:nvPr>
        </p:nvSpPr>
        <p:spPr>
          <a:xfrm>
            <a:off x="152400" y="1295400"/>
            <a:ext cx="8686800" cy="5562600"/>
          </a:xfrm>
        </p:spPr>
        <p:txBody>
          <a:bodyPr>
            <a:noAutofit/>
          </a:bodyPr>
          <a:lstStyle/>
          <a:p>
            <a:r>
              <a:rPr lang="en-US" sz="1600" dirty="0" smtClean="0"/>
              <a:t>CSA endure to ensure that despite change in climate and its adverse impact on crops/animals, income to farmers should not decrease. It provides opportunities to have multiple sources of income from agriculture and animal husbandry - </a:t>
            </a:r>
            <a:r>
              <a:rPr lang="en-US" sz="1600" dirty="0" err="1" smtClean="0"/>
              <a:t>milch</a:t>
            </a:r>
            <a:r>
              <a:rPr lang="en-US" sz="1600" dirty="0" smtClean="0"/>
              <a:t> cattle and poultry, fisheries, when one fails, other supports.</a:t>
            </a:r>
          </a:p>
          <a:p>
            <a:endParaRPr lang="en-US" sz="1400" dirty="0" smtClean="0"/>
          </a:p>
          <a:p>
            <a:r>
              <a:rPr lang="en-US" sz="1600" dirty="0" smtClean="0"/>
              <a:t>It provides opportunity to young members of family to acquire multiple skills, support for setting up microenterprise locally, based on demand and supply situation. It provides safety net at the time of natural calamities – by way of insurance – for crops &amp; animal husbandry along with employment in community projects.</a:t>
            </a:r>
          </a:p>
          <a:p>
            <a:r>
              <a:rPr lang="en-US" sz="1800" b="1" dirty="0" smtClean="0"/>
              <a:t>Climate smart agriculture involves:</a:t>
            </a:r>
          </a:p>
          <a:p>
            <a:pPr lvl="0">
              <a:buNone/>
            </a:pPr>
            <a:r>
              <a:rPr lang="en-US" sz="1800" dirty="0" smtClean="0"/>
              <a:t>-Crop pattern based on soil health &amp; moisture analysis to support crops which can be sustained.</a:t>
            </a:r>
            <a:endParaRPr lang="en-US" sz="1600" dirty="0" smtClean="0"/>
          </a:p>
          <a:p>
            <a:pPr lvl="0">
              <a:buNone/>
            </a:pPr>
            <a:r>
              <a:rPr lang="en-US" sz="1800" dirty="0" smtClean="0"/>
              <a:t>-Agro – advisory </a:t>
            </a:r>
            <a:r>
              <a:rPr lang="en-US" sz="1600" dirty="0" smtClean="0"/>
              <a:t>.</a:t>
            </a:r>
          </a:p>
          <a:p>
            <a:pPr lvl="0">
              <a:buNone/>
            </a:pPr>
            <a:endParaRPr lang="en-US" sz="1400" dirty="0" smtClean="0"/>
          </a:p>
          <a:p>
            <a:pPr>
              <a:buNone/>
            </a:pPr>
            <a:r>
              <a:rPr lang="en-US" sz="1600" dirty="0" smtClean="0"/>
              <a:t>Crop production that contributes to food security by addressing current and projected climate change impacts through adaption and mitigation and provides an opportunity to win-win situation despite adverse changes. </a:t>
            </a:r>
            <a:endParaRPr lang="en-US" sz="1400" dirty="0" smtClean="0"/>
          </a:p>
          <a:p>
            <a:pPr>
              <a:buNone/>
            </a:pPr>
            <a:r>
              <a:rPr lang="en-US" sz="1600" dirty="0" smtClean="0"/>
              <a:t> </a:t>
            </a:r>
            <a:endParaRPr lang="en-US" sz="1400" dirty="0" smtClean="0"/>
          </a:p>
          <a:p>
            <a:pPr>
              <a:buNone/>
            </a:pPr>
            <a:r>
              <a:rPr lang="en-US" sz="1600" dirty="0" smtClean="0"/>
              <a:t>It provides institutional arrangement for mass communication and a way to bridge productivity gaps at local level between farmers by reaching out farmers at their door step. </a:t>
            </a:r>
            <a:endParaRPr lang="en-US" sz="1400" dirty="0" smtClean="0"/>
          </a:p>
          <a:p>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u="sng" dirty="0" smtClean="0">
                <a:latin typeface="Times New Roman" pitchFamily="18" charset="0"/>
                <a:cs typeface="Times New Roman" pitchFamily="18" charset="0"/>
              </a:rPr>
              <a:t/>
            </a:r>
            <a:br>
              <a:rPr lang="en-US" b="1" u="sng" dirty="0" smtClean="0">
                <a:latin typeface="Times New Roman" pitchFamily="18" charset="0"/>
                <a:cs typeface="Times New Roman" pitchFamily="18" charset="0"/>
              </a:rPr>
            </a:br>
            <a:r>
              <a:rPr lang="en-US" b="1" u="sng" dirty="0" smtClean="0">
                <a:latin typeface="Times New Roman" pitchFamily="18" charset="0"/>
                <a:cs typeface="Times New Roman" pitchFamily="18" charset="0"/>
              </a:rPr>
              <a:t/>
            </a:r>
            <a:br>
              <a:rPr lang="en-US" b="1" u="sng" dirty="0" smtClean="0">
                <a:latin typeface="Times New Roman" pitchFamily="18" charset="0"/>
                <a:cs typeface="Times New Roman" pitchFamily="18" charset="0"/>
              </a:rPr>
            </a:br>
            <a:r>
              <a:rPr lang="en-US" sz="3100" b="1" dirty="0" smtClean="0">
                <a:latin typeface="Times New Roman" pitchFamily="18" charset="0"/>
                <a:cs typeface="Times New Roman" pitchFamily="18" charset="0"/>
              </a:rPr>
              <a:t>Ensure Accountability and Involvement of public leadership</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b="1" dirty="0"/>
          </a:p>
        </p:txBody>
      </p:sp>
      <p:sp>
        <p:nvSpPr>
          <p:cNvPr id="3" name="Content Placeholder 2"/>
          <p:cNvSpPr>
            <a:spLocks noGrp="1"/>
          </p:cNvSpPr>
          <p:nvPr>
            <p:ph idx="1"/>
          </p:nvPr>
        </p:nvSpPr>
        <p:spPr>
          <a:xfrm>
            <a:off x="457200" y="1219200"/>
            <a:ext cx="8229600" cy="4906963"/>
          </a:xfrm>
        </p:spPr>
        <p:txBody>
          <a:bodyPr>
            <a:normAutofit fontScale="32500" lnSpcReduction="20000"/>
          </a:bodyPr>
          <a:lstStyle/>
          <a:p>
            <a:endParaRPr lang="en-US" dirty="0" smtClean="0"/>
          </a:p>
          <a:p>
            <a:r>
              <a:rPr lang="en-US" sz="7400" dirty="0" smtClean="0">
                <a:latin typeface="Times New Roman" pitchFamily="18" charset="0"/>
                <a:cs typeface="Times New Roman" pitchFamily="18" charset="0"/>
              </a:rPr>
              <a:t>The government machinery strives to combat the climate adversities and the agricultural losses. The government schemes need to reach out to poorest. It is time to establish the culture of commitment through fixing the accountability to implement the scheme in spirit .The climate Justice enables  the farmers to voice their problems and Communicate and involve public leadership to ensure that poor’s-are no longer “left outs”. </a:t>
            </a:r>
          </a:p>
          <a:p>
            <a:pPr>
              <a:buNone/>
            </a:pPr>
            <a:endParaRPr lang="en-US" sz="7400" dirty="0" smtClean="0">
              <a:latin typeface="Times New Roman" pitchFamily="18" charset="0"/>
              <a:cs typeface="Times New Roman" pitchFamily="18" charset="0"/>
            </a:endParaRPr>
          </a:p>
          <a:p>
            <a:r>
              <a:rPr lang="en-US" sz="7400" dirty="0" smtClean="0">
                <a:latin typeface="Times New Roman" pitchFamily="18" charset="0"/>
                <a:cs typeface="Times New Roman" pitchFamily="18" charset="0"/>
              </a:rPr>
              <a:t>The public leadership has to take up these difficult challenges head on. By Public leadership we mean both elected and non elected members of public Governance System-and it includes all three wings-the legislature, the judiciary and executive. </a:t>
            </a:r>
          </a:p>
          <a:p>
            <a:endParaRPr lang="en-US" dirty="0" smtClean="0"/>
          </a:p>
          <a:p>
            <a:pPr>
              <a:buNone/>
            </a:pPr>
            <a:r>
              <a:rPr lang="en-US" dirty="0" smtClean="0"/>
              <a:t>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NCCSD’s Initiative-on Climate Justice </a:t>
            </a:r>
            <a:endParaRPr lang="en-US" b="1" dirty="0"/>
          </a:p>
        </p:txBody>
      </p:sp>
      <p:sp>
        <p:nvSpPr>
          <p:cNvPr id="3" name="Content Placeholder 2"/>
          <p:cNvSpPr>
            <a:spLocks noGrp="1"/>
          </p:cNvSpPr>
          <p:nvPr>
            <p:ph idx="1"/>
          </p:nvPr>
        </p:nvSpPr>
        <p:spPr/>
        <p:txBody>
          <a:bodyPr/>
          <a:lstStyle/>
          <a:p>
            <a:r>
              <a:rPr lang="en-US" dirty="0" smtClean="0"/>
              <a:t>NCCSD has held an International conference on  in November 2014,this was addressed by Chief Justice of India and presided over By Governor of Gujarat.</a:t>
            </a:r>
          </a:p>
          <a:p>
            <a:r>
              <a:rPr lang="en-US" dirty="0" smtClean="0"/>
              <a:t>  There were more than 400 participants and 150 farmers</a:t>
            </a:r>
          </a:p>
          <a:p>
            <a:r>
              <a:rPr lang="en-US" dirty="0" smtClean="0"/>
              <a:t>All above issued were deliberated and conference passed follows:-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2286000"/>
          </a:xfrm>
          <a:solidFill>
            <a:schemeClr val="bg1"/>
          </a:solidFill>
        </p:spPr>
        <p:txBody>
          <a:bodyPr>
            <a:noAutofit/>
          </a:bodyPr>
          <a:lstStyle/>
          <a:p>
            <a:r>
              <a:rPr lang="en-US" sz="2800" b="1" dirty="0" smtClean="0"/>
              <a:t>Objective  to  </a:t>
            </a:r>
            <a:br>
              <a:rPr lang="en-US" sz="2800" b="1" dirty="0" smtClean="0"/>
            </a:br>
            <a:r>
              <a:rPr lang="en-US" sz="2800" b="1" dirty="0" smtClean="0"/>
              <a:t>Strengthen the call </a:t>
            </a:r>
            <a:br>
              <a:rPr lang="en-US" sz="2800" b="1" dirty="0" smtClean="0"/>
            </a:br>
            <a:r>
              <a:rPr lang="en-US" sz="2800" b="1" dirty="0" smtClean="0"/>
              <a:t>to reduce Climate burdens  faced by farmers in particular</a:t>
            </a:r>
            <a:br>
              <a:rPr lang="en-US" sz="2800" b="1" dirty="0" smtClean="0"/>
            </a:br>
            <a:r>
              <a:rPr lang="en-US" sz="2800" b="1" dirty="0" smtClean="0"/>
              <a:t>through a Climate Justice perspective</a:t>
            </a:r>
            <a:endParaRPr lang="en-IN" sz="2800" dirty="0"/>
          </a:p>
        </p:txBody>
      </p:sp>
      <p:sp>
        <p:nvSpPr>
          <p:cNvPr id="3" name="Content Placeholder 2"/>
          <p:cNvSpPr>
            <a:spLocks noGrp="1"/>
          </p:cNvSpPr>
          <p:nvPr>
            <p:ph idx="1"/>
          </p:nvPr>
        </p:nvSpPr>
        <p:spPr>
          <a:xfrm>
            <a:off x="228600" y="2209800"/>
            <a:ext cx="8686800" cy="4419600"/>
          </a:xfrm>
        </p:spPr>
        <p:txBody>
          <a:bodyPr>
            <a:normAutofit fontScale="77500" lnSpcReduction="20000"/>
          </a:bodyPr>
          <a:lstStyle/>
          <a:p>
            <a:pPr lvl="0">
              <a:buNone/>
            </a:pPr>
            <a:endParaRPr lang="en-IN" sz="2200" b="1" dirty="0" smtClean="0"/>
          </a:p>
          <a:p>
            <a:pPr lvl="0">
              <a:buNone/>
            </a:pPr>
            <a:r>
              <a:rPr lang="en-IN" sz="2200" b="1" dirty="0" smtClean="0"/>
              <a:t>1. </a:t>
            </a:r>
            <a:r>
              <a:rPr lang="en-IN" sz="2400" b="1" dirty="0" smtClean="0"/>
              <a:t>Highlight</a:t>
            </a:r>
          </a:p>
          <a:p>
            <a:pPr lvl="1"/>
            <a:r>
              <a:rPr lang="en-IN" sz="2400" dirty="0" smtClean="0"/>
              <a:t>The Legal basis of Climate Justice </a:t>
            </a:r>
          </a:p>
          <a:p>
            <a:pPr lvl="1"/>
            <a:r>
              <a:rPr lang="en-IN" sz="2400" dirty="0" smtClean="0"/>
              <a:t>Approaches to ensure </a:t>
            </a:r>
          </a:p>
          <a:p>
            <a:pPr lvl="2"/>
            <a:r>
              <a:rPr lang="en-IN" dirty="0" smtClean="0"/>
              <a:t>Timely delivery of Justice embedded in Comprehensive framework of sustainable development. </a:t>
            </a:r>
          </a:p>
          <a:p>
            <a:pPr lvl="2"/>
            <a:r>
              <a:rPr lang="en-IN" dirty="0" smtClean="0"/>
              <a:t>Special focus on marginalized and affected farmers</a:t>
            </a:r>
          </a:p>
          <a:p>
            <a:pPr lvl="3"/>
            <a:r>
              <a:rPr lang="en-IN" sz="2400" dirty="0" smtClean="0"/>
              <a:t> Cross cutting impacts </a:t>
            </a:r>
          </a:p>
          <a:p>
            <a:pPr lvl="3"/>
            <a:r>
              <a:rPr lang="en-IN" sz="2400" dirty="0" smtClean="0"/>
              <a:t>Precautionary approaches </a:t>
            </a:r>
          </a:p>
          <a:p>
            <a:pPr lvl="3"/>
            <a:r>
              <a:rPr lang="en-IN" sz="2400" dirty="0" smtClean="0"/>
              <a:t>Inclusive public policies </a:t>
            </a:r>
          </a:p>
          <a:p>
            <a:pPr lvl="3">
              <a:buNone/>
            </a:pPr>
            <a:endParaRPr lang="en-IN" sz="2400" dirty="0" smtClean="0"/>
          </a:p>
          <a:p>
            <a:pPr lvl="0">
              <a:buNone/>
            </a:pPr>
            <a:r>
              <a:rPr lang="en-IN" sz="2400" dirty="0" smtClean="0"/>
              <a:t>2. </a:t>
            </a:r>
            <a:r>
              <a:rPr lang="en-IN" sz="2400" b="1" dirty="0" smtClean="0"/>
              <a:t>Hear the voices of farmers </a:t>
            </a:r>
          </a:p>
          <a:p>
            <a:pPr lvl="1"/>
            <a:r>
              <a:rPr lang="en-IN" sz="2400" dirty="0" smtClean="0"/>
              <a:t>Demonstrate inclusiveness in deliberations through their participation </a:t>
            </a:r>
          </a:p>
          <a:p>
            <a:pPr lvl="1"/>
            <a:r>
              <a:rPr lang="en-IN" sz="2400" dirty="0" smtClean="0"/>
              <a:t>Define opportunities to establish veracity of their observations to strengthen scientific temper. </a:t>
            </a:r>
          </a:p>
          <a:p>
            <a:endParaRPr lang="en-IN"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686800" cy="1066800"/>
          </a:xfrm>
        </p:spPr>
        <p:txBody>
          <a:bodyPr>
            <a:normAutofit fontScale="90000"/>
          </a:bodyPr>
          <a:lstStyle/>
          <a:p>
            <a:r>
              <a:rPr lang="en-US" dirty="0" smtClean="0"/>
              <a:t/>
            </a:r>
            <a:br>
              <a:rPr lang="en-US" dirty="0" smtClean="0"/>
            </a:br>
            <a:r>
              <a:rPr lang="en-US" b="1" dirty="0" smtClean="0"/>
              <a:t>The conference  unanimously resolved as under-March of Climate Justice</a:t>
            </a:r>
            <a:r>
              <a:rPr lang="en-US" dirty="0" smtClean="0"/>
              <a:t/>
            </a:r>
            <a:br>
              <a:rPr lang="en-US" dirty="0" smtClean="0"/>
            </a:br>
            <a:endParaRPr lang="en-US" dirty="0"/>
          </a:p>
        </p:txBody>
      </p:sp>
      <p:sp>
        <p:nvSpPr>
          <p:cNvPr id="5" name="Content Placeholder 4"/>
          <p:cNvSpPr>
            <a:spLocks noGrp="1"/>
          </p:cNvSpPr>
          <p:nvPr>
            <p:ph idx="1"/>
          </p:nvPr>
        </p:nvSpPr>
        <p:spPr>
          <a:xfrm>
            <a:off x="0" y="1219200"/>
            <a:ext cx="9144000" cy="5638800"/>
          </a:xfrm>
        </p:spPr>
        <p:txBody>
          <a:bodyPr>
            <a:noAutofit/>
          </a:bodyPr>
          <a:lstStyle/>
          <a:p>
            <a:pPr lvl="0"/>
            <a:r>
              <a:rPr lang="en-IN" sz="1800" dirty="0" smtClean="0">
                <a:latin typeface="Times New Roman" pitchFamily="18" charset="0"/>
                <a:cs typeface="Times New Roman" pitchFamily="18" charset="0"/>
              </a:rPr>
              <a:t>Give voice to farmers, understand their options and empower them to act.  </a:t>
            </a:r>
            <a:endParaRPr lang="en-US" sz="1800" dirty="0" smtClean="0">
              <a:latin typeface="Times New Roman" pitchFamily="18" charset="0"/>
              <a:cs typeface="Times New Roman" pitchFamily="18" charset="0"/>
            </a:endParaRPr>
          </a:p>
          <a:p>
            <a:pPr lvl="0"/>
            <a:r>
              <a:rPr lang="en-IN" sz="1800" dirty="0" smtClean="0">
                <a:latin typeface="Times New Roman" pitchFamily="18" charset="0"/>
                <a:cs typeface="Times New Roman" pitchFamily="18" charset="0"/>
              </a:rPr>
              <a:t>Identify areas where there is apparent in-equity in laws, schemes, procedures and safety net provision.</a:t>
            </a:r>
            <a:endParaRPr lang="en-US" sz="1800" dirty="0" smtClean="0">
              <a:latin typeface="Times New Roman" pitchFamily="18" charset="0"/>
              <a:cs typeface="Times New Roman" pitchFamily="18" charset="0"/>
            </a:endParaRPr>
          </a:p>
          <a:p>
            <a:pPr lvl="0"/>
            <a:r>
              <a:rPr lang="en-IN" sz="1800" dirty="0" smtClean="0">
                <a:latin typeface="Times New Roman" pitchFamily="18" charset="0"/>
                <a:cs typeface="Times New Roman" pitchFamily="18" charset="0"/>
              </a:rPr>
              <a:t>Suggest inclusive sustainable legal and administrative process with the involvement of all stakeholders to reduce inequality through appropriate </a:t>
            </a:r>
            <a:r>
              <a:rPr lang="en-IN" sz="1800" dirty="0" err="1" smtClean="0">
                <a:latin typeface="Times New Roman" pitchFamily="18" charset="0"/>
                <a:cs typeface="Times New Roman" pitchFamily="18" charset="0"/>
              </a:rPr>
              <a:t>redresal</a:t>
            </a:r>
            <a:r>
              <a:rPr lang="en-IN" sz="1800" dirty="0" smtClean="0">
                <a:latin typeface="Times New Roman" pitchFamily="18" charset="0"/>
                <a:cs typeface="Times New Roman" pitchFamily="18" charset="0"/>
              </a:rPr>
              <a:t> system and with protective assistance to get it and declare authorities responsible for its regulation and make them accountable </a:t>
            </a:r>
            <a:endParaRPr lang="en-US" sz="1800" dirty="0" smtClean="0">
              <a:latin typeface="Times New Roman" pitchFamily="18" charset="0"/>
              <a:cs typeface="Times New Roman" pitchFamily="18" charset="0"/>
            </a:endParaRPr>
          </a:p>
          <a:p>
            <a:pPr lvl="0"/>
            <a:r>
              <a:rPr lang="en-IN" sz="1800" dirty="0" smtClean="0">
                <a:latin typeface="Times New Roman" pitchFamily="18" charset="0"/>
                <a:cs typeface="Times New Roman" pitchFamily="18" charset="0"/>
              </a:rPr>
              <a:t>Strengthen governance through local level public leadership who should be made statutorily responsible under </a:t>
            </a:r>
            <a:r>
              <a:rPr lang="en-IN" sz="1800" dirty="0" err="1" smtClean="0">
                <a:latin typeface="Times New Roman" pitchFamily="18" charset="0"/>
                <a:cs typeface="Times New Roman" pitchFamily="18" charset="0"/>
              </a:rPr>
              <a:t>Panchayati</a:t>
            </a:r>
            <a:r>
              <a:rPr lang="en-IN" sz="1800" dirty="0" smtClean="0">
                <a:latin typeface="Times New Roman" pitchFamily="18" charset="0"/>
                <a:cs typeface="Times New Roman" pitchFamily="18" charset="0"/>
              </a:rPr>
              <a:t> Raj System should be made responsible to communicate to entire village weather forecast and agro advisory.- </a:t>
            </a:r>
            <a:endParaRPr lang="en-US" sz="1800" dirty="0" smtClean="0">
              <a:latin typeface="Times New Roman" pitchFamily="18" charset="0"/>
              <a:cs typeface="Times New Roman" pitchFamily="18" charset="0"/>
            </a:endParaRPr>
          </a:p>
          <a:p>
            <a:pPr lvl="0"/>
            <a:r>
              <a:rPr lang="en-IN" sz="1800" dirty="0" smtClean="0">
                <a:latin typeface="Times New Roman" pitchFamily="18" charset="0"/>
                <a:cs typeface="Times New Roman" pitchFamily="18" charset="0"/>
              </a:rPr>
              <a:t>Improvement in existing legal framework and tools to suggest ensuring preventive and remedial action to reduce vulnerability through transparent credible, long – lasting and effective but quick enforcement of climate and related policies.</a:t>
            </a:r>
            <a:endParaRPr lang="en-US" sz="1800" dirty="0" smtClean="0">
              <a:latin typeface="Times New Roman" pitchFamily="18" charset="0"/>
              <a:cs typeface="Times New Roman" pitchFamily="18" charset="0"/>
            </a:endParaRPr>
          </a:p>
          <a:p>
            <a:pPr lvl="0"/>
            <a:r>
              <a:rPr lang="en-IN" sz="1800" dirty="0" smtClean="0">
                <a:latin typeface="Times New Roman" pitchFamily="18" charset="0"/>
                <a:cs typeface="Times New Roman" pitchFamily="18" charset="0"/>
              </a:rPr>
              <a:t>To develop capacity building programmes which to trains farmers in Climate Smart Agriculture make them ready to give voice to their concern and sharing of their difficulties with leadership initiatives.</a:t>
            </a:r>
            <a:endParaRPr lang="en-US" sz="1800" dirty="0" smtClean="0">
              <a:latin typeface="Times New Roman" pitchFamily="18" charset="0"/>
              <a:cs typeface="Times New Roman" pitchFamily="18" charset="0"/>
            </a:endParaRPr>
          </a:p>
          <a:p>
            <a:pPr lvl="0"/>
            <a:r>
              <a:rPr lang="en-IN" sz="1800" dirty="0" smtClean="0">
                <a:latin typeface="Times New Roman" pitchFamily="18" charset="0"/>
                <a:cs typeface="Times New Roman" pitchFamily="18" charset="0"/>
              </a:rPr>
              <a:t>To design and develop sustainable development with built in legal framework to ensure effective implementation and accountability of those in public and private Governance System who are responsible to provide it.</a:t>
            </a:r>
            <a:endParaRPr lang="en-US" sz="1800" dirty="0" smtClean="0">
              <a:latin typeface="Times New Roman" pitchFamily="18" charset="0"/>
              <a:cs typeface="Times New Roman" pitchFamily="18" charset="0"/>
            </a:endParaRPr>
          </a:p>
          <a:p>
            <a:endParaRPr lang="en-US"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
            </a:r>
            <a:br>
              <a:rPr lang="en-US" dirty="0" smtClean="0"/>
            </a:br>
            <a:r>
              <a:rPr lang="en-US" dirty="0" smtClean="0"/>
              <a:t>Conti……….</a:t>
            </a:r>
            <a:br>
              <a:rPr lang="en-US" dirty="0" smtClean="0"/>
            </a:br>
            <a:endParaRPr lang="en-US" dirty="0"/>
          </a:p>
        </p:txBody>
      </p:sp>
      <p:sp>
        <p:nvSpPr>
          <p:cNvPr id="3" name="Content Placeholder 2"/>
          <p:cNvSpPr>
            <a:spLocks noGrp="1"/>
          </p:cNvSpPr>
          <p:nvPr>
            <p:ph idx="1"/>
          </p:nvPr>
        </p:nvSpPr>
        <p:spPr>
          <a:xfrm>
            <a:off x="457200" y="990600"/>
            <a:ext cx="8229600" cy="5135563"/>
          </a:xfrm>
        </p:spPr>
        <p:txBody>
          <a:bodyPr>
            <a:normAutofit fontScale="62500" lnSpcReduction="20000"/>
          </a:bodyPr>
          <a:lstStyle/>
          <a:p>
            <a:pPr lvl="0"/>
            <a:r>
              <a:rPr lang="en-IN" dirty="0" smtClean="0">
                <a:latin typeface="Times New Roman" pitchFamily="18" charset="0"/>
                <a:cs typeface="Times New Roman" pitchFamily="18" charset="0"/>
              </a:rPr>
              <a:t>To disseminate information on weather and Agro-advisory with Vice chancellor of Agriculture Universities are responsible to make that available.</a:t>
            </a:r>
            <a:endParaRPr lang="en-US" dirty="0" smtClean="0">
              <a:latin typeface="Times New Roman" pitchFamily="18" charset="0"/>
              <a:cs typeface="Times New Roman" pitchFamily="18" charset="0"/>
            </a:endParaRPr>
          </a:p>
          <a:p>
            <a:pPr lvl="0"/>
            <a:r>
              <a:rPr lang="en-IN" dirty="0" smtClean="0">
                <a:latin typeface="Times New Roman" pitchFamily="18" charset="0"/>
                <a:cs typeface="Times New Roman" pitchFamily="18" charset="0"/>
              </a:rPr>
              <a:t>To lead a smooth transition process through which income does not become less, but it grows gradually like that of non-farm sector, despite adverse impacts.</a:t>
            </a:r>
            <a:endParaRPr lang="en-US" dirty="0" smtClean="0">
              <a:latin typeface="Times New Roman" pitchFamily="18" charset="0"/>
              <a:cs typeface="Times New Roman" pitchFamily="18" charset="0"/>
            </a:endParaRPr>
          </a:p>
          <a:p>
            <a:pPr lvl="0"/>
            <a:r>
              <a:rPr lang="en-IN" dirty="0" smtClean="0">
                <a:latin typeface="Times New Roman" pitchFamily="18" charset="0"/>
                <a:cs typeface="Times New Roman" pitchFamily="18" charset="0"/>
              </a:rPr>
              <a:t>To prepare future generation of farmers and leaders to convert these adversities in to opportunity.</a:t>
            </a:r>
            <a:endParaRPr lang="en-US" dirty="0" smtClean="0">
              <a:latin typeface="Times New Roman" pitchFamily="18" charset="0"/>
              <a:cs typeface="Times New Roman" pitchFamily="18" charset="0"/>
            </a:endParaRPr>
          </a:p>
          <a:p>
            <a:pPr lvl="0"/>
            <a:r>
              <a:rPr lang="en-IN" dirty="0" smtClean="0">
                <a:latin typeface="Times New Roman" pitchFamily="18" charset="0"/>
                <a:cs typeface="Times New Roman" pitchFamily="18" charset="0"/>
              </a:rPr>
              <a:t>It is urged that united Nation and UNFCCC and Conference of Parties take note of direct impact of Global Warming on farmers and related impact on Food Security for hungry millions and enhanced social-turmoil resulting into violence and deaths of poor people. It is urged that Global resources be diverted to support poor farmers, provide technology transfer “Those who have it to those who need it” to bridge productivity gaps and climate Smart Agriculture.</a:t>
            </a:r>
          </a:p>
          <a:p>
            <a:pPr lvl="0"/>
            <a:endParaRPr lang="en-IN" dirty="0" smtClean="0">
              <a:latin typeface="Times New Roman" pitchFamily="18" charset="0"/>
              <a:cs typeface="Times New Roman" pitchFamily="18" charset="0"/>
            </a:endParaRPr>
          </a:p>
          <a:p>
            <a:r>
              <a:rPr lang="en-IN" dirty="0" smtClean="0">
                <a:latin typeface="Times New Roman" pitchFamily="18" charset="0"/>
                <a:cs typeface="Times New Roman" pitchFamily="18" charset="0"/>
              </a:rPr>
              <a:t>  </a:t>
            </a:r>
            <a:r>
              <a:rPr lang="en-IN" b="1" i="1" u="sng" dirty="0" smtClean="0">
                <a:latin typeface="Times New Roman" pitchFamily="18" charset="0"/>
                <a:cs typeface="Times New Roman" pitchFamily="18" charset="0"/>
              </a:rPr>
              <a:t>It was uniformly further resolved that  participants conference-Which included farmers-that international community will find just and smart way to provide them relief for act and omission of others.</a:t>
            </a:r>
            <a:endParaRPr lang="en-US" u="sng" dirty="0" smtClean="0">
              <a:latin typeface="Times New Roman" pitchFamily="18" charset="0"/>
              <a:cs typeface="Times New Roman" pitchFamily="18" charset="0"/>
            </a:endParaRP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2"/>
          </p:nvPr>
        </p:nvSpPr>
        <p:spPr bwMode="auto">
          <a:noFill/>
          <a:ln>
            <a:miter lim="800000"/>
            <a:headEnd/>
            <a:tailEnd/>
          </a:ln>
        </p:spPr>
        <p:txBody>
          <a:bodyPr/>
          <a:lstStyle/>
          <a:p>
            <a:fld id="{1761DC5F-E3C0-494E-A8D3-0DDDA182C3C1}" type="slidenum">
              <a:rPr lang="en-US" altLang="en-US" smtClean="0"/>
              <a:pPr/>
              <a:t>22</a:t>
            </a:fld>
            <a:endParaRPr lang="en-US" altLang="en-US" smtClean="0"/>
          </a:p>
        </p:txBody>
      </p:sp>
      <p:sp>
        <p:nvSpPr>
          <p:cNvPr id="72707" name="Rectangle 1"/>
          <p:cNvSpPr>
            <a:spLocks noChangeArrowheads="1"/>
          </p:cNvSpPr>
          <p:nvPr/>
        </p:nvSpPr>
        <p:spPr bwMode="auto">
          <a:xfrm>
            <a:off x="152400" y="228600"/>
            <a:ext cx="8763000" cy="5447645"/>
          </a:xfrm>
          <a:prstGeom prst="rect">
            <a:avLst/>
          </a:prstGeom>
          <a:noFill/>
          <a:ln w="9525">
            <a:noFill/>
            <a:miter lim="800000"/>
            <a:headEnd/>
            <a:tailEnd/>
          </a:ln>
        </p:spPr>
        <p:txBody>
          <a:bodyPr wrap="square" anchor="ctr">
            <a:spAutoFit/>
          </a:bodyPr>
          <a:lstStyle/>
          <a:p>
            <a:pPr algn="just"/>
            <a:endParaRPr lang="en-US" sz="1200" dirty="0">
              <a:latin typeface="Book Antiqua" pitchFamily="18" charset="0"/>
            </a:endParaRPr>
          </a:p>
          <a:p>
            <a:pPr algn="just"/>
            <a:endParaRPr lang="en-US" sz="1200" dirty="0">
              <a:latin typeface="Book Antiqua" pitchFamily="18" charset="0"/>
            </a:endParaRPr>
          </a:p>
          <a:p>
            <a:pPr algn="just"/>
            <a:endParaRPr lang="en-US" sz="1200" dirty="0">
              <a:latin typeface="Book Antiqua" pitchFamily="18" charset="0"/>
            </a:endParaRPr>
          </a:p>
          <a:p>
            <a:pPr algn="just"/>
            <a:endParaRPr lang="en-US" sz="1200" dirty="0">
              <a:latin typeface="Book Antiqua" pitchFamily="18" charset="0"/>
            </a:endParaRPr>
          </a:p>
          <a:p>
            <a:pPr algn="just"/>
            <a:endParaRPr lang="en-US" sz="1200" dirty="0">
              <a:latin typeface="Book Antiqua" pitchFamily="18" charset="0"/>
            </a:endParaRPr>
          </a:p>
          <a:p>
            <a:pPr algn="just"/>
            <a:endParaRPr lang="en-US" sz="1200" dirty="0">
              <a:latin typeface="Book Antiqua" pitchFamily="18" charset="0"/>
            </a:endParaRPr>
          </a:p>
          <a:p>
            <a:pPr algn="just"/>
            <a:endParaRPr lang="en-US" sz="1200" dirty="0">
              <a:latin typeface="Book Antiqua" pitchFamily="18" charset="0"/>
            </a:endParaRPr>
          </a:p>
          <a:p>
            <a:pPr algn="just"/>
            <a:endParaRPr lang="en-US" sz="1200" dirty="0">
              <a:latin typeface="Book Antiqua" pitchFamily="18" charset="0"/>
            </a:endParaRPr>
          </a:p>
          <a:p>
            <a:pPr algn="just"/>
            <a:r>
              <a:rPr lang="en-US" sz="2800" dirty="0">
                <a:latin typeface="Book Antiqua" pitchFamily="18" charset="0"/>
              </a:rPr>
              <a:t>Book on </a:t>
            </a:r>
            <a:r>
              <a:rPr lang="en-US" sz="2800" dirty="0"/>
              <a:t>“</a:t>
            </a:r>
            <a:r>
              <a:rPr lang="en-US" sz="2800" dirty="0">
                <a:latin typeface="Book Antiqua" pitchFamily="18" charset="0"/>
              </a:rPr>
              <a:t>Climate Smart Agriculture - the way forward: The Indian perspective</a:t>
            </a:r>
            <a:r>
              <a:rPr lang="en-US" sz="2800" dirty="0"/>
              <a:t>”-  by DR </a:t>
            </a:r>
            <a:r>
              <a:rPr lang="en-US" sz="2800" dirty="0" err="1"/>
              <a:t>Kirit</a:t>
            </a:r>
            <a:r>
              <a:rPr lang="en-US" sz="2800" dirty="0"/>
              <a:t> N. </a:t>
            </a:r>
            <a:r>
              <a:rPr lang="en-US" sz="2800" dirty="0" err="1"/>
              <a:t>Shelat</a:t>
            </a:r>
            <a:endParaRPr lang="en-US" sz="2800" dirty="0"/>
          </a:p>
          <a:p>
            <a:pPr algn="just"/>
            <a:endParaRPr lang="en-US" sz="2800" dirty="0">
              <a:latin typeface="Book Antiqua" pitchFamily="18" charset="0"/>
            </a:endParaRPr>
          </a:p>
          <a:p>
            <a:pPr algn="just"/>
            <a:r>
              <a:rPr lang="en-US" sz="2800" dirty="0">
                <a:latin typeface="Book Antiqua" pitchFamily="18" charset="0"/>
              </a:rPr>
              <a:t>Kindly visit the following links for this book. </a:t>
            </a:r>
          </a:p>
          <a:p>
            <a:pPr algn="just"/>
            <a:endParaRPr lang="en-US" sz="2800" dirty="0"/>
          </a:p>
          <a:p>
            <a:pPr algn="just"/>
            <a:r>
              <a:rPr lang="en-US" sz="2800" dirty="0">
                <a:solidFill>
                  <a:srgbClr val="0000FF"/>
                </a:solidFill>
                <a:latin typeface="Book Antiqua" pitchFamily="18" charset="0"/>
                <a:hlinkClick r:id="rId2"/>
              </a:rPr>
              <a:t>http://www.discovery.org.in/climate_change/index.htm</a:t>
            </a:r>
            <a:endParaRPr lang="en-US" sz="2800" dirty="0"/>
          </a:p>
          <a:p>
            <a:pPr algn="just"/>
            <a:r>
              <a:rPr lang="en-US" sz="2800" dirty="0"/>
              <a:t> </a:t>
            </a:r>
          </a:p>
          <a:p>
            <a:pPr algn="just"/>
            <a:r>
              <a:rPr lang="en-US" sz="2800" dirty="0">
                <a:solidFill>
                  <a:srgbClr val="0000FF"/>
                </a:solidFill>
                <a:latin typeface="Book Antiqua" pitchFamily="18" charset="0"/>
                <a:hlinkClick r:id="rId3"/>
              </a:rPr>
              <a:t>http://www.discovery.org.in/climate_change.htm</a:t>
            </a:r>
            <a:endParaRPr 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B7F6FD82-BC52-48A6-BA13-37F850968B42}" type="slidenum">
              <a:rPr lang="en-US"/>
              <a:pPr>
                <a:defRPr/>
              </a:pPr>
              <a:t>23</a:t>
            </a:fld>
            <a:endParaRPr lang="en-US"/>
          </a:p>
        </p:txBody>
      </p:sp>
      <p:pic>
        <p:nvPicPr>
          <p:cNvPr id="72707" name="Picture 4" descr="3"/>
          <p:cNvPicPr>
            <a:picLocks noChangeAspect="1" noChangeArrowheads="1"/>
          </p:cNvPicPr>
          <p:nvPr/>
        </p:nvPicPr>
        <p:blipFill>
          <a:blip r:embed="rId2"/>
          <a:srcRect/>
          <a:stretch>
            <a:fillRect/>
          </a:stretch>
        </p:blipFill>
        <p:spPr bwMode="auto">
          <a:xfrm>
            <a:off x="0" y="0"/>
            <a:ext cx="9144000" cy="4597400"/>
          </a:xfrm>
          <a:prstGeom prst="rect">
            <a:avLst/>
          </a:prstGeom>
          <a:noFill/>
          <a:ln w="9525">
            <a:noFill/>
            <a:miter lim="800000"/>
            <a:headEnd/>
            <a:tailEnd/>
          </a:ln>
        </p:spPr>
      </p:pic>
      <p:sp>
        <p:nvSpPr>
          <p:cNvPr id="72708" name="WordArt 5"/>
          <p:cNvSpPr>
            <a:spLocks noChangeArrowheads="1" noChangeShapeType="1" noTextEdit="1"/>
          </p:cNvSpPr>
          <p:nvPr/>
        </p:nvSpPr>
        <p:spPr bwMode="auto">
          <a:xfrm>
            <a:off x="2590800" y="152400"/>
            <a:ext cx="4267200" cy="8382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Thank You for your patient hearing</a:t>
            </a:r>
          </a:p>
        </p:txBody>
      </p:sp>
      <p:sp>
        <p:nvSpPr>
          <p:cNvPr id="72709" name="Text Box 4"/>
          <p:cNvSpPr txBox="1">
            <a:spLocks noChangeArrowheads="1"/>
          </p:cNvSpPr>
          <p:nvPr/>
        </p:nvSpPr>
        <p:spPr bwMode="auto">
          <a:xfrm>
            <a:off x="1600200" y="4648200"/>
            <a:ext cx="5867400" cy="1815882"/>
          </a:xfrm>
          <a:prstGeom prst="rect">
            <a:avLst/>
          </a:prstGeom>
          <a:solidFill>
            <a:srgbClr val="DDF2FF"/>
          </a:solidFill>
          <a:ln w="9525">
            <a:solidFill>
              <a:schemeClr val="tx1"/>
            </a:solidFill>
            <a:miter lim="800000"/>
            <a:headEnd/>
            <a:tailEnd/>
          </a:ln>
        </p:spPr>
        <p:txBody>
          <a:bodyPr wrap="square">
            <a:spAutoFit/>
          </a:bodyPr>
          <a:lstStyle/>
          <a:p>
            <a:pPr algn="ctr"/>
            <a:r>
              <a:rPr lang="en-US" altLang="en-US" sz="1400" b="1" dirty="0">
                <a:solidFill>
                  <a:srgbClr val="000066"/>
                </a:solidFill>
              </a:rPr>
              <a:t>Dr. </a:t>
            </a:r>
            <a:r>
              <a:rPr lang="en-US" altLang="en-US" sz="1400" b="1" dirty="0" err="1">
                <a:solidFill>
                  <a:srgbClr val="000066"/>
                </a:solidFill>
              </a:rPr>
              <a:t>Kirit</a:t>
            </a:r>
            <a:r>
              <a:rPr lang="en-US" altLang="en-US" sz="1400" b="1" dirty="0">
                <a:solidFill>
                  <a:srgbClr val="000066"/>
                </a:solidFill>
              </a:rPr>
              <a:t> </a:t>
            </a:r>
            <a:r>
              <a:rPr lang="en-US" altLang="en-US" sz="1400" b="1" dirty="0" err="1">
                <a:solidFill>
                  <a:srgbClr val="000066"/>
                </a:solidFill>
              </a:rPr>
              <a:t>Shelat</a:t>
            </a:r>
            <a:endParaRPr lang="en-US" altLang="en-US" sz="1400" b="1" dirty="0">
              <a:solidFill>
                <a:srgbClr val="000066"/>
              </a:solidFill>
            </a:endParaRPr>
          </a:p>
          <a:p>
            <a:pPr algn="ctr"/>
            <a:r>
              <a:rPr lang="en-US" altLang="en-US" sz="1400" b="1" dirty="0"/>
              <a:t>Executive Chairman, </a:t>
            </a:r>
          </a:p>
          <a:p>
            <a:pPr algn="ctr"/>
            <a:r>
              <a:rPr lang="en-US" altLang="en-US" sz="1400" b="1" dirty="0"/>
              <a:t>National Council for Climate Change, Sustainable Development  and Public Leadership (NCCSD)</a:t>
            </a:r>
          </a:p>
          <a:p>
            <a:pPr algn="ctr"/>
            <a:r>
              <a:rPr lang="en-US" altLang="en-US" sz="1400" b="1" dirty="0"/>
              <a:t>Post Box No. 4146, </a:t>
            </a:r>
            <a:r>
              <a:rPr lang="en-US" altLang="en-US" sz="1400" b="1" dirty="0" err="1"/>
              <a:t>Navrangpura</a:t>
            </a:r>
            <a:r>
              <a:rPr lang="en-US" altLang="en-US" sz="1400" b="1" dirty="0"/>
              <a:t> Post Office, </a:t>
            </a:r>
            <a:r>
              <a:rPr lang="en-US" altLang="en-US" sz="1400" b="1" dirty="0" err="1"/>
              <a:t>Ahmedabad</a:t>
            </a:r>
            <a:r>
              <a:rPr lang="en-US" altLang="en-US" sz="1400" b="1" dirty="0"/>
              <a:t> – 380 009.</a:t>
            </a:r>
          </a:p>
          <a:p>
            <a:pPr algn="ctr"/>
            <a:r>
              <a:rPr lang="en-US" altLang="en-US" sz="1400" b="1" dirty="0"/>
              <a:t>Gujarat, INDIA.</a:t>
            </a:r>
          </a:p>
          <a:p>
            <a:pPr algn="ctr"/>
            <a:r>
              <a:rPr lang="en-US" altLang="en-US" sz="1400" b="1" dirty="0"/>
              <a:t>Phone: 079-26421580 (Off) 09904404393(M)</a:t>
            </a:r>
          </a:p>
          <a:p>
            <a:pPr algn="ctr"/>
            <a:r>
              <a:rPr lang="en-US" altLang="en-US" sz="1400" b="1" dirty="0"/>
              <a:t>Email: info@nccsdindia.org Website: www.nccsdindia.org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solidFill>
            <a:schemeClr val="bg1"/>
          </a:solidFill>
        </p:spPr>
        <p:txBody>
          <a:bodyPr>
            <a:normAutofit fontScale="90000"/>
          </a:bodyPr>
          <a:lstStyle/>
          <a:p>
            <a:r>
              <a:rPr lang="en-US" sz="3100" b="1" dirty="0" smtClean="0"/>
              <a:t/>
            </a:r>
            <a:br>
              <a:rPr lang="en-US" sz="3100" b="1" dirty="0" smtClean="0"/>
            </a:br>
            <a:r>
              <a:rPr lang="en-US" sz="3100" b="1" dirty="0" smtClean="0"/>
              <a:t>The Contours of justice &amp; the need for farmer focus </a:t>
            </a:r>
            <a:r>
              <a:rPr lang="en-IN" sz="3100" b="1" dirty="0" smtClean="0"/>
              <a:t/>
            </a:r>
            <a:br>
              <a:rPr lang="en-IN" sz="3100" b="1" dirty="0" smtClean="0"/>
            </a:br>
            <a:endParaRPr lang="en-IN" sz="3100" b="1" dirty="0"/>
          </a:p>
        </p:txBody>
      </p:sp>
      <p:sp>
        <p:nvSpPr>
          <p:cNvPr id="6" name="Content Placeholder 5"/>
          <p:cNvSpPr>
            <a:spLocks noGrp="1"/>
          </p:cNvSpPr>
          <p:nvPr>
            <p:ph sz="half" idx="1"/>
          </p:nvPr>
        </p:nvSpPr>
        <p:spPr>
          <a:xfrm>
            <a:off x="457200" y="1219200"/>
            <a:ext cx="8077200" cy="1066800"/>
          </a:xfrm>
        </p:spPr>
        <p:txBody>
          <a:bodyPr>
            <a:normAutofit fontScale="40000" lnSpcReduction="20000"/>
          </a:bodyPr>
          <a:lstStyle/>
          <a:p>
            <a:pPr lvl="0"/>
            <a:endParaRPr lang="en-IN" sz="2600" b="1" dirty="0" smtClean="0"/>
          </a:p>
          <a:p>
            <a:pPr lvl="0"/>
            <a:r>
              <a:rPr lang="en-IN" sz="3800" b="1" dirty="0" smtClean="0"/>
              <a:t>Facets of justice </a:t>
            </a:r>
          </a:p>
          <a:p>
            <a:pPr lvl="1"/>
            <a:r>
              <a:rPr lang="en-IN" sz="3800" dirty="0" smtClean="0"/>
              <a:t>Fairness, moral rightness and a scheme or system of law that benefits every citizen. </a:t>
            </a:r>
          </a:p>
          <a:p>
            <a:pPr lvl="1"/>
            <a:r>
              <a:rPr lang="en-IN" sz="3800" dirty="0" smtClean="0"/>
              <a:t>Natural and legal rights. </a:t>
            </a:r>
          </a:p>
          <a:p>
            <a:pPr>
              <a:buNone/>
            </a:pPr>
            <a:endParaRPr lang="en-IN" sz="2900" dirty="0"/>
          </a:p>
        </p:txBody>
      </p:sp>
      <p:sp>
        <p:nvSpPr>
          <p:cNvPr id="7" name="Content Placeholder 6"/>
          <p:cNvSpPr>
            <a:spLocks noGrp="1"/>
          </p:cNvSpPr>
          <p:nvPr>
            <p:ph sz="half" idx="2"/>
          </p:nvPr>
        </p:nvSpPr>
        <p:spPr>
          <a:xfrm>
            <a:off x="609600" y="2286000"/>
            <a:ext cx="8077200" cy="3962400"/>
          </a:xfrm>
        </p:spPr>
        <p:txBody>
          <a:bodyPr>
            <a:normAutofit fontScale="40000" lnSpcReduction="20000"/>
          </a:bodyPr>
          <a:lstStyle/>
          <a:p>
            <a:pPr lvl="0"/>
            <a:endParaRPr lang="en-IN" sz="2000" b="1" dirty="0" smtClean="0"/>
          </a:p>
          <a:p>
            <a:pPr lvl="0"/>
            <a:r>
              <a:rPr lang="en-IN" sz="4000" b="1" dirty="0" smtClean="0"/>
              <a:t>Farmer focus : Go beyond piece meal solutions</a:t>
            </a:r>
          </a:p>
          <a:p>
            <a:pPr lvl="1"/>
            <a:r>
              <a:rPr lang="en-IN" sz="4000" b="1" dirty="0" smtClean="0"/>
              <a:t>Highly vulnerable and need speedy justice</a:t>
            </a:r>
          </a:p>
          <a:p>
            <a:pPr lvl="1"/>
            <a:r>
              <a:rPr lang="en-IN" sz="4000" b="1" dirty="0" smtClean="0"/>
              <a:t>Have to tackle cross cutting consequences of Inclement weather and markets, adaptation by crops, diseases, post – harvest management </a:t>
            </a:r>
          </a:p>
          <a:p>
            <a:pPr lvl="1"/>
            <a:r>
              <a:rPr lang="en-IN" sz="4000" b="1" dirty="0" smtClean="0"/>
              <a:t>Need </a:t>
            </a:r>
          </a:p>
          <a:p>
            <a:pPr lvl="2"/>
            <a:r>
              <a:rPr lang="en-IN" sz="4000" b="1" dirty="0" smtClean="0"/>
              <a:t>Locally adapted and inclusive knowledge systems </a:t>
            </a:r>
          </a:p>
          <a:p>
            <a:pPr lvl="3"/>
            <a:r>
              <a:rPr lang="en-IN" sz="4000" b="1" dirty="0" smtClean="0"/>
              <a:t>Build on their understanding </a:t>
            </a:r>
          </a:p>
          <a:p>
            <a:pPr lvl="3"/>
            <a:r>
              <a:rPr lang="en-IN" sz="4000" b="1" dirty="0" smtClean="0"/>
              <a:t>Empowers them to access emerging knowledge </a:t>
            </a:r>
          </a:p>
          <a:p>
            <a:pPr lvl="4"/>
            <a:r>
              <a:rPr lang="en-IN" sz="4000" b="1" dirty="0" smtClean="0"/>
              <a:t>Livelihood opportunities with livestock, fisheries, land and water management, bio resources conservation </a:t>
            </a:r>
          </a:p>
          <a:p>
            <a:pPr lvl="3"/>
            <a:r>
              <a:rPr lang="en-IN" sz="4000" b="1" dirty="0" smtClean="0"/>
              <a:t>Viable and locally feasible Climate smart practices that are not “re – packaged &amp; redundant” </a:t>
            </a:r>
          </a:p>
          <a:p>
            <a:pPr lvl="3"/>
            <a:r>
              <a:rPr lang="en-IN" sz="4000" b="1" dirty="0" smtClean="0"/>
              <a:t>Overcome drudgery &amp; </a:t>
            </a:r>
          </a:p>
          <a:p>
            <a:pPr lvl="3"/>
            <a:r>
              <a:rPr lang="en-IN" sz="4000" b="1" dirty="0" smtClean="0"/>
              <a:t>Establish other enabling circumstances including infrastructure, crop insurance, food security, alternative livelihoods, soil / water / bio resources augmentation &amp; multiple safety nets </a:t>
            </a:r>
          </a:p>
          <a:p>
            <a:endParaRPr lang="en-IN"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0"/>
            <a:ext cx="8229600" cy="762000"/>
          </a:xfrm>
        </p:spPr>
        <p:txBody>
          <a:bodyPr>
            <a:normAutofit/>
          </a:bodyPr>
          <a:lstStyle/>
          <a:p>
            <a:pPr eaLnBrk="1" hangingPunct="1"/>
            <a:r>
              <a:rPr lang="en-US" altLang="en-US" sz="2800" b="1" dirty="0" smtClean="0">
                <a:latin typeface="Candara" pitchFamily="34" charset="0"/>
              </a:rPr>
              <a:t> Indian Situation</a:t>
            </a:r>
            <a:endParaRPr lang="en-US" altLang="en-US" sz="2800" b="1" dirty="0" smtClean="0"/>
          </a:p>
        </p:txBody>
      </p:sp>
      <p:sp>
        <p:nvSpPr>
          <p:cNvPr id="19459" name="Content Placeholder 2"/>
          <p:cNvSpPr>
            <a:spLocks noGrp="1"/>
          </p:cNvSpPr>
          <p:nvPr>
            <p:ph idx="1"/>
          </p:nvPr>
        </p:nvSpPr>
        <p:spPr>
          <a:xfrm>
            <a:off x="838200" y="990600"/>
            <a:ext cx="8229600" cy="5715000"/>
          </a:xfrm>
        </p:spPr>
        <p:txBody>
          <a:bodyPr/>
          <a:lstStyle/>
          <a:p>
            <a:pPr eaLnBrk="1" hangingPunct="1"/>
            <a:r>
              <a:rPr lang="en-US" altLang="en-US" sz="1800" dirty="0" smtClean="0"/>
              <a:t>India’s success over six decades: </a:t>
            </a:r>
          </a:p>
          <a:p>
            <a:pPr lvl="1" eaLnBrk="1" hangingPunct="1"/>
            <a:r>
              <a:rPr lang="en-US" altLang="en-US" sz="1800" dirty="0" smtClean="0"/>
              <a:t>2 %  to  3% sustainable agriculture growth.</a:t>
            </a:r>
          </a:p>
          <a:p>
            <a:pPr lvl="1" eaLnBrk="1" hangingPunct="1"/>
            <a:r>
              <a:rPr lang="en-US" altLang="en-US" sz="1800" dirty="0" smtClean="0"/>
              <a:t>Brought many out of poverty</a:t>
            </a:r>
          </a:p>
          <a:p>
            <a:pPr lvl="1" eaLnBrk="1" hangingPunct="1"/>
            <a:r>
              <a:rPr lang="en-US" altLang="en-US" sz="1800" dirty="0" smtClean="0"/>
              <a:t>Tackled many adverse climate and geographic challenges </a:t>
            </a:r>
          </a:p>
          <a:p>
            <a:pPr lvl="1" eaLnBrk="1" hangingPunct="1"/>
            <a:r>
              <a:rPr lang="en-US" altLang="en-US" sz="1800" dirty="0" smtClean="0"/>
              <a:t>Validated research into raise productivity</a:t>
            </a:r>
          </a:p>
          <a:p>
            <a:pPr lvl="1" eaLnBrk="1" hangingPunct="1"/>
            <a:r>
              <a:rPr lang="en-US" altLang="en-US" sz="1800" dirty="0" smtClean="0"/>
              <a:t>Several States &amp; individual farmers with average productivity,  higher than,  or equal to International level.  </a:t>
            </a:r>
          </a:p>
          <a:p>
            <a:pPr lvl="1" eaLnBrk="1" hangingPunct="1"/>
            <a:r>
              <a:rPr lang="en-US" altLang="en-US" sz="1800" dirty="0" smtClean="0"/>
              <a:t>But there is unequal growth between agriculture and other sector like  services and manufacturing.  Later have average  growth of 8% - 10%. This is Increasing rural and urban divide.  </a:t>
            </a:r>
          </a:p>
          <a:p>
            <a:pPr lvl="1" eaLnBrk="1" hangingPunct="1"/>
            <a:r>
              <a:rPr lang="en-US" altLang="en-US" sz="1800" dirty="0" smtClean="0"/>
              <a:t>Further there unequal growth between farmers at local level in same village with similar land,  and,  water resources,  one makes profit and other fails – commits suicide. </a:t>
            </a:r>
          </a:p>
          <a:p>
            <a:pPr eaLnBrk="1" hangingPunct="1"/>
            <a:r>
              <a:rPr lang="en-US" altLang="en-US" sz="1800" dirty="0" smtClean="0"/>
              <a:t>Adverse impacts of climate change pushes  even successful farmers back to poverty</a:t>
            </a:r>
          </a:p>
          <a:p>
            <a:pPr eaLnBrk="1" hangingPunct="1"/>
            <a:r>
              <a:rPr lang="en-US" altLang="en-US" sz="1800" dirty="0" smtClean="0"/>
              <a:t>Farmers suicide / Large scale exodus to urban centers. </a:t>
            </a:r>
          </a:p>
          <a:p>
            <a:pPr eaLnBrk="1" hangingPunct="1"/>
            <a:r>
              <a:rPr lang="en-US" altLang="en-US" sz="1800" dirty="0" smtClean="0"/>
              <a:t>There are still about 30% farmers below poverty line. </a:t>
            </a:r>
          </a:p>
          <a:p>
            <a:pPr lvl="1" eaLnBrk="1" hangingPunct="1"/>
            <a:endParaRPr lang="en-US" altLang="en-US" sz="1800" dirty="0" smtClean="0"/>
          </a:p>
          <a:p>
            <a:pPr eaLnBrk="1" hangingPunct="1">
              <a:buFont typeface="Arial" pitchFamily="34" charset="0"/>
              <a:buNone/>
            </a:pPr>
            <a:endParaRPr lang="en-US" altLang="en-US" sz="1800" dirty="0" smtClean="0"/>
          </a:p>
        </p:txBody>
      </p:sp>
      <p:sp>
        <p:nvSpPr>
          <p:cNvPr id="4" name="Slide Number Placeholder 3"/>
          <p:cNvSpPr>
            <a:spLocks noGrp="1"/>
          </p:cNvSpPr>
          <p:nvPr>
            <p:ph type="sldNum" sz="quarter" idx="12"/>
          </p:nvPr>
        </p:nvSpPr>
        <p:spPr/>
        <p:txBody>
          <a:bodyPr/>
          <a:lstStyle/>
          <a:p>
            <a:pPr>
              <a:defRPr/>
            </a:pPr>
            <a:fld id="{CF837356-B6F9-40B4-9960-DC30FBCCF47B}" type="slidenum">
              <a:rPr lang="en-US"/>
              <a:pPr>
                <a:defRPr/>
              </a:pPr>
              <a:t>4</a:t>
            </a:fld>
            <a:endParaRPr lang="en-US"/>
          </a:p>
        </p:txBody>
      </p:sp>
      <p:pic>
        <p:nvPicPr>
          <p:cNvPr id="19462" name="Picture 7" descr="nccsindia"/>
          <p:cNvPicPr>
            <a:picLocks noChangeAspect="1" noChangeArrowheads="1"/>
          </p:cNvPicPr>
          <p:nvPr/>
        </p:nvPicPr>
        <p:blipFill>
          <a:blip r:embed="rId2"/>
          <a:srcRect/>
          <a:stretch>
            <a:fillRect/>
          </a:stretch>
        </p:blipFill>
        <p:spPr bwMode="auto">
          <a:xfrm>
            <a:off x="0" y="1066800"/>
            <a:ext cx="533400" cy="57912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chemeClr val="bg1"/>
          </a:solidFill>
        </p:spPr>
        <p:txBody>
          <a:bodyPr>
            <a:normAutofit/>
          </a:bodyPr>
          <a:lstStyle/>
          <a:p>
            <a:r>
              <a:rPr lang="en-US" sz="2800" b="1" dirty="0" smtClean="0"/>
              <a:t>Some Important leads</a:t>
            </a:r>
            <a:endParaRPr lang="en-IN" sz="2800" dirty="0"/>
          </a:p>
        </p:txBody>
      </p:sp>
      <p:sp>
        <p:nvSpPr>
          <p:cNvPr id="3" name="Content Placeholder 2"/>
          <p:cNvSpPr>
            <a:spLocks noGrp="1"/>
          </p:cNvSpPr>
          <p:nvPr>
            <p:ph sz="half" idx="1"/>
          </p:nvPr>
        </p:nvSpPr>
        <p:spPr>
          <a:xfrm>
            <a:off x="457200" y="1600200"/>
            <a:ext cx="4038600" cy="4800600"/>
          </a:xfrm>
        </p:spPr>
        <p:txBody>
          <a:bodyPr>
            <a:normAutofit fontScale="70000" lnSpcReduction="20000"/>
          </a:bodyPr>
          <a:lstStyle/>
          <a:p>
            <a:r>
              <a:rPr lang="en-US" sz="4500" dirty="0" err="1" smtClean="0"/>
              <a:t>Anand</a:t>
            </a:r>
            <a:r>
              <a:rPr lang="en-US" sz="4500" dirty="0" smtClean="0"/>
              <a:t> Agricultural University for Gujarat</a:t>
            </a:r>
            <a:endParaRPr lang="en-IN" sz="4500" dirty="0" smtClean="0"/>
          </a:p>
          <a:p>
            <a:pPr lvl="0"/>
            <a:r>
              <a:rPr lang="en-US" sz="4500" dirty="0" smtClean="0"/>
              <a:t>3°C increase could reduce</a:t>
            </a:r>
            <a:endParaRPr lang="en-IN" sz="4500" dirty="0" smtClean="0"/>
          </a:p>
          <a:p>
            <a:pPr lvl="1"/>
            <a:r>
              <a:rPr lang="en-US" sz="4500" dirty="0" smtClean="0"/>
              <a:t>CERES-Peanut (Groundnut) yield by 31.2% / yr. </a:t>
            </a:r>
            <a:endParaRPr lang="en-IN" sz="4500" dirty="0" smtClean="0"/>
          </a:p>
          <a:p>
            <a:pPr lvl="1"/>
            <a:r>
              <a:rPr lang="en-US" sz="4500" dirty="0" smtClean="0"/>
              <a:t>CERES-Wheat by about 44% / yr.</a:t>
            </a:r>
            <a:endParaRPr lang="en-IN" sz="4500" dirty="0" smtClean="0"/>
          </a:p>
          <a:p>
            <a:endParaRPr lang="en-IN" dirty="0"/>
          </a:p>
        </p:txBody>
      </p:sp>
      <p:sp>
        <p:nvSpPr>
          <p:cNvPr id="4" name="Content Placeholder 3"/>
          <p:cNvSpPr>
            <a:spLocks noGrp="1"/>
          </p:cNvSpPr>
          <p:nvPr>
            <p:ph sz="half" idx="2"/>
          </p:nvPr>
        </p:nvSpPr>
        <p:spPr>
          <a:xfrm>
            <a:off x="4648200" y="914400"/>
            <a:ext cx="4038600" cy="5791200"/>
          </a:xfrm>
        </p:spPr>
        <p:txBody>
          <a:bodyPr>
            <a:noAutofit/>
          </a:bodyPr>
          <a:lstStyle/>
          <a:p>
            <a:pPr>
              <a:buNone/>
            </a:pPr>
            <a:endParaRPr lang="en-US" sz="1400" b="1" dirty="0" smtClean="0"/>
          </a:p>
          <a:p>
            <a:pPr>
              <a:buNone/>
            </a:pPr>
            <a:r>
              <a:rPr lang="en-US" sz="1600" b="1" dirty="0" smtClean="0"/>
              <a:t>Across India as a whole </a:t>
            </a:r>
            <a:endParaRPr lang="en-IN" sz="1600" b="1" dirty="0" smtClean="0"/>
          </a:p>
          <a:p>
            <a:pPr lvl="0"/>
            <a:r>
              <a:rPr lang="en-US" sz="1600" b="1" dirty="0" smtClean="0"/>
              <a:t>Drought in 2002 reduced 15 million hectares of the rainy-season crops - loss of &gt; 10% in food grain production.</a:t>
            </a:r>
            <a:endParaRPr lang="en-IN" sz="1600" b="1" dirty="0" smtClean="0"/>
          </a:p>
          <a:p>
            <a:pPr lvl="0"/>
            <a:r>
              <a:rPr lang="en-US" sz="1600" b="1" dirty="0" smtClean="0"/>
              <a:t>2013 delayed monsoon rains caused a fall in rice cultivation. </a:t>
            </a:r>
            <a:endParaRPr lang="en-IN" sz="1600" b="1" dirty="0" smtClean="0"/>
          </a:p>
          <a:p>
            <a:pPr lvl="0"/>
            <a:r>
              <a:rPr lang="en-US" sz="1600" b="1" dirty="0" smtClean="0"/>
              <a:t>Terminal heat stress is lowering yields of late-sown wheat yields and cold waves during December 2002-January 2003 significantly affected mustard, mango, guava, papaya, </a:t>
            </a:r>
            <a:r>
              <a:rPr lang="en-US" sz="1600" b="1" dirty="0" err="1" smtClean="0"/>
              <a:t>brinjal</a:t>
            </a:r>
            <a:r>
              <a:rPr lang="en-US" sz="1600" b="1" dirty="0" smtClean="0"/>
              <a:t>, tomato and potato in northern India. </a:t>
            </a:r>
            <a:endParaRPr lang="en-IN" sz="1600" b="1" dirty="0" smtClean="0"/>
          </a:p>
          <a:p>
            <a:pPr lvl="0"/>
            <a:r>
              <a:rPr lang="en-US" sz="1600" b="1" dirty="0" smtClean="0"/>
              <a:t>Cold wave in 2006 damaged 50-60 % of young and 20-50 % old mango trees. </a:t>
            </a:r>
            <a:endParaRPr lang="en-IN" sz="1600" b="1" dirty="0" smtClean="0"/>
          </a:p>
          <a:p>
            <a:pPr lvl="0"/>
            <a:r>
              <a:rPr lang="en-US" sz="1600" b="1" dirty="0" smtClean="0"/>
              <a:t>Heat waves </a:t>
            </a:r>
            <a:endParaRPr lang="en-IN" sz="1600" b="1" dirty="0" smtClean="0"/>
          </a:p>
          <a:p>
            <a:pPr lvl="1"/>
            <a:r>
              <a:rPr lang="en-US" sz="1600" b="1" dirty="0" smtClean="0"/>
              <a:t>Nearly 20 </a:t>
            </a:r>
            <a:r>
              <a:rPr lang="en-US" sz="1600" b="1" dirty="0" err="1" smtClean="0"/>
              <a:t>lakh</a:t>
            </a:r>
            <a:r>
              <a:rPr lang="en-US" sz="1600" b="1" dirty="0" smtClean="0"/>
              <a:t> birds perished in June 2003. </a:t>
            </a:r>
            <a:endParaRPr lang="en-IN" sz="1600" b="1" dirty="0" smtClean="0"/>
          </a:p>
          <a:p>
            <a:pPr lvl="1"/>
            <a:r>
              <a:rPr lang="en-US" sz="1600" b="1" dirty="0" smtClean="0"/>
              <a:t>Can reduce a milk yield by 10-30% in first lactation and 5-20% in second and third lactation periods in cattle and buffaloes. </a:t>
            </a:r>
            <a:endParaRPr lang="en-IN" sz="1600" b="1" dirty="0" smtClean="0"/>
          </a:p>
          <a:p>
            <a:endParaRPr lang="en-IN" sz="16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990600"/>
            <a:ext cx="9144002" cy="6629401"/>
          </a:xfrm>
          <a:prstGeom prst="rect">
            <a:avLst/>
          </a:prstGeom>
          <a:noFill/>
          <a:ln w="9525">
            <a:noFill/>
            <a:miter lim="800000"/>
            <a:headEnd/>
            <a:tailEnd/>
          </a:ln>
          <a:effectLst/>
        </p:spPr>
      </p:pic>
      <p:sp>
        <p:nvSpPr>
          <p:cNvPr id="3" name="Title 2"/>
          <p:cNvSpPr>
            <a:spLocks noGrp="1"/>
          </p:cNvSpPr>
          <p:nvPr>
            <p:ph type="title"/>
          </p:nvPr>
        </p:nvSpPr>
        <p:spPr>
          <a:xfrm>
            <a:off x="304800" y="152400"/>
            <a:ext cx="8534400" cy="457200"/>
          </a:xfrm>
        </p:spPr>
        <p:txBody>
          <a:bodyPr>
            <a:noAutofit/>
          </a:bodyPr>
          <a:lstStyle/>
          <a:p>
            <a:r>
              <a:rPr lang="en-US" sz="2800" b="1" dirty="0" smtClean="0"/>
              <a:t>Climate change and Human Rights</a:t>
            </a:r>
            <a:endParaRPr lang="en-US" sz="2800" b="1" dirty="0"/>
          </a:p>
        </p:txBody>
      </p:sp>
      <p:sp>
        <p:nvSpPr>
          <p:cNvPr id="4" name="Content Placeholder 3"/>
          <p:cNvSpPr>
            <a:spLocks noGrp="1"/>
          </p:cNvSpPr>
          <p:nvPr>
            <p:ph idx="1"/>
          </p:nvPr>
        </p:nvSpPr>
        <p:spPr>
          <a:xfrm>
            <a:off x="0" y="914400"/>
            <a:ext cx="8991600" cy="5943600"/>
          </a:xfrm>
        </p:spPr>
        <p:txBody>
          <a:bodyPr>
            <a:normAutofit/>
          </a:bodyPr>
          <a:lstStyle/>
          <a:p>
            <a:pPr>
              <a:buNone/>
            </a:pPr>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r>
              <a:rPr lang="en-US" sz="3600" b="1" dirty="0" smtClean="0"/>
              <a:t>Small farmers stare at big losses-In India</a:t>
            </a:r>
            <a:endParaRPr lang="en-US" sz="3600" dirty="0"/>
          </a:p>
        </p:txBody>
      </p:sp>
      <p:sp>
        <p:nvSpPr>
          <p:cNvPr id="3" name="Content Placeholder 2"/>
          <p:cNvSpPr>
            <a:spLocks noGrp="1"/>
          </p:cNvSpPr>
          <p:nvPr>
            <p:ph sz="half" idx="1"/>
          </p:nvPr>
        </p:nvSpPr>
        <p:spPr>
          <a:xfrm>
            <a:off x="457200" y="1600200"/>
            <a:ext cx="4343400" cy="4525963"/>
          </a:xfrm>
        </p:spPr>
        <p:txBody>
          <a:bodyPr>
            <a:normAutofit fontScale="32500" lnSpcReduction="20000"/>
          </a:bodyPr>
          <a:lstStyle/>
          <a:p>
            <a:pPr lvl="0">
              <a:buNone/>
            </a:pPr>
            <a:r>
              <a:rPr lang="en-US" sz="4900" dirty="0" smtClean="0">
                <a:latin typeface="Times New Roman" pitchFamily="18" charset="0"/>
                <a:cs typeface="Times New Roman" pitchFamily="18" charset="0"/>
              </a:rPr>
              <a:t>In the current year</a:t>
            </a:r>
          </a:p>
          <a:p>
            <a:pPr lvl="0"/>
            <a:r>
              <a:rPr lang="en-US" sz="4900" dirty="0" smtClean="0">
                <a:latin typeface="Times New Roman" pitchFamily="18" charset="0"/>
                <a:cs typeface="Times New Roman" pitchFamily="18" charset="0"/>
              </a:rPr>
              <a:t>Monsoon delay has pushed 20 of the 75 districts in UP to the brink of drought.</a:t>
            </a:r>
            <a:endParaRPr lang="en-IN" sz="4900" dirty="0" smtClean="0">
              <a:latin typeface="Times New Roman" pitchFamily="18" charset="0"/>
              <a:cs typeface="Times New Roman" pitchFamily="18" charset="0"/>
            </a:endParaRPr>
          </a:p>
          <a:p>
            <a:pPr lvl="0"/>
            <a:r>
              <a:rPr lang="en-US" sz="4900" dirty="0" smtClean="0">
                <a:latin typeface="Times New Roman" pitchFamily="18" charset="0"/>
                <a:cs typeface="Times New Roman" pitchFamily="18" charset="0"/>
              </a:rPr>
              <a:t>Worst-hit are in Meerut, Kanpur and </a:t>
            </a:r>
            <a:r>
              <a:rPr lang="en-US" sz="4900" dirty="0" err="1" smtClean="0">
                <a:latin typeface="Times New Roman" pitchFamily="18" charset="0"/>
                <a:cs typeface="Times New Roman" pitchFamily="18" charset="0"/>
              </a:rPr>
              <a:t>Varansi</a:t>
            </a:r>
            <a:r>
              <a:rPr lang="en-US" sz="4900" dirty="0" smtClean="0">
                <a:latin typeface="Times New Roman" pitchFamily="18" charset="0"/>
                <a:cs typeface="Times New Roman" pitchFamily="18" charset="0"/>
              </a:rPr>
              <a:t>, where dry spell has damaged paddy.</a:t>
            </a:r>
            <a:endParaRPr lang="en-IN" sz="4900" dirty="0" smtClean="0">
              <a:latin typeface="Times New Roman" pitchFamily="18" charset="0"/>
              <a:cs typeface="Times New Roman" pitchFamily="18" charset="0"/>
            </a:endParaRPr>
          </a:p>
          <a:p>
            <a:pPr lvl="0"/>
            <a:r>
              <a:rPr lang="en-US" sz="4900" dirty="0" smtClean="0">
                <a:latin typeface="Times New Roman" pitchFamily="18" charset="0"/>
                <a:cs typeface="Times New Roman" pitchFamily="18" charset="0"/>
              </a:rPr>
              <a:t>Unusual rain has harmed crops in parts of </a:t>
            </a:r>
            <a:r>
              <a:rPr lang="en-US" sz="4900" dirty="0" err="1" smtClean="0">
                <a:latin typeface="Times New Roman" pitchFamily="18" charset="0"/>
                <a:cs typeface="Times New Roman" pitchFamily="18" charset="0"/>
              </a:rPr>
              <a:t>Bankura</a:t>
            </a:r>
            <a:r>
              <a:rPr lang="en-US" sz="4900" dirty="0" smtClean="0">
                <a:latin typeface="Times New Roman" pitchFamily="18" charset="0"/>
                <a:cs typeface="Times New Roman" pitchFamily="18" charset="0"/>
              </a:rPr>
              <a:t>, </a:t>
            </a:r>
            <a:r>
              <a:rPr lang="en-US" sz="4900" dirty="0" err="1" smtClean="0">
                <a:latin typeface="Times New Roman" pitchFamily="18" charset="0"/>
                <a:cs typeface="Times New Roman" pitchFamily="18" charset="0"/>
              </a:rPr>
              <a:t>Purulia</a:t>
            </a:r>
            <a:r>
              <a:rPr lang="en-US" sz="4900" dirty="0" smtClean="0">
                <a:latin typeface="Times New Roman" pitchFamily="18" charset="0"/>
                <a:cs typeface="Times New Roman" pitchFamily="18" charset="0"/>
              </a:rPr>
              <a:t> and East </a:t>
            </a:r>
            <a:r>
              <a:rPr lang="en-US" sz="4900" dirty="0" err="1" smtClean="0">
                <a:latin typeface="Times New Roman" pitchFamily="18" charset="0"/>
                <a:cs typeface="Times New Roman" pitchFamily="18" charset="0"/>
              </a:rPr>
              <a:t>Midnapore</a:t>
            </a:r>
            <a:r>
              <a:rPr lang="en-US" sz="4900" dirty="0" smtClean="0">
                <a:latin typeface="Times New Roman" pitchFamily="18" charset="0"/>
                <a:cs typeface="Times New Roman" pitchFamily="18" charset="0"/>
              </a:rPr>
              <a:t> in Bengal</a:t>
            </a:r>
            <a:endParaRPr lang="en-IN" sz="4900" dirty="0" smtClean="0">
              <a:latin typeface="Times New Roman" pitchFamily="18" charset="0"/>
              <a:cs typeface="Times New Roman" pitchFamily="18" charset="0"/>
            </a:endParaRPr>
          </a:p>
          <a:p>
            <a:pPr lvl="0"/>
            <a:r>
              <a:rPr lang="en-US" sz="4900" dirty="0" smtClean="0">
                <a:latin typeface="Times New Roman" pitchFamily="18" charset="0"/>
                <a:cs typeface="Times New Roman" pitchFamily="18" charset="0"/>
              </a:rPr>
              <a:t>Large-scale flooding, after heavy rains affected 23 districts in </a:t>
            </a:r>
            <a:r>
              <a:rPr lang="en-US" sz="4900" dirty="0" err="1" smtClean="0">
                <a:latin typeface="Times New Roman" pitchFamily="18" charset="0"/>
                <a:cs typeface="Times New Roman" pitchFamily="18" charset="0"/>
              </a:rPr>
              <a:t>Odisha</a:t>
            </a:r>
            <a:r>
              <a:rPr lang="en-US" sz="4900" dirty="0" smtClean="0">
                <a:latin typeface="Times New Roman" pitchFamily="18" charset="0"/>
                <a:cs typeface="Times New Roman" pitchFamily="18" charset="0"/>
              </a:rPr>
              <a:t> and entire regions of Kashmir.</a:t>
            </a:r>
          </a:p>
          <a:p>
            <a:pPr lvl="0"/>
            <a:r>
              <a:rPr lang="en-US" sz="4900" dirty="0" smtClean="0">
                <a:latin typeface="Times New Roman" pitchFamily="18" charset="0"/>
                <a:cs typeface="Times New Roman" pitchFamily="18" charset="0"/>
              </a:rPr>
              <a:t>This has affected over all productivity and production of food and other crops. </a:t>
            </a:r>
          </a:p>
          <a:p>
            <a:pPr lvl="0"/>
            <a:endParaRPr lang="en-US" sz="4900" dirty="0" smtClean="0">
              <a:latin typeface="Times New Roman" pitchFamily="18" charset="0"/>
              <a:cs typeface="Times New Roman" pitchFamily="18" charset="0"/>
            </a:endParaRPr>
          </a:p>
          <a:p>
            <a:pPr lvl="0"/>
            <a:endParaRPr lang="en-US" sz="4900" dirty="0" smtClean="0">
              <a:latin typeface="Times New Roman" pitchFamily="18" charset="0"/>
              <a:cs typeface="Times New Roman" pitchFamily="18" charset="0"/>
            </a:endParaRPr>
          </a:p>
          <a:p>
            <a:pPr lvl="0"/>
            <a:r>
              <a:rPr lang="en-US" sz="4900" dirty="0" smtClean="0">
                <a:latin typeface="Times New Roman" pitchFamily="18" charset="0"/>
                <a:cs typeface="Times New Roman" pitchFamily="18" charset="0"/>
              </a:rPr>
              <a:t>Source: Economic Times, 7 September, 2014</a:t>
            </a:r>
            <a:endParaRPr lang="en-IN" sz="4900" dirty="0" smtClean="0">
              <a:latin typeface="Times New Roman" pitchFamily="18" charset="0"/>
              <a:cs typeface="Times New Roman" pitchFamily="18" charset="0"/>
            </a:endParaRPr>
          </a:p>
          <a:p>
            <a:endParaRPr lang="en-US" dirty="0"/>
          </a:p>
        </p:txBody>
      </p:sp>
      <p:pic>
        <p:nvPicPr>
          <p:cNvPr id="5" name="Picture 2" descr="http://www.all-about-india.com/images/Political-Map-of-India.gif"/>
          <p:cNvPicPr>
            <a:picLocks noGrp="1" noChangeAspect="1" noChangeArrowheads="1"/>
          </p:cNvPicPr>
          <p:nvPr>
            <p:ph sz="half" idx="2"/>
          </p:nvPr>
        </p:nvPicPr>
        <p:blipFill>
          <a:blip r:embed="rId2"/>
          <a:srcRect/>
          <a:stretch>
            <a:fillRect/>
          </a:stretch>
        </p:blipFill>
        <p:spPr bwMode="auto">
          <a:xfrm>
            <a:off x="4773911" y="1600200"/>
            <a:ext cx="3787177" cy="452596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95400"/>
          </a:xfrm>
        </p:spPr>
        <p:txBody>
          <a:bodyPr>
            <a:normAutofit fontScale="90000"/>
          </a:bodyPr>
          <a:lstStyle/>
          <a:p>
            <a:r>
              <a:rPr lang="en-US" sz="4000" b="1" dirty="0" smtClean="0">
                <a:solidFill>
                  <a:srgbClr val="7030A0"/>
                </a:solidFill>
              </a:rPr>
              <a:t/>
            </a:r>
            <a:br>
              <a:rPr lang="en-US" sz="4000" b="1" dirty="0" smtClean="0">
                <a:solidFill>
                  <a:srgbClr val="7030A0"/>
                </a:solidFill>
              </a:rPr>
            </a:br>
            <a:r>
              <a:rPr lang="en-US" sz="4000" b="1" dirty="0" smtClean="0"/>
              <a:t>The centrality of the farmer &amp;The Indian perspective to tackle challenges</a:t>
            </a:r>
            <a:r>
              <a:rPr lang="en-IN" dirty="0" smtClean="0"/>
              <a:t/>
            </a:r>
            <a:br>
              <a:rPr lang="en-IN" dirty="0" smtClean="0"/>
            </a:br>
            <a:endParaRPr lang="en-US" dirty="0"/>
          </a:p>
        </p:txBody>
      </p:sp>
      <p:sp>
        <p:nvSpPr>
          <p:cNvPr id="3" name="Content Placeholder 2"/>
          <p:cNvSpPr>
            <a:spLocks noGrp="1"/>
          </p:cNvSpPr>
          <p:nvPr>
            <p:ph idx="1"/>
          </p:nvPr>
        </p:nvSpPr>
        <p:spPr>
          <a:xfrm>
            <a:off x="457200" y="1828800"/>
            <a:ext cx="8229600" cy="4297363"/>
          </a:xfrm>
        </p:spPr>
        <p:txBody>
          <a:bodyPr>
            <a:normAutofit fontScale="92500" lnSpcReduction="20000"/>
          </a:bodyPr>
          <a:lstStyle/>
          <a:p>
            <a:r>
              <a:rPr lang="en-US" sz="3500" dirty="0" smtClean="0"/>
              <a:t>Important challenges (amongst others) persist. </a:t>
            </a:r>
            <a:endParaRPr lang="en-IN" sz="3500" dirty="0" smtClean="0"/>
          </a:p>
          <a:p>
            <a:pPr lvl="1"/>
            <a:r>
              <a:rPr lang="en-IN" sz="3000" dirty="0" smtClean="0"/>
              <a:t>Approximately 25% people are still below poverty line and are most vulnerable.</a:t>
            </a:r>
          </a:p>
          <a:p>
            <a:pPr lvl="1"/>
            <a:r>
              <a:rPr lang="en-IN" sz="3000" dirty="0" smtClean="0"/>
              <a:t>Those who have come out poverty line are in danger –Zone being thrown back below poverty line.  </a:t>
            </a:r>
          </a:p>
          <a:p>
            <a:pPr lvl="1"/>
            <a:r>
              <a:rPr lang="en-IN" sz="3000" dirty="0" smtClean="0"/>
              <a:t>Safety nets dealing with inputs and marketing are riddled with leakages. </a:t>
            </a:r>
          </a:p>
          <a:p>
            <a:pPr lvl="1"/>
            <a:r>
              <a:rPr lang="en-IN" sz="3000" dirty="0" smtClean="0"/>
              <a:t>Delay in insurance payments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r>
              <a:rPr lang="en-US" sz="4000" b="1" dirty="0" smtClean="0"/>
              <a:t>Observed Impact On Agriculture In India.</a:t>
            </a:r>
            <a:r>
              <a:rPr lang="en-US" sz="4000" dirty="0" smtClean="0"/>
              <a:t/>
            </a:r>
            <a:br>
              <a:rPr lang="en-US" sz="4000" dirty="0" smtClean="0"/>
            </a:br>
            <a:r>
              <a:rPr lang="en-US" sz="4000" dirty="0" smtClean="0"/>
              <a:t> </a:t>
            </a:r>
            <a:r>
              <a:rPr lang="en-US" dirty="0" smtClean="0"/>
              <a:t/>
            </a:r>
            <a:br>
              <a:rPr lang="en-US" dirty="0" smtClean="0"/>
            </a:br>
            <a:endParaRPr lang="en-US" dirty="0"/>
          </a:p>
        </p:txBody>
      </p:sp>
      <p:sp>
        <p:nvSpPr>
          <p:cNvPr id="3" name="Content Placeholder 2"/>
          <p:cNvSpPr>
            <a:spLocks noGrp="1"/>
          </p:cNvSpPr>
          <p:nvPr>
            <p:ph idx="1"/>
          </p:nvPr>
        </p:nvSpPr>
        <p:spPr>
          <a:xfrm>
            <a:off x="457200" y="1447800"/>
            <a:ext cx="8229600" cy="4678363"/>
          </a:xfrm>
        </p:spPr>
        <p:txBody>
          <a:bodyPr>
            <a:normAutofit fontScale="70000" lnSpcReduction="20000"/>
          </a:bodyPr>
          <a:lstStyle/>
          <a:p>
            <a:pPr lvl="0"/>
            <a:r>
              <a:rPr lang="en-IN" dirty="0" smtClean="0"/>
              <a:t>Industry and urban township are mostly implicated in the creating the externality through the release of pollutants and other emissions. They have to be made responsible for the challenges caused and sustained support to overcome challenges in the longer term too. </a:t>
            </a:r>
            <a:endParaRPr lang="en-US" dirty="0" smtClean="0"/>
          </a:p>
          <a:p>
            <a:pPr lvl="0"/>
            <a:r>
              <a:rPr lang="en-IN" dirty="0" smtClean="0"/>
              <a:t>These are locally felt challenges of a global phenomenon and can be seen as externalities that the farmers are not responsible for. The stakeholders responsible for creating these challenges cannot be determined as there is no direct cause and effect relationship.</a:t>
            </a:r>
            <a:endParaRPr lang="en-US" dirty="0" smtClean="0"/>
          </a:p>
          <a:p>
            <a:pPr lvl="0"/>
            <a:r>
              <a:rPr lang="en-IN" dirty="0" smtClean="0"/>
              <a:t>But it is important to deliver justice to the affected communities in a timely manner. These should include technical, technological and financial inputs &amp; safety--net so that the farmers can tackle climate related challenges immediately and sustain such transitions in the future too or for that matter advisory on Climate Smart Practices.</a:t>
            </a:r>
            <a:endParaRPr lang="en-US" dirty="0" smtClean="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TotalTime>
  <Words>2884</Words>
  <Application>Microsoft Office PowerPoint</Application>
  <PresentationFormat>On-screen Show (4:3)</PresentationFormat>
  <Paragraphs>224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   Strengthening  Climate Justice Initiatives:  Focus on Farmers   </vt:lpstr>
      <vt:lpstr>Objective  to   Strengthen the call  to reduce Climate burdens  faced by farmers in particular through a Climate Justice perspective</vt:lpstr>
      <vt:lpstr> The Contours of justice &amp; the need for farmer focus  </vt:lpstr>
      <vt:lpstr> Indian Situation</vt:lpstr>
      <vt:lpstr>Some Important leads</vt:lpstr>
      <vt:lpstr>Climate change and Human Rights</vt:lpstr>
      <vt:lpstr>Small farmers stare at big losses-In India</vt:lpstr>
      <vt:lpstr> The centrality of the farmer &amp;The Indian perspective to tackle challenges </vt:lpstr>
      <vt:lpstr>  Observed Impact On Agriculture In India.   </vt:lpstr>
      <vt:lpstr>CURRENT SYSTEM FOR MEETING THESE CHALLENGES.- The Indian  Perspective</vt:lpstr>
      <vt:lpstr>Conti………</vt:lpstr>
      <vt:lpstr>Conti………….</vt:lpstr>
      <vt:lpstr> Why Climate Justice Is Needed</vt:lpstr>
      <vt:lpstr>   Glaring Example of Inequity -Forever Agriculture    </vt:lpstr>
      <vt:lpstr>The International  Inequality to Agriculture</vt:lpstr>
      <vt:lpstr>March Towards Climate Justice</vt:lpstr>
      <vt:lpstr> Introduce-Climate Smart and Sustainable Agriculture (CSA)  </vt:lpstr>
      <vt:lpstr>  Ensure Accountability and Involvement of public leadership  </vt:lpstr>
      <vt:lpstr>NCCSD’s Initiative-on Climate Justice </vt:lpstr>
      <vt:lpstr> The conference  unanimously resolved as under-March of Climate Justice </vt:lpstr>
      <vt:lpstr> Conti………. </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Strengthening  Climate Justice Initiatives:  Focus on Farmers   </dc:title>
  <dc:creator/>
  <cp:lastModifiedBy>LISHA</cp:lastModifiedBy>
  <cp:revision>94</cp:revision>
  <dcterms:created xsi:type="dcterms:W3CDTF">2006-08-16T00:00:00Z</dcterms:created>
  <dcterms:modified xsi:type="dcterms:W3CDTF">2015-07-02T11:09:05Z</dcterms:modified>
</cp:coreProperties>
</file>