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1" r:id="rId2"/>
    <p:sldId id="273" r:id="rId3"/>
    <p:sldId id="258" r:id="rId4"/>
    <p:sldId id="259" r:id="rId5"/>
    <p:sldId id="260" r:id="rId6"/>
    <p:sldId id="269" r:id="rId7"/>
    <p:sldId id="261" r:id="rId8"/>
    <p:sldId id="262" r:id="rId9"/>
    <p:sldId id="263" r:id="rId10"/>
    <p:sldId id="264" r:id="rId11"/>
    <p:sldId id="265" r:id="rId12"/>
    <p:sldId id="266" r:id="rId13"/>
    <p:sldId id="267"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D8E62C-93E1-4B61-A4AB-4F846E64562A}" type="datetimeFigureOut">
              <a:rPr lang="en-US" smtClean="0"/>
              <a:pPr/>
              <a:t>01/12/2016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E4D894-C348-4676-9A38-18773CD16B8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BBC8F4-98F5-413F-B8A7-DFBE82737235}" type="datetimeFigureOut">
              <a:rPr lang="en-US" smtClean="0"/>
              <a:pPr/>
              <a:t>01/12/2016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14D44-F70F-4F44-AC0B-D57A382F82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510AE6B-3ABC-4051-B0B5-FD16B2F85B4F}" type="slidenum">
              <a:rPr lang="en-US" smtClean="0"/>
              <a:pPr/>
              <a:t>1</a:t>
            </a:fld>
            <a:endParaRPr lang="en-US" smtClean="0"/>
          </a:p>
        </p:txBody>
      </p:sp>
      <p:sp>
        <p:nvSpPr>
          <p:cNvPr id="69635" name="Rectangle 2"/>
          <p:cNvSpPr>
            <a:spLocks noGrp="1" noRot="1" noChangeAspect="1" noChangeArrowheads="1" noTextEdit="1"/>
          </p:cNvSpPr>
          <p:nvPr>
            <p:ph type="sldImg"/>
          </p:nvPr>
        </p:nvSpPr>
        <p:spPr>
          <a:xfrm>
            <a:off x="1143000" y="685800"/>
            <a:ext cx="4572000" cy="3429000"/>
          </a:xfrm>
          <a:ln/>
        </p:spPr>
      </p:sp>
      <p:sp>
        <p:nvSpPr>
          <p:cNvPr id="69636" name="Rectangle 3"/>
          <p:cNvSpPr>
            <a:spLocks noGrp="1" noChangeArrowheads="1"/>
          </p:cNvSpPr>
          <p:nvPr>
            <p:ph type="body" idx="1"/>
          </p:nvPr>
        </p:nvSpPr>
        <p:spPr>
          <a:noFill/>
          <a:ln/>
        </p:spPr>
        <p:txBody>
          <a:bodyPr/>
          <a:lstStyle/>
          <a:p>
            <a:pPr eaLnBrk="1" hangingPunct="1"/>
            <a:endParaRPr lang="en-IN"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3B77ECC-525E-481F-8762-687985F68C52}" type="slidenum">
              <a:rPr lang="en-US"/>
              <a:pPr/>
              <a:t>14</a:t>
            </a:fld>
            <a:endParaRPr lang="en-US"/>
          </a:p>
        </p:txBody>
      </p:sp>
      <p:sp>
        <p:nvSpPr>
          <p:cNvPr id="88067" name="Rectangle 2"/>
          <p:cNvSpPr>
            <a:spLocks noGrp="1" noRot="1" noChangeAspect="1" noChangeArrowheads="1" noTextEdit="1"/>
          </p:cNvSpPr>
          <p:nvPr>
            <p:ph type="sldImg"/>
          </p:nvPr>
        </p:nvSpPr>
        <p:spPr>
          <a:xfrm>
            <a:off x="1143000" y="685800"/>
            <a:ext cx="4572000" cy="3429000"/>
          </a:xfrm>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24A713-414B-47B0-AC17-FE73F106039C}" type="datetimeFigureOut">
              <a:rPr lang="en-US" smtClean="0"/>
              <a:pPr/>
              <a:t>01/12/2016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7FDB4-1F7E-4B9C-8051-73BE398C6A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4A713-414B-47B0-AC17-FE73F106039C}" type="datetimeFigureOut">
              <a:rPr lang="en-US" smtClean="0"/>
              <a:pPr/>
              <a:t>01/12/2016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7FDB4-1F7E-4B9C-8051-73BE398C6A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4A713-414B-47B0-AC17-FE73F106039C}" type="datetimeFigureOut">
              <a:rPr lang="en-US" smtClean="0"/>
              <a:pPr/>
              <a:t>01/12/2016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7FDB4-1F7E-4B9C-8051-73BE398C6A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4A713-414B-47B0-AC17-FE73F106039C}" type="datetimeFigureOut">
              <a:rPr lang="en-US" smtClean="0"/>
              <a:pPr/>
              <a:t>01/12/2016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7FDB4-1F7E-4B9C-8051-73BE398C6A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4A713-414B-47B0-AC17-FE73F106039C}" type="datetimeFigureOut">
              <a:rPr lang="en-US" smtClean="0"/>
              <a:pPr/>
              <a:t>01/12/2016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7FDB4-1F7E-4B9C-8051-73BE398C6A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24A713-414B-47B0-AC17-FE73F106039C}" type="datetimeFigureOut">
              <a:rPr lang="en-US" smtClean="0"/>
              <a:pPr/>
              <a:t>01/12/2016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7FDB4-1F7E-4B9C-8051-73BE398C6A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24A713-414B-47B0-AC17-FE73F106039C}" type="datetimeFigureOut">
              <a:rPr lang="en-US" smtClean="0"/>
              <a:pPr/>
              <a:t>01/12/2016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77FDB4-1F7E-4B9C-8051-73BE398C6A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24A713-414B-47B0-AC17-FE73F106039C}" type="datetimeFigureOut">
              <a:rPr lang="en-US" smtClean="0"/>
              <a:pPr/>
              <a:t>01/12/2016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77FDB4-1F7E-4B9C-8051-73BE398C6A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4A713-414B-47B0-AC17-FE73F106039C}" type="datetimeFigureOut">
              <a:rPr lang="en-US" smtClean="0"/>
              <a:pPr/>
              <a:t>01/12/2016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77FDB4-1F7E-4B9C-8051-73BE398C6A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4A713-414B-47B0-AC17-FE73F106039C}" type="datetimeFigureOut">
              <a:rPr lang="en-US" smtClean="0"/>
              <a:pPr/>
              <a:t>01/12/2016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7FDB4-1F7E-4B9C-8051-73BE398C6A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4A713-414B-47B0-AC17-FE73F106039C}" type="datetimeFigureOut">
              <a:rPr lang="en-US" smtClean="0"/>
              <a:pPr/>
              <a:t>01/12/2016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7FDB4-1F7E-4B9C-8051-73BE398C6A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4A713-414B-47B0-AC17-FE73F106039C}" type="datetimeFigureOut">
              <a:rPr lang="en-US" smtClean="0"/>
              <a:pPr/>
              <a:t>01/12/2016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7FDB4-1F7E-4B9C-8051-73BE398C6A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p:spPr>
        <p:txBody>
          <a:bodyPr/>
          <a:lstStyle/>
          <a:p>
            <a:fld id="{FD392563-6A40-4C38-9B47-1F641E848874}" type="slidenum">
              <a:rPr lang="en-US" smtClean="0"/>
              <a:pPr/>
              <a:t>1</a:t>
            </a:fld>
            <a:endParaRPr lang="en-US" smtClean="0"/>
          </a:p>
        </p:txBody>
      </p:sp>
      <p:pic>
        <p:nvPicPr>
          <p:cNvPr id="2051" name="Picture 2" descr="NCCS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38200" y="1828800"/>
            <a:ext cx="7391400" cy="3200400"/>
          </a:xfrm>
          <a:prstGeom prst="rect">
            <a:avLst/>
          </a:prstGeom>
          <a:noFill/>
          <a:ln w="0">
            <a:solidFill>
              <a:srgbClr val="FFFFCC"/>
            </a:solidFill>
            <a:miter lim="800000"/>
            <a:headEnd/>
            <a:tailEnd/>
          </a:ln>
        </p:spPr>
      </p:pic>
      <p:sp>
        <p:nvSpPr>
          <p:cNvPr id="2052" name="Rectangle 2"/>
          <p:cNvSpPr>
            <a:spLocks/>
          </p:cNvSpPr>
          <p:nvPr/>
        </p:nvSpPr>
        <p:spPr bwMode="auto">
          <a:xfrm>
            <a:off x="0" y="0"/>
            <a:ext cx="9144000" cy="1752600"/>
          </a:xfrm>
          <a:prstGeom prst="rect">
            <a:avLst/>
          </a:prstGeom>
          <a:solidFill>
            <a:srgbClr val="996633"/>
          </a:solidFill>
          <a:ln w="9525">
            <a:noFill/>
            <a:miter lim="800000"/>
            <a:headEnd/>
            <a:tailEnd/>
          </a:ln>
        </p:spPr>
        <p:txBody>
          <a:bodyPr lIns="0" rIns="0" bIns="0" anchor="b"/>
          <a:lstStyle/>
          <a:p>
            <a:pPr algn="ctr">
              <a:tabLst>
                <a:tab pos="3254375" algn="l"/>
              </a:tabLst>
            </a:pPr>
            <a:r>
              <a:rPr lang="en-US" sz="2800" b="1" dirty="0" smtClean="0"/>
              <a:t>“</a:t>
            </a:r>
            <a:r>
              <a:rPr lang="en-US" sz="2800" dirty="0" smtClean="0"/>
              <a:t>Meeting Challenge of Climate Change through Integrated Mitigation &amp; Adaptation for Sustainable Agriculture: through community based, locally adapted strategies &amp; Leadership” </a:t>
            </a:r>
            <a:endParaRPr lang="uk-UA" sz="2800" dirty="0">
              <a:solidFill>
                <a:schemeClr val="bg1"/>
              </a:solidFill>
              <a:latin typeface="Tahoma" pitchFamily="34" charset="0"/>
            </a:endParaRPr>
          </a:p>
        </p:txBody>
      </p:sp>
      <p:sp>
        <p:nvSpPr>
          <p:cNvPr id="2053" name="Rectangle 4"/>
          <p:cNvSpPr>
            <a:spLocks noChangeArrowheads="1"/>
          </p:cNvSpPr>
          <p:nvPr/>
        </p:nvSpPr>
        <p:spPr bwMode="auto">
          <a:xfrm>
            <a:off x="0" y="6324600"/>
            <a:ext cx="9144000" cy="533400"/>
          </a:xfrm>
          <a:prstGeom prst="rect">
            <a:avLst/>
          </a:prstGeom>
          <a:noFill/>
          <a:ln w="9525">
            <a:noFill/>
            <a:miter lim="800000"/>
            <a:headEnd/>
            <a:tailEnd/>
          </a:ln>
        </p:spPr>
        <p:txBody>
          <a:bodyPr wrap="none" anchor="ctr"/>
          <a:lstStyle/>
          <a:p>
            <a:pPr algn="ctr"/>
            <a:endParaRPr lang="en-US" sz="1600" b="1">
              <a:solidFill>
                <a:srgbClr val="3333FF"/>
              </a:solidFill>
            </a:endParaRPr>
          </a:p>
        </p:txBody>
      </p:sp>
      <p:sp>
        <p:nvSpPr>
          <p:cNvPr id="2054" name="AutoShape 5"/>
          <p:cNvSpPr>
            <a:spLocks noChangeArrowheads="1"/>
          </p:cNvSpPr>
          <p:nvPr/>
        </p:nvSpPr>
        <p:spPr bwMode="auto">
          <a:xfrm>
            <a:off x="-279400" y="1828800"/>
            <a:ext cx="1676400" cy="3429000"/>
          </a:xfrm>
          <a:prstGeom prst="flowChartOnlineStorage">
            <a:avLst/>
          </a:prstGeom>
          <a:solidFill>
            <a:srgbClr val="996633"/>
          </a:solidFill>
          <a:ln w="9525">
            <a:noFill/>
            <a:miter lim="800000"/>
            <a:headEnd/>
            <a:tailEnd/>
          </a:ln>
        </p:spPr>
        <p:txBody>
          <a:bodyPr wrap="none" anchor="ctr"/>
          <a:lstStyle/>
          <a:p>
            <a:endParaRPr lang="en-US"/>
          </a:p>
        </p:txBody>
      </p:sp>
      <p:sp>
        <p:nvSpPr>
          <p:cNvPr id="2055" name="AutoShape 6"/>
          <p:cNvSpPr>
            <a:spLocks noChangeArrowheads="1"/>
          </p:cNvSpPr>
          <p:nvPr/>
        </p:nvSpPr>
        <p:spPr bwMode="auto">
          <a:xfrm rot="10800000">
            <a:off x="7747000" y="1828800"/>
            <a:ext cx="1676400" cy="3429000"/>
          </a:xfrm>
          <a:prstGeom prst="flowChartOnlineStorage">
            <a:avLst/>
          </a:prstGeom>
          <a:solidFill>
            <a:srgbClr val="996633"/>
          </a:solidFill>
          <a:ln w="9525">
            <a:noFill/>
            <a:miter lim="800000"/>
            <a:headEnd/>
            <a:tailEnd/>
          </a:ln>
        </p:spPr>
        <p:txBody>
          <a:bodyPr wrap="none" anchor="ctr"/>
          <a:lstStyle/>
          <a:p>
            <a:endParaRPr lang="en-US"/>
          </a:p>
        </p:txBody>
      </p:sp>
      <p:sp>
        <p:nvSpPr>
          <p:cNvPr id="2056" name="Text Box 7"/>
          <p:cNvSpPr txBox="1">
            <a:spLocks noChangeArrowheads="1"/>
          </p:cNvSpPr>
          <p:nvPr/>
        </p:nvSpPr>
        <p:spPr bwMode="auto">
          <a:xfrm>
            <a:off x="0" y="5241925"/>
            <a:ext cx="1295400" cy="400110"/>
          </a:xfrm>
          <a:prstGeom prst="rect">
            <a:avLst/>
          </a:prstGeom>
          <a:solidFill>
            <a:srgbClr val="996633"/>
          </a:solidFill>
          <a:ln w="9525">
            <a:noFill/>
            <a:miter lim="800000"/>
            <a:headEnd/>
            <a:tailEnd/>
          </a:ln>
        </p:spPr>
        <p:txBody>
          <a:bodyPr>
            <a:spAutoFit/>
          </a:bodyPr>
          <a:lstStyle/>
          <a:p>
            <a:pPr>
              <a:spcBef>
                <a:spcPct val="50000"/>
              </a:spcBef>
            </a:pPr>
            <a:endParaRPr lang="en-IN" sz="2000"/>
          </a:p>
        </p:txBody>
      </p:sp>
      <p:sp>
        <p:nvSpPr>
          <p:cNvPr id="2057" name="Text Box 8"/>
          <p:cNvSpPr txBox="1">
            <a:spLocks noChangeArrowheads="1"/>
          </p:cNvSpPr>
          <p:nvPr/>
        </p:nvSpPr>
        <p:spPr bwMode="auto">
          <a:xfrm>
            <a:off x="7848600" y="5181601"/>
            <a:ext cx="1295400" cy="400110"/>
          </a:xfrm>
          <a:prstGeom prst="rect">
            <a:avLst/>
          </a:prstGeom>
          <a:solidFill>
            <a:srgbClr val="996633"/>
          </a:solidFill>
          <a:ln w="9525">
            <a:noFill/>
            <a:miter lim="800000"/>
            <a:headEnd/>
            <a:tailEnd/>
          </a:ln>
        </p:spPr>
        <p:txBody>
          <a:bodyPr>
            <a:spAutoFit/>
          </a:bodyPr>
          <a:lstStyle/>
          <a:p>
            <a:pPr>
              <a:spcBef>
                <a:spcPct val="50000"/>
              </a:spcBef>
            </a:pPr>
            <a:endParaRPr lang="en-IN" sz="2000"/>
          </a:p>
        </p:txBody>
      </p:sp>
      <p:sp>
        <p:nvSpPr>
          <p:cNvPr id="2059" name="Text Box 10"/>
          <p:cNvSpPr txBox="1">
            <a:spLocks noChangeArrowheads="1"/>
          </p:cNvSpPr>
          <p:nvPr/>
        </p:nvSpPr>
        <p:spPr bwMode="auto">
          <a:xfrm>
            <a:off x="990600" y="5029202"/>
            <a:ext cx="7086600" cy="1569660"/>
          </a:xfrm>
          <a:prstGeom prst="rect">
            <a:avLst/>
          </a:prstGeom>
          <a:solidFill>
            <a:srgbClr val="996633"/>
          </a:solidFill>
          <a:ln w="9525">
            <a:noFill/>
            <a:miter lim="800000"/>
            <a:headEnd/>
            <a:tailEnd/>
          </a:ln>
        </p:spPr>
        <p:txBody>
          <a:bodyPr>
            <a:spAutoFit/>
          </a:bodyPr>
          <a:lstStyle/>
          <a:p>
            <a:pPr algn="ctr"/>
            <a:endParaRPr lang="en-US" sz="1600" b="1" dirty="0" smtClean="0">
              <a:solidFill>
                <a:schemeClr val="bg1"/>
              </a:solidFill>
              <a:latin typeface="Book Antiqua" pitchFamily="18" charset="0"/>
            </a:endParaRPr>
          </a:p>
          <a:p>
            <a:pPr algn="ctr"/>
            <a:endParaRPr lang="en-US" sz="1600" b="1" dirty="0" smtClean="0">
              <a:solidFill>
                <a:schemeClr val="bg1"/>
              </a:solidFill>
              <a:latin typeface="Book Antiqua" pitchFamily="18" charset="0"/>
            </a:endParaRPr>
          </a:p>
          <a:p>
            <a:pPr algn="ctr"/>
            <a:endParaRPr lang="en-US" sz="1600" b="1" dirty="0" smtClean="0">
              <a:solidFill>
                <a:schemeClr val="bg1"/>
              </a:solidFill>
              <a:latin typeface="Book Antiqua" pitchFamily="18" charset="0"/>
            </a:endParaRPr>
          </a:p>
          <a:p>
            <a:pPr algn="ctr"/>
            <a:r>
              <a:rPr lang="en-US" sz="1600" b="1" dirty="0" smtClean="0">
                <a:solidFill>
                  <a:schemeClr val="bg1"/>
                </a:solidFill>
                <a:latin typeface="Book Antiqua" pitchFamily="18" charset="0"/>
              </a:rPr>
              <a:t>Dr</a:t>
            </a:r>
            <a:r>
              <a:rPr lang="en-US" sz="1600" b="1" dirty="0">
                <a:solidFill>
                  <a:schemeClr val="bg1"/>
                </a:solidFill>
                <a:latin typeface="Book Antiqua" pitchFamily="18" charset="0"/>
              </a:rPr>
              <a:t>. </a:t>
            </a:r>
            <a:r>
              <a:rPr lang="en-US" sz="1600" b="1" dirty="0" err="1">
                <a:solidFill>
                  <a:schemeClr val="bg1"/>
                </a:solidFill>
                <a:latin typeface="Book Antiqua" pitchFamily="18" charset="0"/>
              </a:rPr>
              <a:t>Kirit</a:t>
            </a:r>
            <a:r>
              <a:rPr lang="en-US" sz="1600" b="1" dirty="0">
                <a:solidFill>
                  <a:schemeClr val="bg1"/>
                </a:solidFill>
                <a:latin typeface="Book Antiqua" pitchFamily="18" charset="0"/>
              </a:rPr>
              <a:t> Shelat – I.A.S. (</a:t>
            </a:r>
            <a:r>
              <a:rPr lang="en-US" sz="1600" b="1" dirty="0" err="1">
                <a:solidFill>
                  <a:schemeClr val="bg1"/>
                </a:solidFill>
                <a:latin typeface="Book Antiqua" pitchFamily="18" charset="0"/>
              </a:rPr>
              <a:t>Retd</a:t>
            </a:r>
            <a:r>
              <a:rPr lang="en-US" sz="1600" b="1" dirty="0">
                <a:solidFill>
                  <a:schemeClr val="bg1"/>
                </a:solidFill>
                <a:latin typeface="Book Antiqua" pitchFamily="18" charset="0"/>
              </a:rPr>
              <a:t>.) </a:t>
            </a:r>
          </a:p>
          <a:p>
            <a:pPr algn="ctr"/>
            <a:r>
              <a:rPr lang="en-US" sz="1600" b="1" dirty="0">
                <a:solidFill>
                  <a:schemeClr val="bg1"/>
                </a:solidFill>
                <a:latin typeface="Book Antiqua" pitchFamily="18" charset="0"/>
              </a:rPr>
              <a:t>Executive Chairman - National Council for Climate Change, </a:t>
            </a:r>
          </a:p>
          <a:p>
            <a:pPr algn="ctr"/>
            <a:r>
              <a:rPr lang="en-US" sz="1600" b="1" dirty="0">
                <a:solidFill>
                  <a:schemeClr val="bg1"/>
                </a:solidFill>
                <a:latin typeface="Book Antiqua" pitchFamily="18" charset="0"/>
              </a:rPr>
              <a:t>Sustainable Development &amp; Public Leadership</a:t>
            </a:r>
          </a:p>
        </p:txBody>
      </p:sp>
      <p:sp>
        <p:nvSpPr>
          <p:cNvPr id="5131" name="Rectangle 11"/>
          <p:cNvSpPr>
            <a:spLocks noChangeArrowheads="1"/>
          </p:cNvSpPr>
          <p:nvPr/>
        </p:nvSpPr>
        <p:spPr bwMode="auto">
          <a:xfrm>
            <a:off x="0" y="0"/>
            <a:ext cx="9144000" cy="400110"/>
          </a:xfrm>
          <a:prstGeom prst="rect">
            <a:avLst/>
          </a:prstGeom>
          <a:noFill/>
          <a:ln w="9525">
            <a:noFill/>
            <a:miter lim="800000"/>
            <a:headEnd/>
            <a:tailEnd/>
          </a:ln>
          <a:effectLst/>
        </p:spPr>
        <p:txBody>
          <a:bodyPr wrap="square" anchor="ctr">
            <a:spAutoFit/>
          </a:bodyPr>
          <a:lstStyle/>
          <a:p>
            <a:pPr algn="ctr">
              <a:defRPr/>
            </a:pPr>
            <a:r>
              <a:rPr lang="en-US" sz="2000" b="1" cap="all" dirty="0" smtClean="0">
                <a:solidFill>
                  <a:schemeClr val="bg1"/>
                </a:solidFill>
                <a:latin typeface="Book Antiqua"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2800" dirty="0" smtClean="0"/>
              <a:t> </a:t>
            </a:r>
            <a:r>
              <a:rPr lang="en-US" sz="2400" b="1" dirty="0" smtClean="0">
                <a:latin typeface="Book Antiqua" pitchFamily="18" charset="0"/>
              </a:rPr>
              <a:t>Case study-4</a:t>
            </a:r>
            <a:r>
              <a:rPr lang="en-US" sz="2400" dirty="0" smtClean="0">
                <a:latin typeface="Book Antiqua" pitchFamily="18" charset="0"/>
              </a:rPr>
              <a:t/>
            </a:r>
            <a:br>
              <a:rPr lang="en-US" sz="2400" dirty="0" smtClean="0">
                <a:latin typeface="Book Antiqua" pitchFamily="18" charset="0"/>
              </a:rPr>
            </a:br>
            <a:r>
              <a:rPr lang="en-US" sz="2400" b="1" dirty="0" smtClean="0">
                <a:latin typeface="Book Antiqua" pitchFamily="18" charset="0"/>
              </a:rPr>
              <a:t>Using traditional agriculture technique:-“ </a:t>
            </a:r>
            <a:r>
              <a:rPr lang="en-US" sz="2400" b="1" dirty="0" err="1" smtClean="0">
                <a:latin typeface="Book Antiqua" pitchFamily="18" charset="0"/>
              </a:rPr>
              <a:t>Amrutpani</a:t>
            </a:r>
            <a:r>
              <a:rPr lang="en-US" sz="3200" b="1" dirty="0" smtClean="0"/>
              <a:t>”</a:t>
            </a:r>
            <a:endParaRPr lang="en-US" sz="3200" dirty="0"/>
          </a:p>
        </p:txBody>
      </p:sp>
      <p:sp>
        <p:nvSpPr>
          <p:cNvPr id="4" name="Content Placeholder 3"/>
          <p:cNvSpPr>
            <a:spLocks noGrp="1"/>
          </p:cNvSpPr>
          <p:nvPr>
            <p:ph sz="half" idx="2"/>
          </p:nvPr>
        </p:nvSpPr>
        <p:spPr>
          <a:xfrm>
            <a:off x="2438400" y="838200"/>
            <a:ext cx="6705600" cy="6019800"/>
          </a:xfrm>
        </p:spPr>
        <p:txBody>
          <a:bodyPr>
            <a:noAutofit/>
          </a:bodyPr>
          <a:lstStyle/>
          <a:p>
            <a:r>
              <a:rPr lang="en-US" sz="1500" b="1" dirty="0" smtClean="0">
                <a:latin typeface="Book Antiqua" pitchFamily="18" charset="0"/>
              </a:rPr>
              <a:t>From beginning he do not want and do not like to use chemical fertilizer and pesticide so based on there traditional knowledge he started using “</a:t>
            </a:r>
            <a:r>
              <a:rPr lang="en-US" sz="1500" b="1" dirty="0" err="1" smtClean="0">
                <a:latin typeface="Book Antiqua" pitchFamily="18" charset="0"/>
              </a:rPr>
              <a:t>Amrutpani</a:t>
            </a:r>
            <a:r>
              <a:rPr lang="en-US" sz="1500" b="1" dirty="0" smtClean="0">
                <a:latin typeface="Book Antiqua" pitchFamily="18" charset="0"/>
              </a:rPr>
              <a:t>” –the traditional pesticide –instead of chemical fertilizer .he took the mud pot and fill with 10 litter of water. Add 0.250jiggery, </a:t>
            </a:r>
            <a:r>
              <a:rPr lang="en-US" sz="1500" b="1" dirty="0" err="1" smtClean="0">
                <a:latin typeface="Book Antiqua" pitchFamily="18" charset="0"/>
              </a:rPr>
              <a:t>Neem</a:t>
            </a:r>
            <a:r>
              <a:rPr lang="en-US" sz="1500" b="1" dirty="0" smtClean="0">
                <a:latin typeface="Book Antiqua" pitchFamily="18" charset="0"/>
              </a:rPr>
              <a:t> leaves 1 kg, AKADO-</a:t>
            </a:r>
            <a:r>
              <a:rPr lang="en-US" sz="1500" b="1" i="1" dirty="0" smtClean="0">
                <a:latin typeface="Book Antiqua" pitchFamily="18" charset="0"/>
              </a:rPr>
              <a:t> </a:t>
            </a:r>
            <a:r>
              <a:rPr lang="en-US" sz="1500" b="1" i="1" dirty="0" err="1" smtClean="0">
                <a:latin typeface="Book Antiqua" pitchFamily="18" charset="0"/>
              </a:rPr>
              <a:t>Calotropis</a:t>
            </a:r>
            <a:r>
              <a:rPr lang="en-US" sz="1500" b="1" i="1" dirty="0" smtClean="0">
                <a:latin typeface="Book Antiqua" pitchFamily="18" charset="0"/>
              </a:rPr>
              <a:t> </a:t>
            </a:r>
            <a:r>
              <a:rPr lang="en-US" sz="1500" b="1" i="1" dirty="0" err="1" smtClean="0">
                <a:latin typeface="Book Antiqua" pitchFamily="18" charset="0"/>
              </a:rPr>
              <a:t>procera</a:t>
            </a:r>
            <a:r>
              <a:rPr lang="en-US" sz="1500" b="1" i="1" dirty="0" smtClean="0">
                <a:latin typeface="Book Antiqua" pitchFamily="18" charset="0"/>
              </a:rPr>
              <a:t> </a:t>
            </a:r>
            <a:r>
              <a:rPr lang="en-US" sz="1500" b="1" dirty="0" smtClean="0">
                <a:latin typeface="Book Antiqua" pitchFamily="18" charset="0"/>
              </a:rPr>
              <a:t>(</a:t>
            </a:r>
            <a:r>
              <a:rPr lang="en-US" sz="1500" b="1" dirty="0" err="1" smtClean="0">
                <a:latin typeface="Book Antiqua" pitchFamily="18" charset="0"/>
              </a:rPr>
              <a:t>Ait</a:t>
            </a:r>
            <a:r>
              <a:rPr lang="en-US" sz="1500" b="1" dirty="0" smtClean="0">
                <a:latin typeface="Book Antiqua" pitchFamily="18" charset="0"/>
              </a:rPr>
              <a:t>.) leaves 1 kg Cowdung-1 kg Cow Urine  1 </a:t>
            </a:r>
            <a:r>
              <a:rPr lang="en-US" sz="1500" b="1" dirty="0" err="1" smtClean="0">
                <a:latin typeface="Book Antiqua" pitchFamily="18" charset="0"/>
              </a:rPr>
              <a:t>lit,Gram</a:t>
            </a:r>
            <a:r>
              <a:rPr lang="en-US" sz="1500" b="1" dirty="0" smtClean="0">
                <a:latin typeface="Book Antiqua" pitchFamily="18" charset="0"/>
              </a:rPr>
              <a:t> floor 0.250 gm. He mixture everything and keep it for 8-10 days air </a:t>
            </a:r>
            <a:r>
              <a:rPr lang="en-US" sz="1500" b="1" dirty="0" err="1" smtClean="0">
                <a:latin typeface="Book Antiqua" pitchFamily="18" charset="0"/>
              </a:rPr>
              <a:t>tight.After</a:t>
            </a:r>
            <a:r>
              <a:rPr lang="en-US" sz="1500" b="1" dirty="0" smtClean="0">
                <a:latin typeface="Book Antiqua" pitchFamily="18" charset="0"/>
              </a:rPr>
              <a:t> 10 days the solution is ready he gave the name “</a:t>
            </a:r>
            <a:r>
              <a:rPr lang="en-US" sz="1500" b="1" dirty="0" err="1" smtClean="0">
                <a:latin typeface="Book Antiqua" pitchFamily="18" charset="0"/>
              </a:rPr>
              <a:t>Amrutpani</a:t>
            </a:r>
            <a:r>
              <a:rPr lang="en-US" sz="1500" b="1" dirty="0" smtClean="0">
                <a:latin typeface="Book Antiqua" pitchFamily="18" charset="0"/>
              </a:rPr>
              <a:t>” .he used this solution from starting to end of crop cycle for cotton .Every 15 days he spray this solution and because of this the height if cotton plant is 6.5 feet and the number of ball is 245-250.Also increased the production as compare to normal production. It increased 1o-12 Mann(12*20=200-240 kg)  To seeing this the other farmer also started to make it and using it..Many farmers visited </a:t>
            </a:r>
            <a:r>
              <a:rPr lang="en-US" sz="1500" b="1" dirty="0" err="1" smtClean="0">
                <a:latin typeface="Book Antiqua" pitchFamily="18" charset="0"/>
              </a:rPr>
              <a:t>Arvindbhai</a:t>
            </a:r>
            <a:r>
              <a:rPr lang="en-US" sz="1500" b="1" dirty="0" smtClean="0">
                <a:latin typeface="Book Antiqua" pitchFamily="18" charset="0"/>
              </a:rPr>
              <a:t> farm .he used this solution for groundnut crop also. Especially for seed treatment for groundnut seed so none of the seed was failed and “fungus” was controlled and also he used this solution as a pesticide so he got more production and less expense.</a:t>
            </a:r>
          </a:p>
          <a:p>
            <a:r>
              <a:rPr lang="en-US" sz="1500" dirty="0" smtClean="0">
                <a:latin typeface="Book Antiqua" pitchFamily="18" charset="0"/>
              </a:rPr>
              <a:t> </a:t>
            </a:r>
            <a:r>
              <a:rPr lang="en-US" sz="1500" b="1" dirty="0" smtClean="0">
                <a:latin typeface="Book Antiqua" pitchFamily="18" charset="0"/>
              </a:rPr>
              <a:t>Also because of this “</a:t>
            </a:r>
            <a:r>
              <a:rPr lang="en-US" sz="1500" b="1" dirty="0" err="1" smtClean="0">
                <a:latin typeface="Book Antiqua" pitchFamily="18" charset="0"/>
              </a:rPr>
              <a:t>Amrutpani</a:t>
            </a:r>
            <a:r>
              <a:rPr lang="en-US" sz="1500" b="1" dirty="0" smtClean="0">
                <a:latin typeface="Book Antiqua" pitchFamily="18" charset="0"/>
              </a:rPr>
              <a:t>” the wild animals like pig and Blue bull was not entered in the crop so crop was not damaged by them. Earlier because of this type of damage the production cost is decrease and expanses is increase. If we have to prepare </a:t>
            </a:r>
            <a:r>
              <a:rPr lang="en-US" sz="1500" b="1" dirty="0" err="1" smtClean="0">
                <a:latin typeface="Book Antiqua" pitchFamily="18" charset="0"/>
              </a:rPr>
              <a:t>Amrutpani</a:t>
            </a:r>
            <a:r>
              <a:rPr lang="en-US" sz="1500" b="1" dirty="0" smtClean="0">
                <a:latin typeface="Book Antiqua" pitchFamily="18" charset="0"/>
              </a:rPr>
              <a:t> Solution –all the material are available at village level so affordable and easy accessible for all rural community of farmers. It is traditionally homemade and chemical is not used so there is no hazardous for using this.</a:t>
            </a:r>
            <a:endParaRPr lang="en-US" sz="1500" b="1" dirty="0">
              <a:latin typeface="Book Antiqua" pitchFamily="18" charset="0"/>
            </a:endParaRPr>
          </a:p>
        </p:txBody>
      </p:sp>
      <p:pic>
        <p:nvPicPr>
          <p:cNvPr id="5" name="Content Placeholder 4"/>
          <p:cNvPicPr>
            <a:picLocks noGrp="1"/>
          </p:cNvPicPr>
          <p:nvPr>
            <p:ph sz="half" idx="1"/>
          </p:nvPr>
        </p:nvPicPr>
        <p:blipFill>
          <a:blip r:embed="rId2"/>
          <a:srcRect/>
          <a:stretch>
            <a:fillRect/>
          </a:stretch>
        </p:blipFill>
        <p:spPr bwMode="auto">
          <a:xfrm flipH="1">
            <a:off x="0" y="2438400"/>
            <a:ext cx="22860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sz="3600" b="1" dirty="0" smtClean="0"/>
              <a:t/>
            </a:r>
            <a:br>
              <a:rPr lang="en-US" sz="3600" b="1" dirty="0" smtClean="0"/>
            </a:br>
            <a:r>
              <a:rPr lang="en-US" sz="3200" b="1" dirty="0" smtClean="0">
                <a:latin typeface="Book Antiqua" pitchFamily="18" charset="0"/>
              </a:rPr>
              <a:t>Case study-5</a:t>
            </a:r>
            <a:r>
              <a:rPr lang="en-US" sz="3200" dirty="0" smtClean="0">
                <a:latin typeface="Book Antiqua" pitchFamily="18" charset="0"/>
              </a:rPr>
              <a:t/>
            </a:r>
            <a:br>
              <a:rPr lang="en-US" sz="3200" dirty="0" smtClean="0">
                <a:latin typeface="Book Antiqua" pitchFamily="18" charset="0"/>
              </a:rPr>
            </a:br>
            <a:r>
              <a:rPr lang="en-US" sz="3200" b="1" dirty="0" smtClean="0">
                <a:latin typeface="Book Antiqua" pitchFamily="18" charset="0"/>
              </a:rPr>
              <a:t>Farmers-"Using tissue culture tech."</a:t>
            </a:r>
            <a:r>
              <a:rPr lang="en-US" sz="3200" dirty="0" smtClean="0">
                <a:latin typeface="Book Antiqua" pitchFamily="18" charset="0"/>
              </a:rPr>
              <a:t/>
            </a:r>
            <a:br>
              <a:rPr lang="en-US" sz="3200" dirty="0" smtClean="0">
                <a:latin typeface="Book Antiqua" pitchFamily="18" charset="0"/>
              </a:rPr>
            </a:br>
            <a:endParaRPr lang="en-US" sz="3600" dirty="0">
              <a:latin typeface="Book Antiqua" pitchFamily="18" charset="0"/>
            </a:endParaRPr>
          </a:p>
        </p:txBody>
      </p:sp>
      <p:sp>
        <p:nvSpPr>
          <p:cNvPr id="4" name="Content Placeholder 3"/>
          <p:cNvSpPr>
            <a:spLocks noGrp="1"/>
          </p:cNvSpPr>
          <p:nvPr>
            <p:ph sz="half" idx="2"/>
          </p:nvPr>
        </p:nvSpPr>
        <p:spPr>
          <a:xfrm>
            <a:off x="2819400" y="1143000"/>
            <a:ext cx="6019800" cy="5715001"/>
          </a:xfrm>
        </p:spPr>
        <p:txBody>
          <a:bodyPr>
            <a:normAutofit fontScale="25000" lnSpcReduction="20000"/>
          </a:bodyPr>
          <a:lstStyle/>
          <a:p>
            <a:pPr lvl="0"/>
            <a:r>
              <a:rPr lang="en-US" sz="6200" dirty="0" smtClean="0">
                <a:latin typeface="Book Antiqua" pitchFamily="18" charset="0"/>
              </a:rPr>
              <a:t>No. of Plants  : 636</a:t>
            </a:r>
          </a:p>
          <a:p>
            <a:pPr lvl="0"/>
            <a:r>
              <a:rPr lang="en-US" sz="6200" dirty="0" smtClean="0">
                <a:latin typeface="Book Antiqua" pitchFamily="18" charset="0"/>
              </a:rPr>
              <a:t>Year of planting  : 2007</a:t>
            </a:r>
          </a:p>
          <a:p>
            <a:pPr lvl="0"/>
            <a:r>
              <a:rPr lang="en-US" sz="6200" dirty="0" smtClean="0">
                <a:latin typeface="Book Antiqua" pitchFamily="18" charset="0"/>
              </a:rPr>
              <a:t>First Fruiting  :   2009</a:t>
            </a:r>
          </a:p>
          <a:p>
            <a:pPr lvl="0"/>
            <a:r>
              <a:rPr lang="en-US" sz="6200" dirty="0" smtClean="0">
                <a:latin typeface="Book Antiqua" pitchFamily="18" charset="0"/>
              </a:rPr>
              <a:t>Production  : 8000 KGS</a:t>
            </a:r>
          </a:p>
          <a:p>
            <a:pPr lvl="0"/>
            <a:r>
              <a:rPr lang="en-US" sz="6200" dirty="0" smtClean="0">
                <a:latin typeface="Book Antiqua" pitchFamily="18" charset="0"/>
              </a:rPr>
              <a:t>Second Fruiting : 2010</a:t>
            </a:r>
          </a:p>
          <a:p>
            <a:pPr lvl="0"/>
            <a:r>
              <a:rPr lang="en-US" sz="6200" dirty="0" smtClean="0">
                <a:latin typeface="Book Antiqua" pitchFamily="18" charset="0"/>
              </a:rPr>
              <a:t>Production :  14600 KGS</a:t>
            </a:r>
          </a:p>
          <a:p>
            <a:pPr lvl="0"/>
            <a:r>
              <a:rPr lang="en-US" sz="6200" dirty="0" smtClean="0">
                <a:latin typeface="Book Antiqua" pitchFamily="18" charset="0"/>
              </a:rPr>
              <a:t>Third Fruiting : 2011</a:t>
            </a:r>
          </a:p>
          <a:p>
            <a:pPr lvl="0"/>
            <a:r>
              <a:rPr lang="en-US" sz="6200" dirty="0" smtClean="0">
                <a:latin typeface="Book Antiqua" pitchFamily="18" charset="0"/>
              </a:rPr>
              <a:t>Production : 22000 KGS</a:t>
            </a:r>
          </a:p>
          <a:p>
            <a:pPr lvl="0"/>
            <a:r>
              <a:rPr lang="en-US" sz="6200" dirty="0" smtClean="0">
                <a:latin typeface="Book Antiqua" pitchFamily="18" charset="0"/>
              </a:rPr>
              <a:t>Forth Fruiting : 2012</a:t>
            </a:r>
          </a:p>
          <a:p>
            <a:pPr lvl="0"/>
            <a:r>
              <a:rPr lang="en-US" sz="6200" dirty="0" smtClean="0">
                <a:latin typeface="Book Antiqua" pitchFamily="18" charset="0"/>
              </a:rPr>
              <a:t>Production : 36000 KGS</a:t>
            </a:r>
          </a:p>
          <a:p>
            <a:pPr lvl="0"/>
            <a:r>
              <a:rPr lang="en-US" sz="6200" dirty="0" smtClean="0">
                <a:latin typeface="Book Antiqua" pitchFamily="18" charset="0"/>
              </a:rPr>
              <a:t>Fifth Fruiting  : 2013</a:t>
            </a:r>
          </a:p>
          <a:p>
            <a:pPr lvl="0"/>
            <a:r>
              <a:rPr lang="en-US" sz="6200" dirty="0" smtClean="0">
                <a:latin typeface="Book Antiqua" pitchFamily="18" charset="0"/>
              </a:rPr>
              <a:t>Production : 44000 KGS</a:t>
            </a:r>
          </a:p>
          <a:p>
            <a:pPr lvl="0"/>
            <a:r>
              <a:rPr lang="en-US" sz="6200" dirty="0" smtClean="0">
                <a:latin typeface="Book Antiqua" pitchFamily="18" charset="0"/>
              </a:rPr>
              <a:t>Sixth fruiting : 2014</a:t>
            </a:r>
          </a:p>
          <a:p>
            <a:pPr lvl="0"/>
            <a:r>
              <a:rPr lang="en-US" sz="6200" dirty="0" smtClean="0">
                <a:latin typeface="Book Antiqua" pitchFamily="18" charset="0"/>
              </a:rPr>
              <a:t>Production : 19000 KGS (no rains)</a:t>
            </a:r>
          </a:p>
          <a:p>
            <a:pPr lvl="0"/>
            <a:r>
              <a:rPr lang="en-US" sz="6200" dirty="0" smtClean="0">
                <a:latin typeface="Book Antiqua" pitchFamily="18" charset="0"/>
              </a:rPr>
              <a:t>Seventh Fruiting : 2015</a:t>
            </a:r>
          </a:p>
          <a:p>
            <a:pPr lvl="0"/>
            <a:r>
              <a:rPr lang="en-US" sz="6200" dirty="0" smtClean="0">
                <a:latin typeface="Book Antiqua" pitchFamily="18" charset="0"/>
              </a:rPr>
              <a:t>Production : 100 % Flowering</a:t>
            </a:r>
          </a:p>
          <a:p>
            <a:r>
              <a:rPr lang="en-US" sz="6200" dirty="0" smtClean="0">
                <a:latin typeface="Book Antiqua" pitchFamily="18" charset="0"/>
              </a:rPr>
              <a:t> Earlier the land was barren and Agriculture become not viable and sustainable so farmer do not want o continue the work </a:t>
            </a:r>
          </a:p>
          <a:p>
            <a:r>
              <a:rPr lang="en-US" sz="6200" dirty="0" smtClean="0">
                <a:latin typeface="Book Antiqua" pitchFamily="18" charset="0"/>
              </a:rPr>
              <a:t>By using tissue culture </a:t>
            </a:r>
          </a:p>
          <a:p>
            <a:pPr lvl="0"/>
            <a:r>
              <a:rPr lang="en-US" sz="6200" dirty="0" smtClean="0">
                <a:latin typeface="Book Antiqua" pitchFamily="18" charset="0"/>
              </a:rPr>
              <a:t>Average farm gate price/kg:-Rs 70.0 </a:t>
            </a:r>
          </a:p>
          <a:p>
            <a:pPr lvl="0"/>
            <a:r>
              <a:rPr lang="en-US" sz="7200" b="1" dirty="0" smtClean="0">
                <a:latin typeface="Book Antiqua" pitchFamily="18" charset="0"/>
              </a:rPr>
              <a:t>Income from Rs:- 560000 to Rs. 3080000</a:t>
            </a:r>
          </a:p>
          <a:p>
            <a:pPr lvl="0"/>
            <a:r>
              <a:rPr lang="en-US" sz="7200" b="1" dirty="0" smtClean="0">
                <a:latin typeface="Book Antiqua" pitchFamily="18" charset="0"/>
              </a:rPr>
              <a:t>Average per Acre income RS. 44000 TO RS. 242000 </a:t>
            </a:r>
          </a:p>
          <a:p>
            <a:endParaRPr lang="en-US" dirty="0"/>
          </a:p>
        </p:txBody>
      </p:sp>
      <p:pic>
        <p:nvPicPr>
          <p:cNvPr id="5" name="Content Placeholder 4" descr="C:\Documents and Settings\Jigar Mistry\Desktop\2.jpg"/>
          <p:cNvPicPr>
            <a:picLocks noGrp="1"/>
          </p:cNvPicPr>
          <p:nvPr>
            <p:ph sz="half" idx="1"/>
          </p:nvPr>
        </p:nvPicPr>
        <p:blipFill>
          <a:blip r:embed="rId2"/>
          <a:srcRect/>
          <a:stretch>
            <a:fillRect/>
          </a:stretch>
        </p:blipFill>
        <p:spPr bwMode="auto">
          <a:xfrm>
            <a:off x="0" y="2590800"/>
            <a:ext cx="2667000" cy="2822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371600"/>
          </a:xfrm>
        </p:spPr>
        <p:txBody>
          <a:bodyPr>
            <a:normAutofit fontScale="90000"/>
          </a:bodyPr>
          <a:lstStyle/>
          <a:p>
            <a:r>
              <a:rPr lang="en-US" sz="4000" b="1" dirty="0" smtClean="0"/>
              <a:t>Case study-6</a:t>
            </a:r>
            <a:r>
              <a:rPr lang="en-US" sz="4000" dirty="0" smtClean="0"/>
              <a:t/>
            </a:r>
            <a:br>
              <a:rPr lang="en-US" sz="4000" dirty="0" smtClean="0"/>
            </a:br>
            <a:r>
              <a:rPr lang="en-US" sz="4000" b="1" dirty="0" smtClean="0"/>
              <a:t>“Using Integrated technology on time “</a:t>
            </a:r>
            <a:endParaRPr lang="en-US" dirty="0"/>
          </a:p>
        </p:txBody>
      </p:sp>
      <p:pic>
        <p:nvPicPr>
          <p:cNvPr id="7" name="Content Placeholder 6" descr="Dadam1"/>
          <p:cNvPicPr>
            <a:picLocks noGrp="1"/>
          </p:cNvPicPr>
          <p:nvPr>
            <p:ph idx="1"/>
          </p:nvPr>
        </p:nvPicPr>
        <p:blipFill>
          <a:blip r:embed="rId2" cstate="print">
            <a:lum contrast="20000"/>
          </a:blip>
          <a:srcRect/>
          <a:stretch>
            <a:fillRect/>
          </a:stretch>
        </p:blipFill>
        <p:spPr bwMode="auto">
          <a:xfrm>
            <a:off x="3505200" y="1981200"/>
            <a:ext cx="1828800" cy="1960418"/>
          </a:xfrm>
          <a:prstGeom prst="rect">
            <a:avLst/>
          </a:prstGeom>
          <a:noFill/>
          <a:ln w="9525">
            <a:noFill/>
            <a:miter lim="800000"/>
            <a:headEnd/>
            <a:tailEnd/>
          </a:ln>
        </p:spPr>
      </p:pic>
      <p:pic>
        <p:nvPicPr>
          <p:cNvPr id="8" name="Picture 7" descr="Dadam2"/>
          <p:cNvPicPr/>
          <p:nvPr/>
        </p:nvPicPr>
        <p:blipFill>
          <a:blip r:embed="rId3" cstate="print"/>
          <a:srcRect/>
          <a:stretch>
            <a:fillRect/>
          </a:stretch>
        </p:blipFill>
        <p:spPr bwMode="auto">
          <a:xfrm>
            <a:off x="2133600" y="1981200"/>
            <a:ext cx="1295400" cy="1885950"/>
          </a:xfrm>
          <a:prstGeom prst="rect">
            <a:avLst/>
          </a:prstGeom>
          <a:noFill/>
          <a:ln w="9525">
            <a:noFill/>
            <a:miter lim="800000"/>
            <a:headEnd/>
            <a:tailEnd/>
          </a:ln>
        </p:spPr>
      </p:pic>
      <p:pic>
        <p:nvPicPr>
          <p:cNvPr id="9" name="Picture 8" descr="SAM_0234"/>
          <p:cNvPicPr/>
          <p:nvPr/>
        </p:nvPicPr>
        <p:blipFill>
          <a:blip r:embed="rId4" cstate="print">
            <a:lum contrast="40000"/>
          </a:blip>
          <a:srcRect/>
          <a:stretch>
            <a:fillRect/>
          </a:stretch>
        </p:blipFill>
        <p:spPr bwMode="auto">
          <a:xfrm>
            <a:off x="5334001" y="1981200"/>
            <a:ext cx="1905000" cy="2095500"/>
          </a:xfrm>
          <a:prstGeom prst="rect">
            <a:avLst/>
          </a:prstGeom>
          <a:noFill/>
          <a:ln w="9525">
            <a:noFill/>
            <a:miter lim="800000"/>
            <a:headEnd/>
            <a:tailEnd/>
          </a:ln>
        </p:spPr>
      </p:pic>
      <p:pic>
        <p:nvPicPr>
          <p:cNvPr id="10" name="Picture 9" descr="SAM_0131"/>
          <p:cNvPicPr/>
          <p:nvPr/>
        </p:nvPicPr>
        <p:blipFill>
          <a:blip r:embed="rId5" cstate="print"/>
          <a:srcRect/>
          <a:stretch>
            <a:fillRect/>
          </a:stretch>
        </p:blipFill>
        <p:spPr bwMode="auto">
          <a:xfrm>
            <a:off x="7239000" y="1981200"/>
            <a:ext cx="1752600" cy="2057400"/>
          </a:xfrm>
          <a:prstGeom prst="rect">
            <a:avLst/>
          </a:prstGeom>
          <a:noFill/>
          <a:ln w="9525">
            <a:noFill/>
            <a:miter lim="800000"/>
            <a:headEnd/>
            <a:tailEnd/>
          </a:ln>
        </p:spPr>
      </p:pic>
      <p:pic>
        <p:nvPicPr>
          <p:cNvPr id="11" name="Picture 10" descr="SAM_0187"/>
          <p:cNvPicPr/>
          <p:nvPr/>
        </p:nvPicPr>
        <p:blipFill>
          <a:blip r:embed="rId6" cstate="print">
            <a:lum contrast="40000"/>
          </a:blip>
          <a:srcRect/>
          <a:stretch>
            <a:fillRect/>
          </a:stretch>
        </p:blipFill>
        <p:spPr bwMode="auto">
          <a:xfrm>
            <a:off x="381000" y="1981200"/>
            <a:ext cx="1676400" cy="1905000"/>
          </a:xfrm>
          <a:prstGeom prst="rect">
            <a:avLst/>
          </a:prstGeom>
          <a:noFill/>
          <a:ln w="9525">
            <a:noFill/>
            <a:miter lim="800000"/>
            <a:headEnd/>
            <a:tailEnd/>
          </a:ln>
        </p:spPr>
      </p:pic>
      <p:sp>
        <p:nvSpPr>
          <p:cNvPr id="21505" name="Rectangle 1"/>
          <p:cNvSpPr>
            <a:spLocks noChangeArrowheads="1"/>
          </p:cNvSpPr>
          <p:nvPr/>
        </p:nvSpPr>
        <p:spPr bwMode="auto">
          <a:xfrm>
            <a:off x="0" y="403860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Book Antiqua" pitchFamily="18" charset="0"/>
                <a:ea typeface="Times New Roman" pitchFamily="18" charset="0"/>
                <a:cs typeface="Arial" pitchFamily="34" charset="0"/>
              </a:rPr>
              <a:t>I took the training from Junagadh Agriculture University for CRIDA and use Guide  book and adopted the  new technology. Also whatever waste is available in farm I collect it and put in the pit so it’s converted in  the compost and now I started to use this compost as a fertilizer. I lay the compost surrounding the plant so  no waste of fertilizer in monsoon and maintain the humidly in whole season. This technique is suitable and  favorable in our crop and even in our land. So we continue the technology and Started cultivate the intercrop like </a:t>
            </a:r>
            <a:r>
              <a:rPr kumimoji="0" lang="en-US" b="1" i="0" u="none" strike="noStrike" cap="none" normalizeH="0" baseline="0" dirty="0" err="1" smtClean="0">
                <a:ln>
                  <a:noFill/>
                </a:ln>
                <a:solidFill>
                  <a:srgbClr val="333333"/>
                </a:solidFill>
                <a:effectLst/>
                <a:latin typeface="Book Antiqua" pitchFamily="18" charset="0"/>
                <a:ea typeface="Times New Roman" pitchFamily="18" charset="0"/>
                <a:cs typeface="Arial" pitchFamily="34" charset="0"/>
              </a:rPr>
              <a:t>Bottelguard</a:t>
            </a:r>
            <a:r>
              <a:rPr kumimoji="0" lang="en-US" b="1" i="0" u="none" strike="noStrike" cap="none" normalizeH="0" baseline="0" dirty="0" smtClean="0">
                <a:ln>
                  <a:noFill/>
                </a:ln>
                <a:solidFill>
                  <a:srgbClr val="333333"/>
                </a:solidFill>
                <a:effectLst/>
                <a:latin typeface="Book Antiqua" pitchFamily="18" charset="0"/>
                <a:ea typeface="Times New Roman" pitchFamily="18" charset="0"/>
                <a:cs typeface="Arial" pitchFamily="34" charset="0"/>
              </a:rPr>
              <a:t> and watermelon and in this we used mulching technique-</a:t>
            </a:r>
            <a:r>
              <a:rPr kumimoji="0" lang="en-US" b="1" i="0" u="none" strike="noStrike" cap="none" normalizeH="0" baseline="0" dirty="0" smtClean="0">
                <a:ln>
                  <a:noFill/>
                </a:ln>
                <a:solidFill>
                  <a:srgbClr val="252525"/>
                </a:solidFill>
                <a:effectLst/>
                <a:latin typeface="Book Antiqua" pitchFamily="18" charset="0"/>
                <a:ea typeface="Times New Roman" pitchFamily="18" charset="0"/>
                <a:cs typeface="Arial" pitchFamily="34" charset="0"/>
              </a:rPr>
              <a:t>Plastic mulch</a:t>
            </a:r>
            <a:r>
              <a:rPr kumimoji="0" lang="en-US" b="1" i="0" u="none" strike="noStrike" cap="none" normalizeH="0" baseline="0" dirty="0" smtClean="0">
                <a:ln>
                  <a:noFill/>
                </a:ln>
                <a:solidFill>
                  <a:srgbClr val="333333"/>
                </a:solidFill>
                <a:effectLst/>
                <a:latin typeface="Book Antiqua" pitchFamily="18" charset="0"/>
                <a:ea typeface="Times New Roman" pitchFamily="18" charset="0"/>
                <a:cs typeface="Arial" pitchFamily="34" charset="0"/>
              </a:rPr>
              <a:t>- and started sawing the  crop after 15</a:t>
            </a:r>
            <a:r>
              <a:rPr kumimoji="0" lang="en-US" b="1" i="0" u="none" strike="noStrike" cap="none" normalizeH="0" baseline="30000" dirty="0" smtClean="0">
                <a:ln>
                  <a:noFill/>
                </a:ln>
                <a:solidFill>
                  <a:srgbClr val="333333"/>
                </a:solidFill>
                <a:effectLst/>
                <a:latin typeface="Book Antiqua" pitchFamily="18" charset="0"/>
                <a:ea typeface="Times New Roman" pitchFamily="18" charset="0"/>
                <a:cs typeface="Arial" pitchFamily="34" charset="0"/>
              </a:rPr>
              <a:t>th</a:t>
            </a:r>
            <a:r>
              <a:rPr kumimoji="0" lang="en-US" b="1" i="0" u="none" strike="noStrike" cap="none" normalizeH="0" baseline="0" dirty="0" smtClean="0">
                <a:ln>
                  <a:noFill/>
                </a:ln>
                <a:solidFill>
                  <a:srgbClr val="333333"/>
                </a:solidFill>
                <a:effectLst/>
                <a:latin typeface="Book Antiqua" pitchFamily="18" charset="0"/>
                <a:ea typeface="Times New Roman" pitchFamily="18" charset="0"/>
                <a:cs typeface="Arial" pitchFamily="34" charset="0"/>
              </a:rPr>
              <a:t> September and using drip in absence of rain water. Through using this technique we earn net  profit /Acre are as under</a:t>
            </a:r>
            <a:r>
              <a:rPr kumimoji="0" lang="en-US" sz="1400" b="1" i="0" u="none" strike="noStrike" cap="none" normalizeH="0" baseline="0" dirty="0" smtClean="0">
                <a:ln>
                  <a:noFill/>
                </a:ln>
                <a:solidFill>
                  <a:srgbClr val="333333"/>
                </a:solidFill>
                <a:effectLst/>
                <a:latin typeface="Book Antiqua" pitchFamily="18" charset="0"/>
                <a:ea typeface="Times New Roman" pitchFamily="18" charset="0"/>
                <a:cs typeface="Arial" pitchFamily="34" charset="0"/>
              </a:rPr>
              <a:t>.</a:t>
            </a:r>
            <a:endParaRPr kumimoji="0" lang="en-US" b="1" i="0" u="none" strike="noStrike" cap="none" normalizeH="0" baseline="0" dirty="0" smtClean="0">
              <a:ln>
                <a:noFill/>
              </a:ln>
              <a:solidFill>
                <a:schemeClr val="tx1"/>
              </a:solidFill>
              <a:effectLst/>
              <a:latin typeface="Book Antiqu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normAutofit fontScale="90000"/>
          </a:bodyPr>
          <a:lstStyle/>
          <a:p>
            <a:r>
              <a:rPr lang="en-US" sz="3100" b="1" dirty="0" smtClean="0"/>
              <a:t/>
            </a:r>
            <a:br>
              <a:rPr lang="en-US" sz="3100" b="1" dirty="0" smtClean="0"/>
            </a:br>
            <a:r>
              <a:rPr lang="en-US" sz="3100" b="1" dirty="0" smtClean="0"/>
              <a:t/>
            </a:r>
            <a:br>
              <a:rPr lang="en-US" sz="3100" b="1" dirty="0" smtClean="0"/>
            </a:br>
            <a:r>
              <a:rPr lang="en-US" sz="2700" b="1" dirty="0" smtClean="0">
                <a:latin typeface="Book Antiqua" pitchFamily="18" charset="0"/>
              </a:rPr>
              <a:t>Case study-7</a:t>
            </a:r>
            <a:r>
              <a:rPr lang="en-US" sz="2700" dirty="0" smtClean="0">
                <a:latin typeface="Book Antiqua" pitchFamily="18" charset="0"/>
              </a:rPr>
              <a:t/>
            </a:r>
            <a:br>
              <a:rPr lang="en-US" sz="2700" dirty="0" smtClean="0">
                <a:latin typeface="Book Antiqua" pitchFamily="18" charset="0"/>
              </a:rPr>
            </a:br>
            <a:r>
              <a:rPr lang="en-US" sz="2700" b="1" dirty="0" smtClean="0">
                <a:latin typeface="Book Antiqua" pitchFamily="18" charset="0"/>
              </a:rPr>
              <a:t>Not hard work but required smart work with technology ion Agriculture-Said </a:t>
            </a:r>
            <a:r>
              <a:rPr lang="en-US" sz="2700" b="1" dirty="0" err="1" smtClean="0">
                <a:latin typeface="Book Antiqua" pitchFamily="18" charset="0"/>
              </a:rPr>
              <a:t>Maheshbhai</a:t>
            </a:r>
            <a:r>
              <a:rPr lang="en-US" sz="2700" b="1" dirty="0" smtClean="0">
                <a:latin typeface="Book Antiqua" pitchFamily="18" charset="0"/>
              </a:rPr>
              <a:t> Young farmer</a:t>
            </a:r>
            <a:r>
              <a:rPr lang="en-US" dirty="0" smtClean="0"/>
              <a:t/>
            </a:r>
            <a:br>
              <a:rPr lang="en-US" dirty="0" smtClean="0"/>
            </a:br>
            <a:endParaRPr lang="en-US" dirty="0"/>
          </a:p>
        </p:txBody>
      </p:sp>
      <p:pic>
        <p:nvPicPr>
          <p:cNvPr id="4" name="Content Placeholder 3" descr="C:\Documents and Settings\modi\Desktop\Maheshbhai\4.1.JPG"/>
          <p:cNvPicPr>
            <a:picLocks noGrp="1"/>
          </p:cNvPicPr>
          <p:nvPr>
            <p:ph idx="1"/>
          </p:nvPr>
        </p:nvPicPr>
        <p:blipFill>
          <a:blip r:embed="rId2" cstate="print"/>
          <a:srcRect/>
          <a:stretch>
            <a:fillRect/>
          </a:stretch>
        </p:blipFill>
        <p:spPr bwMode="auto">
          <a:xfrm>
            <a:off x="381000" y="1828800"/>
            <a:ext cx="2668385" cy="2590800"/>
          </a:xfrm>
          <a:prstGeom prst="rect">
            <a:avLst/>
          </a:prstGeom>
          <a:noFill/>
          <a:ln w="9525">
            <a:noFill/>
            <a:miter lim="800000"/>
            <a:headEnd/>
            <a:tailEnd/>
          </a:ln>
        </p:spPr>
      </p:pic>
      <p:pic>
        <p:nvPicPr>
          <p:cNvPr id="5" name="Picture 4" descr="C:\Documents and Settings\modi\Desktop\Maheshbhai\DSCN0282.JPG"/>
          <p:cNvPicPr/>
          <p:nvPr/>
        </p:nvPicPr>
        <p:blipFill>
          <a:blip r:embed="rId3" cstate="print"/>
          <a:srcRect/>
          <a:stretch>
            <a:fillRect/>
          </a:stretch>
        </p:blipFill>
        <p:spPr bwMode="auto">
          <a:xfrm>
            <a:off x="3276600" y="1752600"/>
            <a:ext cx="1447800" cy="1390650"/>
          </a:xfrm>
          <a:prstGeom prst="rect">
            <a:avLst/>
          </a:prstGeom>
          <a:noFill/>
          <a:ln w="9525">
            <a:noFill/>
            <a:miter lim="800000"/>
            <a:headEnd/>
            <a:tailEnd/>
          </a:ln>
        </p:spPr>
      </p:pic>
      <p:pic>
        <p:nvPicPr>
          <p:cNvPr id="6" name="Picture 5" descr="C:\Documents and Settings\modi\Desktop\Maheshbhai\DSCN0218.JPG"/>
          <p:cNvPicPr/>
          <p:nvPr/>
        </p:nvPicPr>
        <p:blipFill>
          <a:blip r:embed="rId4" cstate="print"/>
          <a:srcRect/>
          <a:stretch>
            <a:fillRect/>
          </a:stretch>
        </p:blipFill>
        <p:spPr bwMode="auto">
          <a:xfrm>
            <a:off x="3200400" y="3352800"/>
            <a:ext cx="1524000" cy="1114425"/>
          </a:xfrm>
          <a:prstGeom prst="rect">
            <a:avLst/>
          </a:prstGeom>
          <a:noFill/>
          <a:ln w="9525">
            <a:noFill/>
            <a:miter lim="800000"/>
            <a:headEnd/>
            <a:tailEnd/>
          </a:ln>
        </p:spPr>
      </p:pic>
      <p:pic>
        <p:nvPicPr>
          <p:cNvPr id="7" name="Picture 6" descr="C:\Documents and Settings\modi\Desktop\Maheshbhai\DSCN0251.JPG"/>
          <p:cNvPicPr/>
          <p:nvPr/>
        </p:nvPicPr>
        <p:blipFill>
          <a:blip r:embed="rId5" cstate="print"/>
          <a:srcRect/>
          <a:stretch>
            <a:fillRect/>
          </a:stretch>
        </p:blipFill>
        <p:spPr bwMode="auto">
          <a:xfrm>
            <a:off x="5105400" y="1600200"/>
            <a:ext cx="2800350" cy="2895600"/>
          </a:xfrm>
          <a:prstGeom prst="rect">
            <a:avLst/>
          </a:prstGeom>
          <a:noFill/>
          <a:ln w="9525">
            <a:noFill/>
            <a:miter lim="800000"/>
            <a:headEnd/>
            <a:tailEnd/>
          </a:ln>
        </p:spPr>
      </p:pic>
      <p:sp>
        <p:nvSpPr>
          <p:cNvPr id="27650" name="Rectangle 2"/>
          <p:cNvSpPr>
            <a:spLocks noChangeArrowheads="1"/>
          </p:cNvSpPr>
          <p:nvPr/>
        </p:nvSpPr>
        <p:spPr bwMode="auto">
          <a:xfrm>
            <a:off x="304800" y="4648200"/>
            <a:ext cx="78836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Times New Roman" pitchFamily="18" charset="0"/>
              </a:rPr>
              <a:t>I shared my Experience to other farmers and I insist that the other young farmer also continue there traditional trade .if they use  technology and change the perception and see agriculture as  a Business. Agriculture is the best if we upgrade our knowledge and use technology and method on  appropriate time .Now I stated to produce the vermicompost and used it for the same.    </a:t>
            </a:r>
            <a:endParaRPr kumimoji="0" lang="en-US" sz="2800" b="0" i="0" u="none" strike="noStrike" cap="none" normalizeH="0" baseline="0" dirty="0" smtClean="0">
              <a:ln>
                <a:noFill/>
              </a:ln>
              <a:solidFill>
                <a:schemeClr val="tx1"/>
              </a:solidFill>
              <a:effectLst/>
              <a:latin typeface="Book Antiqu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B2C66DF7-6044-4760-A373-D34D51E8B619}" type="slidenum">
              <a:rPr lang="en-US"/>
              <a:pPr/>
              <a:t>14</a:t>
            </a:fld>
            <a:endParaRPr lang="en-US"/>
          </a:p>
        </p:txBody>
      </p:sp>
      <p:pic>
        <p:nvPicPr>
          <p:cNvPr id="5125"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152400" y="-173037"/>
            <a:ext cx="1447800" cy="1239838"/>
          </a:xfrm>
          <a:noFill/>
        </p:spPr>
      </p:pic>
      <p:sp>
        <p:nvSpPr>
          <p:cNvPr id="5126"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512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5128"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pic>
        <p:nvPicPr>
          <p:cNvPr id="8" name="Picture 4" descr="3"/>
          <p:cNvPicPr>
            <a:picLocks noChangeAspect="1" noChangeArrowheads="1"/>
          </p:cNvPicPr>
          <p:nvPr/>
        </p:nvPicPr>
        <p:blipFill>
          <a:blip r:embed="rId5" cstate="print"/>
          <a:srcRect l="5172" t="9091" r="5172" b="3030"/>
          <a:stretch>
            <a:fillRect/>
          </a:stretch>
        </p:blipFill>
        <p:spPr bwMode="auto">
          <a:xfrm>
            <a:off x="2514600" y="1905000"/>
            <a:ext cx="3962400" cy="2209800"/>
          </a:xfrm>
          <a:prstGeom prst="rect">
            <a:avLst/>
          </a:prstGeom>
          <a:noFill/>
          <a:ln w="9525">
            <a:noFill/>
            <a:miter lim="800000"/>
            <a:headEnd/>
            <a:tailEnd/>
          </a:ln>
        </p:spPr>
      </p:pic>
      <p:sp>
        <p:nvSpPr>
          <p:cNvPr id="10" name="Text Box 4"/>
          <p:cNvSpPr txBox="1">
            <a:spLocks noChangeArrowheads="1"/>
          </p:cNvSpPr>
          <p:nvPr/>
        </p:nvSpPr>
        <p:spPr bwMode="auto">
          <a:xfrm>
            <a:off x="533400" y="4114801"/>
            <a:ext cx="8610600" cy="2585323"/>
          </a:xfrm>
          <a:prstGeom prst="rect">
            <a:avLst/>
          </a:prstGeom>
          <a:solidFill>
            <a:schemeClr val="accent3">
              <a:lumMod val="40000"/>
              <a:lumOff val="60000"/>
            </a:schemeClr>
          </a:solidFill>
          <a:ln w="9525" algn="ctr">
            <a:noFill/>
            <a:miter lim="800000"/>
            <a:headEnd/>
            <a:tailEnd/>
          </a:ln>
          <a:effectLst/>
        </p:spPr>
        <p:txBody>
          <a:bodyPr wrap="square">
            <a:spAutoFit/>
          </a:bodyPr>
          <a:lstStyle/>
          <a:p>
            <a:endParaRPr lang="en-US" b="1" dirty="0">
              <a:solidFill>
                <a:srgbClr val="000066"/>
              </a:solidFill>
              <a:cs typeface="Arial" charset="0"/>
            </a:endParaRPr>
          </a:p>
          <a:p>
            <a:r>
              <a:rPr lang="en-US" b="1" dirty="0">
                <a:solidFill>
                  <a:srgbClr val="000066"/>
                </a:solidFill>
                <a:cs typeface="Arial" charset="0"/>
              </a:rPr>
              <a:t>Dr. </a:t>
            </a:r>
            <a:r>
              <a:rPr lang="en-US" b="1" dirty="0" err="1">
                <a:solidFill>
                  <a:srgbClr val="000066"/>
                </a:solidFill>
                <a:cs typeface="Arial" charset="0"/>
              </a:rPr>
              <a:t>Kirit</a:t>
            </a:r>
            <a:r>
              <a:rPr lang="en-US" b="1" dirty="0">
                <a:solidFill>
                  <a:srgbClr val="000066"/>
                </a:solidFill>
                <a:cs typeface="Arial" charset="0"/>
              </a:rPr>
              <a:t> Shelat</a:t>
            </a:r>
          </a:p>
          <a:p>
            <a:r>
              <a:rPr lang="en-US" b="1" dirty="0">
                <a:cs typeface="Arial" charset="0"/>
              </a:rPr>
              <a:t>National Council for Climate Change, Sustainable Development </a:t>
            </a:r>
          </a:p>
          <a:p>
            <a:r>
              <a:rPr lang="en-US" b="1" dirty="0">
                <a:cs typeface="Arial" charset="0"/>
              </a:rPr>
              <a:t>and Public Leadership (NCCSD)</a:t>
            </a:r>
          </a:p>
          <a:p>
            <a:r>
              <a:rPr lang="en-US" b="1" dirty="0">
                <a:cs typeface="Arial" charset="0"/>
              </a:rPr>
              <a:t>Post Box No. 4146, Navrangpura Post Office, Ahmedabad – 380 009.</a:t>
            </a:r>
          </a:p>
          <a:p>
            <a:r>
              <a:rPr lang="en-US" b="1" dirty="0">
                <a:cs typeface="Arial" charset="0"/>
              </a:rPr>
              <a:t>Gujarat, INDIA.</a:t>
            </a:r>
          </a:p>
          <a:p>
            <a:r>
              <a:rPr lang="en-US" b="1" dirty="0">
                <a:solidFill>
                  <a:srgbClr val="000066"/>
                </a:solidFill>
                <a:cs typeface="Arial" charset="0"/>
              </a:rPr>
              <a:t>Phone: 079-26421580 (Off) </a:t>
            </a:r>
            <a:r>
              <a:rPr lang="en-US" b="1" dirty="0" smtClean="0">
                <a:solidFill>
                  <a:srgbClr val="000066"/>
                </a:solidFill>
                <a:cs typeface="Arial" charset="0"/>
              </a:rPr>
              <a:t>09904404393(M</a:t>
            </a:r>
            <a:r>
              <a:rPr lang="en-US" b="1" dirty="0">
                <a:solidFill>
                  <a:srgbClr val="000066"/>
                </a:solidFill>
                <a:cs typeface="Arial" charset="0"/>
              </a:rPr>
              <a:t>)</a:t>
            </a:r>
          </a:p>
          <a:p>
            <a:r>
              <a:rPr lang="en-US" b="1" dirty="0">
                <a:solidFill>
                  <a:srgbClr val="000066"/>
                </a:solidFill>
                <a:cs typeface="Arial" charset="0"/>
              </a:rPr>
              <a:t>Email: info@nccsdindia.org Website: www.nccsdindia.org </a:t>
            </a:r>
          </a:p>
          <a:p>
            <a:endParaRPr lang="en-US" b="1" dirty="0">
              <a:solidFill>
                <a:srgbClr val="000066"/>
              </a:solidFill>
              <a:cs typeface="Arial" charset="0"/>
            </a:endParaRPr>
          </a:p>
        </p:txBody>
      </p:sp>
      <p:sp>
        <p:nvSpPr>
          <p:cNvPr id="12" name="TextBox 11"/>
          <p:cNvSpPr txBox="1"/>
          <p:nvPr/>
        </p:nvSpPr>
        <p:spPr>
          <a:xfrm>
            <a:off x="2286000" y="838200"/>
            <a:ext cx="5105400" cy="707886"/>
          </a:xfrm>
          <a:prstGeom prst="rect">
            <a:avLst/>
          </a:prstGeom>
          <a:noFill/>
        </p:spPr>
        <p:txBody>
          <a:bodyPr wrap="square" rtlCol="0">
            <a:spAutoFit/>
          </a:bodyPr>
          <a:lstStyle/>
          <a:p>
            <a:pPr algn="ctr"/>
            <a:r>
              <a:rPr lang="en-US" sz="4000" b="1" cap="all" dirty="0" smtClean="0">
                <a:solidFill>
                  <a:schemeClr val="accent6">
                    <a:lumMod val="50000"/>
                  </a:schemeClr>
                </a:solidFill>
              </a:rPr>
              <a:t>Thank You</a:t>
            </a:r>
            <a:endParaRPr lang="en-US" sz="4000" b="1" cap="all"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Autofit/>
          </a:bodyPr>
          <a:lstStyle/>
          <a:p>
            <a:r>
              <a:rPr lang="en-US" sz="3600" dirty="0" smtClean="0">
                <a:latin typeface="Book Antiqua" pitchFamily="18" charset="0"/>
              </a:rPr>
              <a:t>NICRA supported Capacity Building Programme for adaptation of Climate Resilient Agriculture to NCCSD</a:t>
            </a:r>
            <a:endParaRPr lang="en-US" sz="3600" dirty="0">
              <a:latin typeface="Book Antiqua" pitchFamily="18" charset="0"/>
            </a:endParaRPr>
          </a:p>
        </p:txBody>
      </p:sp>
      <p:sp>
        <p:nvSpPr>
          <p:cNvPr id="3" name="Content Placeholder 2"/>
          <p:cNvSpPr>
            <a:spLocks noGrp="1"/>
          </p:cNvSpPr>
          <p:nvPr>
            <p:ph idx="1"/>
          </p:nvPr>
        </p:nvSpPr>
        <p:spPr>
          <a:xfrm>
            <a:off x="457200" y="2057400"/>
            <a:ext cx="8229600" cy="4572000"/>
          </a:xfrm>
        </p:spPr>
        <p:txBody>
          <a:bodyPr>
            <a:noAutofit/>
          </a:bodyPr>
          <a:lstStyle/>
          <a:p>
            <a:r>
              <a:rPr lang="en-US" sz="2800" dirty="0" smtClean="0">
                <a:latin typeface="Book Antiqua" pitchFamily="18" charset="0"/>
              </a:rPr>
              <a:t> NCCSD has trained more than 5000 Farmers in Gujarat.</a:t>
            </a:r>
          </a:p>
          <a:p>
            <a:r>
              <a:rPr lang="en-US" sz="2800" dirty="0" smtClean="0">
                <a:latin typeface="Book Antiqua" pitchFamily="18" charset="0"/>
              </a:rPr>
              <a:t>NCCSD in the Process has developed learning material in Form of ‘Guide Book’,’ Video films’ and Posters.</a:t>
            </a:r>
          </a:p>
          <a:p>
            <a:r>
              <a:rPr lang="en-US" sz="2800" dirty="0" smtClean="0">
                <a:latin typeface="Book Antiqua" pitchFamily="18" charset="0"/>
              </a:rPr>
              <a:t>The Guidebook have been revised Every year after basic Guidebook  has developed to incorporates problems faced by farmers and ways to solve them.</a:t>
            </a:r>
            <a:endParaRPr lang="en-US" sz="2800" dirty="0">
              <a:latin typeface="Book Antiqu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latin typeface="Book Antiqua" pitchFamily="18" charset="0"/>
              </a:rPr>
              <a:t>Conti………….</a:t>
            </a:r>
            <a:endParaRPr lang="en-US" sz="3600" dirty="0">
              <a:latin typeface="Book Antiqua" pitchFamily="18" charset="0"/>
            </a:endParaRPr>
          </a:p>
        </p:txBody>
      </p:sp>
      <p:sp>
        <p:nvSpPr>
          <p:cNvPr id="3" name="Content Placeholder 2"/>
          <p:cNvSpPr>
            <a:spLocks noGrp="1"/>
          </p:cNvSpPr>
          <p:nvPr>
            <p:ph idx="1"/>
          </p:nvPr>
        </p:nvSpPr>
        <p:spPr>
          <a:xfrm>
            <a:off x="381000" y="1066800"/>
            <a:ext cx="8610600" cy="5257800"/>
          </a:xfrm>
        </p:spPr>
        <p:txBody>
          <a:bodyPr>
            <a:normAutofit lnSpcReduction="10000"/>
          </a:bodyPr>
          <a:lstStyle/>
          <a:p>
            <a:r>
              <a:rPr lang="en-US" sz="2800" dirty="0" smtClean="0">
                <a:latin typeface="Book Antiqua" pitchFamily="18" charset="0"/>
              </a:rPr>
              <a:t>The First Guide book was ‘</a:t>
            </a:r>
            <a:r>
              <a:rPr lang="en-US" sz="2800" dirty="0" err="1" smtClean="0">
                <a:latin typeface="Book Antiqua" pitchFamily="18" charset="0"/>
              </a:rPr>
              <a:t>Baldalata</a:t>
            </a:r>
            <a:r>
              <a:rPr lang="en-US" sz="2800" dirty="0" smtClean="0">
                <a:latin typeface="Book Antiqua" pitchFamily="18" charset="0"/>
              </a:rPr>
              <a:t> </a:t>
            </a:r>
            <a:r>
              <a:rPr lang="en-US" sz="2800" dirty="0" err="1" smtClean="0">
                <a:latin typeface="Book Antiqua" pitchFamily="18" charset="0"/>
              </a:rPr>
              <a:t>Havaman</a:t>
            </a:r>
            <a:r>
              <a:rPr lang="en-US" sz="2800" dirty="0" smtClean="0">
                <a:latin typeface="Book Antiqua" pitchFamily="18" charset="0"/>
              </a:rPr>
              <a:t> ma </a:t>
            </a:r>
            <a:r>
              <a:rPr lang="en-US" sz="2800" dirty="0" err="1" smtClean="0">
                <a:latin typeface="Book Antiqua" pitchFamily="18" charset="0"/>
              </a:rPr>
              <a:t>Kushal</a:t>
            </a:r>
            <a:r>
              <a:rPr lang="en-US" sz="2800" dirty="0" smtClean="0">
                <a:latin typeface="Book Antiqua" pitchFamily="18" charset="0"/>
              </a:rPr>
              <a:t> </a:t>
            </a:r>
            <a:r>
              <a:rPr lang="en-US" sz="2800" dirty="0" err="1" smtClean="0">
                <a:latin typeface="Book Antiqua" pitchFamily="18" charset="0"/>
              </a:rPr>
              <a:t>Kheti</a:t>
            </a:r>
            <a:r>
              <a:rPr lang="en-US" sz="2800" dirty="0" smtClean="0">
                <a:latin typeface="Book Antiqua" pitchFamily="18" charset="0"/>
              </a:rPr>
              <a:t>’. This was later on distributed  by Government of Gujarat to all villages in the Year 2014.</a:t>
            </a:r>
          </a:p>
          <a:p>
            <a:r>
              <a:rPr lang="en-US" sz="2800" dirty="0" smtClean="0">
                <a:latin typeface="Book Antiqua" pitchFamily="18" charset="0"/>
              </a:rPr>
              <a:t>This was added with new guide book on Value Added Agriculture in year 2015. </a:t>
            </a:r>
          </a:p>
          <a:p>
            <a:r>
              <a:rPr lang="en-US" sz="2800" dirty="0" smtClean="0">
                <a:latin typeface="Book Antiqua" pitchFamily="18" charset="0"/>
              </a:rPr>
              <a:t>Followed by comprehensive new book released by Union Agricultural Minister for State Shri </a:t>
            </a:r>
            <a:r>
              <a:rPr lang="en-US" sz="2800" dirty="0" err="1" smtClean="0">
                <a:latin typeface="Book Antiqua" pitchFamily="18" charset="0"/>
              </a:rPr>
              <a:t>Parshottam</a:t>
            </a:r>
            <a:r>
              <a:rPr lang="en-US" sz="2800" dirty="0" smtClean="0">
                <a:latin typeface="Book Antiqua" pitchFamily="18" charset="0"/>
              </a:rPr>
              <a:t> </a:t>
            </a:r>
            <a:r>
              <a:rPr lang="en-US" sz="2800" dirty="0" err="1" smtClean="0">
                <a:latin typeface="Book Antiqua" pitchFamily="18" charset="0"/>
              </a:rPr>
              <a:t>Rupala</a:t>
            </a:r>
            <a:r>
              <a:rPr lang="en-US" sz="2800" dirty="0" smtClean="0">
                <a:latin typeface="Book Antiqua" pitchFamily="18" charset="0"/>
              </a:rPr>
              <a:t> in October 2016.The latest edition includes ways to meet problem due to Salinity ingress, frost etc-with focus on new issues raised by farmers and their solution.  </a:t>
            </a:r>
            <a:endParaRPr lang="en-US" sz="2800" dirty="0">
              <a:latin typeface="Book Antiqu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sz="4000" dirty="0" smtClean="0">
                <a:latin typeface="Book Antiqua" pitchFamily="18" charset="0"/>
              </a:rPr>
              <a:t>Conti…………</a:t>
            </a:r>
            <a:endParaRPr lang="en-US" sz="4000" dirty="0">
              <a:latin typeface="Book Antiqua" pitchFamily="18" charset="0"/>
            </a:endParaRPr>
          </a:p>
        </p:txBody>
      </p:sp>
      <p:sp>
        <p:nvSpPr>
          <p:cNvPr id="3" name="Content Placeholder 2"/>
          <p:cNvSpPr>
            <a:spLocks noGrp="1"/>
          </p:cNvSpPr>
          <p:nvPr>
            <p:ph idx="1"/>
          </p:nvPr>
        </p:nvSpPr>
        <p:spPr>
          <a:xfrm>
            <a:off x="457200" y="1752600"/>
            <a:ext cx="8229600" cy="4876800"/>
          </a:xfrm>
        </p:spPr>
        <p:txBody>
          <a:bodyPr>
            <a:noAutofit/>
          </a:bodyPr>
          <a:lstStyle/>
          <a:p>
            <a:r>
              <a:rPr lang="en-US" sz="2800" dirty="0" smtClean="0">
                <a:latin typeface="Book Antiqua" pitchFamily="18" charset="0"/>
              </a:rPr>
              <a:t>The Hindi Edition was brought out in year 2016 and Circulated to all states and state like U.P. has already using it.</a:t>
            </a:r>
          </a:p>
          <a:p>
            <a:r>
              <a:rPr lang="en-US" sz="2800" dirty="0" smtClean="0">
                <a:latin typeface="Book Antiqua" pitchFamily="18" charset="0"/>
              </a:rPr>
              <a:t>While under NICRA only funding for first Guidebook has made available NCCSD mobilized State Government and other donors to support rest of editions-books and distributed to Non-trainee farmers also .</a:t>
            </a:r>
            <a:endParaRPr lang="en-US" sz="2800" dirty="0">
              <a:latin typeface="Book Antiqu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600" dirty="0" smtClean="0">
                <a:latin typeface="Book Antiqua" pitchFamily="18" charset="0"/>
              </a:rPr>
              <a:t>Conti……………….</a:t>
            </a:r>
            <a:endParaRPr lang="en-US" sz="3600" dirty="0">
              <a:latin typeface="Book Antiqua" pitchFamily="18" charset="0"/>
            </a:endParaRPr>
          </a:p>
        </p:txBody>
      </p:sp>
      <p:sp>
        <p:nvSpPr>
          <p:cNvPr id="3" name="Content Placeholder 2"/>
          <p:cNvSpPr>
            <a:spLocks noGrp="1"/>
          </p:cNvSpPr>
          <p:nvPr>
            <p:ph idx="1"/>
          </p:nvPr>
        </p:nvSpPr>
        <p:spPr>
          <a:xfrm>
            <a:off x="0" y="990600"/>
            <a:ext cx="9144000" cy="5867400"/>
          </a:xfrm>
        </p:spPr>
        <p:txBody>
          <a:bodyPr>
            <a:noAutofit/>
          </a:bodyPr>
          <a:lstStyle/>
          <a:p>
            <a:pPr marL="514350" indent="-514350"/>
            <a:r>
              <a:rPr lang="en-US" sz="2800" dirty="0" smtClean="0">
                <a:latin typeface="Book Antiqua" pitchFamily="18" charset="0"/>
              </a:rPr>
              <a:t>This unique contribution of the  PROCESS included :- </a:t>
            </a:r>
          </a:p>
          <a:p>
            <a:pPr marL="2228850" lvl="4" indent="-514350">
              <a:buFont typeface="+mj-lt"/>
              <a:buAutoNum type="arabicPeriod"/>
            </a:pPr>
            <a:r>
              <a:rPr lang="en-US" sz="2800" dirty="0" smtClean="0">
                <a:latin typeface="Book Antiqua" pitchFamily="18" charset="0"/>
              </a:rPr>
              <a:t>Developing a Guide Book in consultation  with Agricultural Scientists.</a:t>
            </a:r>
          </a:p>
          <a:p>
            <a:pPr marL="2228850" lvl="4" indent="-514350">
              <a:buFont typeface="+mj-lt"/>
              <a:buAutoNum type="arabicPeriod"/>
            </a:pPr>
            <a:r>
              <a:rPr lang="en-US" sz="2800" dirty="0" smtClean="0">
                <a:latin typeface="Book Antiqua" pitchFamily="18" charset="0"/>
              </a:rPr>
              <a:t>Testing it with Farmers.</a:t>
            </a:r>
          </a:p>
          <a:p>
            <a:pPr marL="2228850" lvl="4" indent="-514350">
              <a:buFont typeface="+mj-lt"/>
              <a:buAutoNum type="arabicPeriod"/>
            </a:pPr>
            <a:r>
              <a:rPr lang="en-US" sz="2800" dirty="0" smtClean="0">
                <a:latin typeface="Book Antiqua" pitchFamily="18" charset="0"/>
              </a:rPr>
              <a:t>Firm up it with  incorporating issues raised by farmers.</a:t>
            </a:r>
          </a:p>
          <a:p>
            <a:pPr marL="2228850" lvl="4" indent="-514350">
              <a:buFont typeface="+mj-lt"/>
              <a:buAutoNum type="arabicPeriod"/>
            </a:pPr>
            <a:r>
              <a:rPr lang="en-US" sz="2800" dirty="0" smtClean="0">
                <a:latin typeface="Book Antiqua" pitchFamily="18" charset="0"/>
              </a:rPr>
              <a:t>Make it available to all farmers</a:t>
            </a:r>
            <a:r>
              <a:rPr lang="en-US" sz="2800" b="1" dirty="0" smtClean="0">
                <a:latin typeface="Book Antiqua" pitchFamily="18" charset="0"/>
              </a:rPr>
              <a:t>.</a:t>
            </a:r>
          </a:p>
          <a:p>
            <a:pPr marL="514350" lvl="4" indent="-514350">
              <a:buFont typeface="Arial" pitchFamily="34" charset="0"/>
              <a:buChar char="•"/>
            </a:pPr>
            <a:r>
              <a:rPr lang="en-US" sz="2800" dirty="0" smtClean="0">
                <a:latin typeface="Book Antiqua" pitchFamily="18" charset="0"/>
              </a:rPr>
              <a:t>These </a:t>
            </a:r>
            <a:r>
              <a:rPr lang="en-US" sz="2800" dirty="0">
                <a:latin typeface="Book Antiqua" pitchFamily="18" charset="0"/>
              </a:rPr>
              <a:t>process was repeated every </a:t>
            </a:r>
            <a:r>
              <a:rPr lang="en-US" sz="2800" dirty="0" smtClean="0">
                <a:latin typeface="Book Antiqua" pitchFamily="18" charset="0"/>
              </a:rPr>
              <a:t>years.</a:t>
            </a:r>
            <a:endParaRPr lang="en-US" sz="2800" dirty="0">
              <a:latin typeface="Book Antiqua" pitchFamily="18" charset="0"/>
            </a:endParaRPr>
          </a:p>
          <a:p>
            <a:pPr marL="514350" indent="-514350"/>
            <a:r>
              <a:rPr lang="en-US" sz="2800" dirty="0">
                <a:latin typeface="Book Antiqua" pitchFamily="18" charset="0"/>
              </a:rPr>
              <a:t>The most importantly there </a:t>
            </a:r>
            <a:r>
              <a:rPr lang="en-US" sz="2800" dirty="0" smtClean="0">
                <a:latin typeface="Book Antiqua" pitchFamily="18" charset="0"/>
              </a:rPr>
              <a:t>was Convergence with </a:t>
            </a:r>
            <a:r>
              <a:rPr lang="en-US" sz="2800" dirty="0">
                <a:latin typeface="Book Antiqua" pitchFamily="18" charset="0"/>
              </a:rPr>
              <a:t>State Government, Field Agricultural Team , State Agricultural University and direct dialog with farmers every year</a:t>
            </a:r>
            <a:r>
              <a:rPr lang="en-US" sz="2800" dirty="0" smtClean="0">
                <a:latin typeface="Book Antiqua" pitchFamily="18" charset="0"/>
              </a:rPr>
              <a:t>.</a:t>
            </a:r>
          </a:p>
          <a:p>
            <a:pPr marL="514350" indent="-514350"/>
            <a:endParaRPr lang="en-US" sz="2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fontScale="92500"/>
          </a:bodyPr>
          <a:lstStyle/>
          <a:p>
            <a:endParaRPr lang="en-US" dirty="0" smtClean="0"/>
          </a:p>
          <a:p>
            <a:r>
              <a:rPr lang="en-US" sz="3600" dirty="0" smtClean="0">
                <a:latin typeface="Book Antiqua" pitchFamily="18" charset="0"/>
              </a:rPr>
              <a:t>The learning material developed  for 5000 farmers was reached out to all farmers of Gujarat . In this way NICRA Contributed for devloping a module for transfer technology for devloping Climate Resilient Agriculture  to not only Gujarat but for entire country.</a:t>
            </a:r>
          </a:p>
          <a:p>
            <a:endParaRPr lang="en-US" dirty="0"/>
          </a:p>
        </p:txBody>
      </p:sp>
      <p:sp>
        <p:nvSpPr>
          <p:cNvPr id="4" name="TextBox 3"/>
          <p:cNvSpPr txBox="1"/>
          <p:nvPr/>
        </p:nvSpPr>
        <p:spPr>
          <a:xfrm>
            <a:off x="990600" y="685800"/>
            <a:ext cx="6934200" cy="1323439"/>
          </a:xfrm>
          <a:prstGeom prst="rect">
            <a:avLst/>
          </a:prstGeom>
          <a:noFill/>
        </p:spPr>
        <p:txBody>
          <a:bodyPr wrap="square" rtlCol="0">
            <a:spAutoFit/>
          </a:bodyPr>
          <a:lstStyle/>
          <a:p>
            <a:pPr algn="ctr"/>
            <a:r>
              <a:rPr lang="en-US" sz="4000" dirty="0" smtClean="0">
                <a:latin typeface="Book Antiqua" pitchFamily="18" charset="0"/>
              </a:rPr>
              <a:t>NICRA Contribute to all Indian Farmers</a:t>
            </a:r>
            <a:endParaRPr lang="en-US" sz="4000" dirty="0">
              <a:latin typeface="Book Antiqu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2438399"/>
          </a:xfrm>
        </p:spPr>
        <p:txBody>
          <a:bodyPr>
            <a:normAutofit/>
          </a:bodyPr>
          <a:lstStyle/>
          <a:p>
            <a:pPr algn="l"/>
            <a:r>
              <a:rPr lang="en-US" sz="3600" b="1" u="sng" dirty="0" smtClean="0">
                <a:latin typeface="Book Antiqua" pitchFamily="18" charset="0"/>
              </a:rPr>
              <a:t>Case Study-1 </a:t>
            </a:r>
            <a:r>
              <a:rPr lang="en-US" sz="3600" dirty="0" smtClean="0">
                <a:latin typeface="Book Antiqua" pitchFamily="18" charset="0"/>
              </a:rPr>
              <a:t/>
            </a:r>
            <a:br>
              <a:rPr lang="en-US" sz="3600" dirty="0" smtClean="0">
                <a:latin typeface="Book Antiqua" pitchFamily="18" charset="0"/>
              </a:rPr>
            </a:br>
            <a:r>
              <a:rPr lang="en-US" sz="3600" b="1" u="sng" dirty="0" smtClean="0">
                <a:latin typeface="Book Antiqua" pitchFamily="18" charset="0"/>
              </a:rPr>
              <a:t>“Watermelon – </a:t>
            </a:r>
            <a:br>
              <a:rPr lang="en-US" sz="3600" b="1" u="sng" dirty="0" smtClean="0">
                <a:latin typeface="Book Antiqua" pitchFamily="18" charset="0"/>
              </a:rPr>
            </a:br>
            <a:r>
              <a:rPr lang="en-US" sz="3600" b="1" u="sng" dirty="0" smtClean="0">
                <a:latin typeface="Book Antiqua" pitchFamily="18" charset="0"/>
              </a:rPr>
              <a:t> a crop of hope</a:t>
            </a:r>
            <a:endParaRPr lang="en-US" sz="3600" dirty="0">
              <a:latin typeface="Book Antiqua" pitchFamily="18" charset="0"/>
            </a:endParaRPr>
          </a:p>
        </p:txBody>
      </p:sp>
      <p:sp>
        <p:nvSpPr>
          <p:cNvPr id="5" name="Subtitle 4"/>
          <p:cNvSpPr>
            <a:spLocks noGrp="1"/>
          </p:cNvSpPr>
          <p:nvPr>
            <p:ph type="subTitle" idx="1"/>
          </p:nvPr>
        </p:nvSpPr>
        <p:spPr>
          <a:xfrm>
            <a:off x="457200" y="2667000"/>
            <a:ext cx="8458200" cy="4191000"/>
          </a:xfrm>
        </p:spPr>
        <p:txBody>
          <a:bodyPr>
            <a:noAutofit/>
          </a:bodyPr>
          <a:lstStyle/>
          <a:p>
            <a:pPr algn="l"/>
            <a:r>
              <a:rPr lang="en-US" sz="2400" dirty="0" smtClean="0">
                <a:solidFill>
                  <a:schemeClr val="tx1"/>
                </a:solidFill>
                <a:latin typeface="Book Antiqua" pitchFamily="18" charset="0"/>
              </a:rPr>
              <a:t>The objective of the training programme is to provide incentives to the farmers so as to increase production and productivity of agriculture and allied sectors. Six villages namely </a:t>
            </a:r>
            <a:r>
              <a:rPr lang="en-US" sz="2400" dirty="0" err="1" smtClean="0">
                <a:solidFill>
                  <a:schemeClr val="tx1"/>
                </a:solidFill>
                <a:latin typeface="Book Antiqua" pitchFamily="18" charset="0"/>
              </a:rPr>
              <a:t>Chichinagavntha</a:t>
            </a:r>
            <a:r>
              <a:rPr lang="en-US" sz="2400" dirty="0" smtClean="0">
                <a:solidFill>
                  <a:schemeClr val="tx1"/>
                </a:solidFill>
                <a:latin typeface="Book Antiqua" pitchFamily="18" charset="0"/>
              </a:rPr>
              <a:t>, </a:t>
            </a:r>
            <a:r>
              <a:rPr lang="en-US" sz="2400" dirty="0" err="1" smtClean="0">
                <a:solidFill>
                  <a:schemeClr val="tx1"/>
                </a:solidFill>
                <a:latin typeface="Book Antiqua" pitchFamily="18" charset="0"/>
              </a:rPr>
              <a:t>Kudkas</a:t>
            </a:r>
            <a:r>
              <a:rPr lang="en-US" sz="2400" dirty="0" smtClean="0">
                <a:solidFill>
                  <a:schemeClr val="tx1"/>
                </a:solidFill>
                <a:latin typeface="Book Antiqua" pitchFamily="18" charset="0"/>
              </a:rPr>
              <a:t>, </a:t>
            </a:r>
            <a:r>
              <a:rPr lang="en-US" sz="2400" dirty="0" err="1" smtClean="0">
                <a:solidFill>
                  <a:schemeClr val="tx1"/>
                </a:solidFill>
                <a:latin typeface="Book Antiqua" pitchFamily="18" charset="0"/>
              </a:rPr>
              <a:t>Chikar</a:t>
            </a:r>
            <a:r>
              <a:rPr lang="en-US" sz="2400" dirty="0" smtClean="0">
                <a:solidFill>
                  <a:schemeClr val="tx1"/>
                </a:solidFill>
                <a:latin typeface="Book Antiqua" pitchFamily="18" charset="0"/>
              </a:rPr>
              <a:t> (</a:t>
            </a:r>
            <a:r>
              <a:rPr lang="en-US" sz="2400" dirty="0" err="1" smtClean="0">
                <a:solidFill>
                  <a:schemeClr val="tx1"/>
                </a:solidFill>
                <a:latin typeface="Book Antiqua" pitchFamily="18" charset="0"/>
              </a:rPr>
              <a:t>Rambhas</a:t>
            </a:r>
            <a:r>
              <a:rPr lang="en-US" sz="2400" dirty="0" smtClean="0">
                <a:solidFill>
                  <a:schemeClr val="tx1"/>
                </a:solidFill>
                <a:latin typeface="Book Antiqua" pitchFamily="18" charset="0"/>
              </a:rPr>
              <a:t>), </a:t>
            </a:r>
            <a:r>
              <a:rPr lang="en-US" sz="2400" dirty="0" err="1" smtClean="0">
                <a:solidFill>
                  <a:schemeClr val="tx1"/>
                </a:solidFill>
                <a:latin typeface="Book Antiqua" pitchFamily="18" charset="0"/>
              </a:rPr>
              <a:t>Gaurya</a:t>
            </a:r>
            <a:r>
              <a:rPr lang="en-US" sz="2400" dirty="0" smtClean="0">
                <a:solidFill>
                  <a:schemeClr val="tx1"/>
                </a:solidFill>
                <a:latin typeface="Book Antiqua" pitchFamily="18" charset="0"/>
              </a:rPr>
              <a:t>, </a:t>
            </a:r>
            <a:r>
              <a:rPr lang="en-US" sz="2400" dirty="0" err="1" smtClean="0">
                <a:solidFill>
                  <a:schemeClr val="tx1"/>
                </a:solidFill>
                <a:latin typeface="Book Antiqua" pitchFamily="18" charset="0"/>
              </a:rPr>
              <a:t>Chikar</a:t>
            </a:r>
            <a:r>
              <a:rPr lang="en-US" sz="2400" dirty="0" smtClean="0">
                <a:solidFill>
                  <a:schemeClr val="tx1"/>
                </a:solidFill>
                <a:latin typeface="Book Antiqua" pitchFamily="18" charset="0"/>
              </a:rPr>
              <a:t> (</a:t>
            </a:r>
            <a:r>
              <a:rPr lang="en-US" sz="2400" dirty="0" err="1" smtClean="0">
                <a:solidFill>
                  <a:schemeClr val="tx1"/>
                </a:solidFill>
                <a:latin typeface="Book Antiqua" pitchFamily="18" charset="0"/>
              </a:rPr>
              <a:t>Zawada</a:t>
            </a:r>
            <a:r>
              <a:rPr lang="en-US" sz="2400" dirty="0" smtClean="0">
                <a:solidFill>
                  <a:schemeClr val="tx1"/>
                </a:solidFill>
                <a:latin typeface="Book Antiqua" pitchFamily="18" charset="0"/>
              </a:rPr>
              <a:t>) and </a:t>
            </a:r>
            <a:r>
              <a:rPr lang="en-US" sz="2400" dirty="0" err="1" smtClean="0">
                <a:solidFill>
                  <a:schemeClr val="tx1"/>
                </a:solidFill>
                <a:latin typeface="Book Antiqua" pitchFamily="18" charset="0"/>
              </a:rPr>
              <a:t>Bheskatri</a:t>
            </a:r>
            <a:r>
              <a:rPr lang="en-US" sz="2400" dirty="0" smtClean="0">
                <a:solidFill>
                  <a:schemeClr val="tx1"/>
                </a:solidFill>
                <a:latin typeface="Book Antiqua" pitchFamily="18" charset="0"/>
              </a:rPr>
              <a:t> are covered by KVK </a:t>
            </a:r>
            <a:r>
              <a:rPr lang="en-US" sz="2400" dirty="0" err="1" smtClean="0">
                <a:solidFill>
                  <a:schemeClr val="tx1"/>
                </a:solidFill>
                <a:latin typeface="Book Antiqua" pitchFamily="18" charset="0"/>
              </a:rPr>
              <a:t>Waghai</a:t>
            </a:r>
            <a:r>
              <a:rPr lang="en-US" sz="2400" dirty="0" smtClean="0">
                <a:solidFill>
                  <a:schemeClr val="tx1"/>
                </a:solidFill>
                <a:latin typeface="Book Antiqua" pitchFamily="18" charset="0"/>
              </a:rPr>
              <a:t> under CRIDA Training  project for the uplift of farmers in agriculture and allied sectors. Seeing the availability of water in seepage fed rivers/ </a:t>
            </a:r>
            <a:r>
              <a:rPr lang="en-US" sz="2400" dirty="0" err="1" smtClean="0">
                <a:solidFill>
                  <a:schemeClr val="tx1"/>
                </a:solidFill>
                <a:latin typeface="Book Antiqua" pitchFamily="18" charset="0"/>
              </a:rPr>
              <a:t>nalas</a:t>
            </a:r>
            <a:r>
              <a:rPr lang="en-US" sz="2400" dirty="0" smtClean="0">
                <a:solidFill>
                  <a:schemeClr val="tx1"/>
                </a:solidFill>
                <a:latin typeface="Book Antiqua" pitchFamily="18" charset="0"/>
              </a:rPr>
              <a:t> during Dec to March, KVK has tried the cultivation of watermelon in all the adopted villages which not only gave good returns but also became a main cash crop during the summer.</a:t>
            </a:r>
            <a:endParaRPr lang="en-US" sz="2400" dirty="0">
              <a:solidFill>
                <a:schemeClr val="tx1"/>
              </a:solidFill>
              <a:latin typeface="Book Antiqua" pitchFamily="18" charset="0"/>
            </a:endParaRPr>
          </a:p>
        </p:txBody>
      </p:sp>
      <p:pic>
        <p:nvPicPr>
          <p:cNvPr id="6" name="Picture 5"/>
          <p:cNvPicPr/>
          <p:nvPr/>
        </p:nvPicPr>
        <p:blipFill>
          <a:blip r:embed="rId2"/>
          <a:srcRect t="9375"/>
          <a:stretch>
            <a:fillRect/>
          </a:stretch>
        </p:blipFill>
        <p:spPr bwMode="auto">
          <a:xfrm>
            <a:off x="5029200" y="304800"/>
            <a:ext cx="3352800" cy="2209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100" b="1" u="sng" dirty="0" smtClean="0">
                <a:latin typeface="Book Antiqua" pitchFamily="18" charset="0"/>
              </a:rPr>
              <a:t>Case Study-2</a:t>
            </a:r>
            <a:r>
              <a:rPr lang="en-US" sz="3100" dirty="0" smtClean="0">
                <a:latin typeface="Book Antiqua" pitchFamily="18" charset="0"/>
              </a:rPr>
              <a:t/>
            </a:r>
            <a:br>
              <a:rPr lang="en-US" sz="3100" dirty="0" smtClean="0">
                <a:latin typeface="Book Antiqua" pitchFamily="18" charset="0"/>
              </a:rPr>
            </a:br>
            <a:r>
              <a:rPr lang="en-US" sz="3100" b="1" u="sng" dirty="0" smtClean="0">
                <a:latin typeface="Book Antiqua" pitchFamily="18" charset="0"/>
              </a:rPr>
              <a:t>“Dairy Farming-A boon for tribal areas”</a:t>
            </a:r>
            <a:r>
              <a:rPr lang="en-US" sz="3100" dirty="0" smtClean="0">
                <a:latin typeface="Book Antiqua" pitchFamily="18" charset="0"/>
              </a:rPr>
              <a:t/>
            </a:r>
            <a:br>
              <a:rPr lang="en-US" sz="3100" dirty="0" smtClean="0">
                <a:latin typeface="Book Antiqua" pitchFamily="18" charset="0"/>
              </a:rPr>
            </a:br>
            <a:endParaRPr lang="en-US" sz="3100" dirty="0">
              <a:latin typeface="Book Antiqua" pitchFamily="18" charset="0"/>
            </a:endParaRPr>
          </a:p>
        </p:txBody>
      </p:sp>
      <p:sp>
        <p:nvSpPr>
          <p:cNvPr id="5" name="Content Placeholder 4"/>
          <p:cNvSpPr>
            <a:spLocks noGrp="1"/>
          </p:cNvSpPr>
          <p:nvPr>
            <p:ph sz="half" idx="2"/>
          </p:nvPr>
        </p:nvSpPr>
        <p:spPr>
          <a:xfrm>
            <a:off x="2819400" y="914400"/>
            <a:ext cx="6324600" cy="5943600"/>
          </a:xfrm>
        </p:spPr>
        <p:txBody>
          <a:bodyPr>
            <a:noAutofit/>
          </a:bodyPr>
          <a:lstStyle/>
          <a:p>
            <a:r>
              <a:rPr lang="en-US" sz="1500" b="1" dirty="0" smtClean="0">
                <a:latin typeface="Book Antiqua" pitchFamily="18" charset="0"/>
              </a:rPr>
              <a:t>By CRIDA  Training, he came to know about some welfare schemes for </a:t>
            </a:r>
            <a:r>
              <a:rPr lang="en-US" sz="1500" b="1" dirty="0" err="1" smtClean="0">
                <a:latin typeface="Book Antiqua" pitchFamily="18" charset="0"/>
              </a:rPr>
              <a:t>tribals</a:t>
            </a:r>
            <a:r>
              <a:rPr lang="en-US" sz="1500" b="1" dirty="0" smtClean="0">
                <a:latin typeface="Book Antiqua" pitchFamily="18" charset="0"/>
              </a:rPr>
              <a:t> and the Benefit and purchased one HF cross-bred cow worth Rs. 16,000/- by receiving loan with 50% Subsidy. As cross bred cow was the new enterprise for him, he often faced so many troubles for proper guidance. In the beginning he was not able to maintain the proper health of his animals. He started to visit the KVK in order to get the guidance for maintaining the dairy animals. Scientists of KVK were impressed to see his keen interest in dairy farming as a result, this village was adopted by KVK. Through PRA, it was found that the farmers of this village were rearing the animals with traditional method, imbalance use of feeds and fodder as well as facing the chronic problem of anoestrus, repeat breeder and poor growth. The Scientists of KVK started a series of activities </a:t>
            </a:r>
            <a:r>
              <a:rPr lang="en-US" sz="1500" b="1" dirty="0" err="1" smtClean="0">
                <a:latin typeface="Book Antiqua" pitchFamily="18" charset="0"/>
              </a:rPr>
              <a:t>ie</a:t>
            </a:r>
            <a:r>
              <a:rPr lang="en-US" sz="1500" b="1" dirty="0" smtClean="0">
                <a:latin typeface="Book Antiqua" pitchFamily="18" charset="0"/>
              </a:rPr>
              <a:t> training, demonstration, exposure visit etc to deal with the existing problems and observed a positive impact. At present, Sh. </a:t>
            </a:r>
            <a:r>
              <a:rPr lang="en-US" sz="1500" b="1" dirty="0" err="1" smtClean="0">
                <a:latin typeface="Book Antiqua" pitchFamily="18" charset="0"/>
              </a:rPr>
              <a:t>Kamlesh</a:t>
            </a:r>
            <a:r>
              <a:rPr lang="en-US" sz="1500" b="1" dirty="0" smtClean="0">
                <a:latin typeface="Book Antiqua" pitchFamily="18" charset="0"/>
              </a:rPr>
              <a:t> </a:t>
            </a:r>
            <a:r>
              <a:rPr lang="en-US" sz="1500" b="1" dirty="0" err="1" smtClean="0">
                <a:latin typeface="Book Antiqua" pitchFamily="18" charset="0"/>
              </a:rPr>
              <a:t>Chaudhari</a:t>
            </a:r>
            <a:r>
              <a:rPr lang="en-US" sz="1500" b="1" dirty="0" smtClean="0">
                <a:latin typeface="Book Antiqua" pitchFamily="18" charset="0"/>
              </a:rPr>
              <a:t> has adopted the scientific concepts to rear his animals as per the suggestions given by KVK scientists. He uses proper concentrate, fodder, mineral mixture, timely vaccination, de-worming and diagnosis as per the guidance provide by the scientists of KVK through training , demonstration, and very frequently farm and home visits.</a:t>
            </a:r>
          </a:p>
          <a:p>
            <a:r>
              <a:rPr lang="en-US" sz="1500" b="1" dirty="0" smtClean="0">
                <a:latin typeface="Book Antiqua" pitchFamily="18" charset="0"/>
              </a:rPr>
              <a:t> Due to adoption of improved practice, his constant efforts and hard work and timely support from KVK and other line departments and </a:t>
            </a:r>
            <a:r>
              <a:rPr lang="en-US" sz="1500" b="1" dirty="0" err="1" smtClean="0">
                <a:latin typeface="Book Antiqua" pitchFamily="18" charset="0"/>
              </a:rPr>
              <a:t>Vasudhara</a:t>
            </a:r>
            <a:r>
              <a:rPr lang="en-US" sz="1500" b="1" dirty="0" smtClean="0">
                <a:latin typeface="Book Antiqua" pitchFamily="18" charset="0"/>
              </a:rPr>
              <a:t> dairy he could achieved very impressive growth in dairy farming </a:t>
            </a:r>
            <a:endParaRPr lang="en-US" sz="1500" b="1" dirty="0">
              <a:latin typeface="Book Antiqua" pitchFamily="18" charset="0"/>
            </a:endParaRPr>
          </a:p>
        </p:txBody>
      </p:sp>
      <p:pic>
        <p:nvPicPr>
          <p:cNvPr id="6" name="Content Placeholder 5"/>
          <p:cNvPicPr>
            <a:picLocks noGrp="1"/>
          </p:cNvPicPr>
          <p:nvPr>
            <p:ph sz="half" idx="1"/>
          </p:nvPr>
        </p:nvPicPr>
        <p:blipFill>
          <a:blip r:embed="rId2"/>
          <a:srcRect/>
          <a:stretch>
            <a:fillRect/>
          </a:stretch>
        </p:blipFill>
        <p:spPr bwMode="auto">
          <a:xfrm>
            <a:off x="0" y="2590800"/>
            <a:ext cx="2895600" cy="2590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sz="3200" b="1" dirty="0" smtClean="0">
                <a:latin typeface="Book Antiqua" pitchFamily="18" charset="0"/>
              </a:rPr>
              <a:t>Case study-3</a:t>
            </a:r>
            <a:r>
              <a:rPr lang="en-US" sz="3200" dirty="0" smtClean="0">
                <a:latin typeface="Book Antiqua" pitchFamily="18" charset="0"/>
              </a:rPr>
              <a:t/>
            </a:r>
            <a:br>
              <a:rPr lang="en-US" sz="3200" dirty="0" smtClean="0">
                <a:latin typeface="Book Antiqua" pitchFamily="18" charset="0"/>
              </a:rPr>
            </a:br>
            <a:r>
              <a:rPr lang="en-US" sz="3200" b="1" dirty="0" smtClean="0">
                <a:latin typeface="Book Antiqua" pitchFamily="18" charset="0"/>
              </a:rPr>
              <a:t>Science Lighting the way:-</a:t>
            </a:r>
            <a:endParaRPr lang="en-US" sz="3200" dirty="0">
              <a:latin typeface="Book Antiqua" pitchFamily="18" charset="0"/>
            </a:endParaRPr>
          </a:p>
        </p:txBody>
      </p:sp>
      <p:sp>
        <p:nvSpPr>
          <p:cNvPr id="4" name="Content Placeholder 3"/>
          <p:cNvSpPr>
            <a:spLocks noGrp="1"/>
          </p:cNvSpPr>
          <p:nvPr>
            <p:ph sz="half" idx="2"/>
          </p:nvPr>
        </p:nvSpPr>
        <p:spPr>
          <a:xfrm>
            <a:off x="2667000" y="990600"/>
            <a:ext cx="6477000" cy="5867400"/>
          </a:xfrm>
        </p:spPr>
        <p:txBody>
          <a:bodyPr>
            <a:noAutofit/>
          </a:bodyPr>
          <a:lstStyle/>
          <a:p>
            <a:r>
              <a:rPr lang="en-US" sz="1800" dirty="0" smtClean="0">
                <a:latin typeface="Book Antiqua" pitchFamily="18" charset="0"/>
              </a:rPr>
              <a:t>Intense training of CRIDA  as well as on field demonstration for the farmers in the KVK campus at </a:t>
            </a:r>
            <a:r>
              <a:rPr lang="en-US" sz="1800" dirty="0" err="1" smtClean="0">
                <a:latin typeface="Book Antiqua" pitchFamily="18" charset="0"/>
              </a:rPr>
              <a:t>Deesa</a:t>
            </a:r>
            <a:r>
              <a:rPr lang="en-US" sz="1800" dirty="0" smtClean="0">
                <a:latin typeface="Book Antiqua" pitchFamily="18" charset="0"/>
              </a:rPr>
              <a:t> followed over a period of time. Thereafter, a careful examination of his farm  and soil was done and then </a:t>
            </a:r>
            <a:r>
              <a:rPr lang="en-US" sz="1800" dirty="0" err="1" smtClean="0">
                <a:latin typeface="Book Antiqua" pitchFamily="18" charset="0"/>
              </a:rPr>
              <a:t>kharadi</a:t>
            </a:r>
            <a:r>
              <a:rPr lang="en-US" sz="1800" dirty="0" smtClean="0">
                <a:latin typeface="Book Antiqua" pitchFamily="18" charset="0"/>
              </a:rPr>
              <a:t> was told that he should diversify to </a:t>
            </a:r>
            <a:r>
              <a:rPr lang="en-US" sz="1800" dirty="0" err="1" smtClean="0">
                <a:latin typeface="Book Antiqua" pitchFamily="18" charset="0"/>
              </a:rPr>
              <a:t>papaya.He</a:t>
            </a:r>
            <a:r>
              <a:rPr lang="en-US" sz="1800" dirty="0" smtClean="0">
                <a:latin typeface="Book Antiqua" pitchFamily="18" charset="0"/>
              </a:rPr>
              <a:t> was trained in all the  scientific cultivation techniques through regular intervention and demonstration .He was also introduced to other progressive papaya growers who shared their experience and success stories. This proved to be major motivating factor.</a:t>
            </a:r>
          </a:p>
          <a:p>
            <a:r>
              <a:rPr lang="en-US" sz="1800" dirty="0" smtClean="0">
                <a:latin typeface="Book Antiqua" pitchFamily="18" charset="0"/>
              </a:rPr>
              <a:t>A determined </a:t>
            </a:r>
            <a:r>
              <a:rPr lang="en-US" sz="1800" dirty="0" err="1" smtClean="0">
                <a:latin typeface="Book Antiqua" pitchFamily="18" charset="0"/>
              </a:rPr>
              <a:t>Kharadi</a:t>
            </a:r>
            <a:r>
              <a:rPr lang="en-US" sz="1800" dirty="0" smtClean="0">
                <a:latin typeface="Book Antiqua" pitchFamily="18" charset="0"/>
              </a:rPr>
              <a:t> put all his energy into introducing the new scientific farming methods on his farm. The quantity and quality of his crops improved considerably and the net income per hectare increased by an impressive five times. The soil on his farm was conserved and therefore, he continued to get better produce due to minimum tillage. His confidence and experience in scientific method improved his social standing too; he was not only elected to the village </a:t>
            </a:r>
            <a:r>
              <a:rPr lang="en-US" sz="1800" dirty="0" err="1" smtClean="0">
                <a:latin typeface="Book Antiqua" pitchFamily="18" charset="0"/>
              </a:rPr>
              <a:t>Panchayat</a:t>
            </a:r>
            <a:r>
              <a:rPr lang="en-US" sz="1800" dirty="0" smtClean="0">
                <a:latin typeface="Book Antiqua" pitchFamily="18" charset="0"/>
              </a:rPr>
              <a:t> but also became its education secretary .He is now a respected member of the farm science club</a:t>
            </a:r>
            <a:r>
              <a:rPr lang="en-US" sz="1600" dirty="0" smtClean="0">
                <a:latin typeface="Book Antiqua" pitchFamily="18" charset="0"/>
              </a:rPr>
              <a:t>.</a:t>
            </a:r>
            <a:endParaRPr lang="en-US" sz="1600" dirty="0">
              <a:latin typeface="Book Antiqua" pitchFamily="18" charset="0"/>
            </a:endParaRPr>
          </a:p>
        </p:txBody>
      </p:sp>
      <p:pic>
        <p:nvPicPr>
          <p:cNvPr id="5" name="Content Placeholder 4"/>
          <p:cNvPicPr>
            <a:picLocks noGrp="1"/>
          </p:cNvPicPr>
          <p:nvPr>
            <p:ph sz="half" idx="1"/>
          </p:nvPr>
        </p:nvPicPr>
        <p:blipFill>
          <a:blip r:embed="rId2"/>
          <a:srcRect/>
          <a:stretch>
            <a:fillRect/>
          </a:stretch>
        </p:blipFill>
        <p:spPr bwMode="auto">
          <a:xfrm>
            <a:off x="381000" y="2209800"/>
            <a:ext cx="2209800" cy="326472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1524</Words>
  <Application>Microsoft Office PowerPoint</Application>
  <PresentationFormat>On-screen Show (4:3)</PresentationFormat>
  <Paragraphs>81</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NICRA supported Capacity Building Programme for adaptation of Climate Resilient Agriculture to NCCSD</vt:lpstr>
      <vt:lpstr>Conti………….</vt:lpstr>
      <vt:lpstr>Conti…………</vt:lpstr>
      <vt:lpstr>Conti……………….</vt:lpstr>
      <vt:lpstr>Slide 6</vt:lpstr>
      <vt:lpstr>Case Study-1  “Watermelon –   a crop of hope</vt:lpstr>
      <vt:lpstr>Case Study-2 “Dairy Farming-A boon for tribal areas” </vt:lpstr>
      <vt:lpstr>Case study-3 Science Lighting the way:-</vt:lpstr>
      <vt:lpstr> Case study-4 Using traditional agriculture technique:-“ Amrutpani”</vt:lpstr>
      <vt:lpstr> Case study-5 Farmers-"Using tissue culture tech." </vt:lpstr>
      <vt:lpstr>Case study-6 “Using Integrated technology on time “</vt:lpstr>
      <vt:lpstr>  Case study-7 Not hard work but required smart work with technology ion Agriculture-Said Maheshbhai Young farmer </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LISHA</dc:creator>
  <cp:lastModifiedBy>Hetal</cp:lastModifiedBy>
  <cp:revision>27</cp:revision>
  <dcterms:created xsi:type="dcterms:W3CDTF">2016-11-28T10:28:00Z</dcterms:created>
  <dcterms:modified xsi:type="dcterms:W3CDTF">2016-12-01T11:04:13Z</dcterms:modified>
</cp:coreProperties>
</file>