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83" r:id="rId2"/>
    <p:sldId id="316" r:id="rId3"/>
    <p:sldId id="297" r:id="rId4"/>
    <p:sldId id="298" r:id="rId5"/>
    <p:sldId id="321" r:id="rId6"/>
    <p:sldId id="305" r:id="rId7"/>
    <p:sldId id="324" r:id="rId8"/>
    <p:sldId id="259" r:id="rId9"/>
    <p:sldId id="292" r:id="rId10"/>
    <p:sldId id="319" r:id="rId11"/>
    <p:sldId id="267" r:id="rId12"/>
    <p:sldId id="268" r:id="rId13"/>
    <p:sldId id="289" r:id="rId14"/>
    <p:sldId id="325" r:id="rId15"/>
    <p:sldId id="314" r:id="rId16"/>
    <p:sldId id="322" r:id="rId17"/>
    <p:sldId id="323" r:id="rId18"/>
    <p:sldId id="280" r:id="rId19"/>
    <p:sldId id="281" r:id="rId20"/>
    <p:sldId id="293" r:id="rId21"/>
    <p:sldId id="313" r:id="rId22"/>
    <p:sldId id="29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22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38DB56-3DD9-42D3-BD3B-FF8529B12DD1}" type="datetimeFigureOut">
              <a:rPr lang="en-US" smtClean="0"/>
              <a:pPr/>
              <a:t>24/10/2017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9F7554-9EB8-48CF-94A7-D7AB12687C3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BFD353-9D91-4E41-8FD5-3D1B2DCAF55A}" type="datetimeFigureOut">
              <a:rPr lang="en-US" smtClean="0"/>
              <a:pPr/>
              <a:t>24/10/2017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4981E9-DBDB-48C6-9D27-6499235200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4981E9-DBDB-48C6-9D27-6499235200E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DFFF65-FC45-4B83-AF5B-B53880EEA0DB}" type="datetime1">
              <a:rPr lang="en-US" smtClean="0"/>
              <a:pPr/>
              <a:t>24/10/2017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36D05-9D53-4FC7-9549-D268BCEE24C4}" type="datetime1">
              <a:rPr lang="en-US" smtClean="0"/>
              <a:pPr/>
              <a:t>24/10/2017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31019B-807E-43D1-8567-07BDF3F1F3C6}" type="datetime1">
              <a:rPr lang="en-US" smtClean="0"/>
              <a:pPr/>
              <a:t>24/10/2017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3353C5-F9FF-4CAB-B1F8-1CD31B281697}" type="datetime1">
              <a:rPr lang="en-US" smtClean="0"/>
              <a:pPr/>
              <a:t>24/10/2017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9C8CFE-9F3E-4CD2-A61F-F5B896EF65F2}" type="datetime1">
              <a:rPr lang="en-US" smtClean="0"/>
              <a:pPr/>
              <a:t>24/10/2017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2A12C-FDB2-464F-A59D-A7CA35DB51EB}" type="datetime1">
              <a:rPr lang="en-US" smtClean="0"/>
              <a:pPr/>
              <a:t>24/10/2017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8A342E-1846-4287-BC35-CB8671DE2847}" type="datetime1">
              <a:rPr lang="en-US" smtClean="0"/>
              <a:pPr/>
              <a:t>24/10/2017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FD43F0-ADFA-4E1D-A06D-22DCEDA76C82}" type="datetime1">
              <a:rPr lang="en-US" smtClean="0"/>
              <a:pPr/>
              <a:t>24/10/2017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A98AE-1AB3-46A6-B9EC-E0334BDA0010}" type="datetime1">
              <a:rPr lang="en-US" smtClean="0"/>
              <a:pPr/>
              <a:t>24/10/2017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A900C0-6F2C-45E5-A67D-A3C0B1CFDC04}" type="datetime1">
              <a:rPr lang="en-US" smtClean="0"/>
              <a:pPr/>
              <a:t>24/10/2017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72062B-88F9-4B6C-8523-A6D5E4653C31}" type="datetime1">
              <a:rPr lang="en-US" smtClean="0"/>
              <a:pPr/>
              <a:t>24/10/2017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5DEF7-FF7B-4AAA-ABF8-686162377830}" type="datetime1">
              <a:rPr lang="en-US" smtClean="0"/>
              <a:pPr/>
              <a:t>24/10/2017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2003425"/>
          </a:xfrm>
        </p:spPr>
        <p:txBody>
          <a:bodyPr>
            <a:normAutofit fontScale="90000"/>
          </a:bodyPr>
          <a:lstStyle/>
          <a:p>
            <a:r>
              <a:rPr lang="en-US" dirty="0"/>
              <a:t/>
            </a:r>
            <a:br>
              <a:rPr lang="en-US" dirty="0"/>
            </a:br>
            <a:r>
              <a:rPr lang="en-US" dirty="0" smtClean="0"/>
              <a:t/>
            </a:r>
            <a:br>
              <a:rPr lang="en-US" dirty="0" smtClean="0"/>
            </a:br>
            <a:r>
              <a:rPr lang="en-US" sz="3600" b="1" dirty="0" smtClean="0">
                <a:solidFill>
                  <a:schemeClr val="tx1">
                    <a:lumMod val="95000"/>
                    <a:lumOff val="5000"/>
                  </a:schemeClr>
                </a:solidFill>
              </a:rPr>
              <a:t>Farmer to Farmer Project</a:t>
            </a:r>
            <a:br>
              <a:rPr lang="en-US" sz="3600" b="1" dirty="0" smtClean="0">
                <a:solidFill>
                  <a:schemeClr val="tx1">
                    <a:lumMod val="95000"/>
                    <a:lumOff val="5000"/>
                  </a:schemeClr>
                </a:solidFill>
              </a:rPr>
            </a:br>
            <a:r>
              <a:rPr lang="en-US" sz="3600" b="1" dirty="0" smtClean="0">
                <a:solidFill>
                  <a:schemeClr val="tx1">
                    <a:lumMod val="95000"/>
                    <a:lumOff val="5000"/>
                  </a:schemeClr>
                </a:solidFill>
              </a:rPr>
              <a:t>Building Climate Smart Farmers</a:t>
            </a:r>
            <a:br>
              <a:rPr lang="en-US" sz="3600" b="1" dirty="0" smtClean="0">
                <a:solidFill>
                  <a:schemeClr val="tx1">
                    <a:lumMod val="95000"/>
                    <a:lumOff val="5000"/>
                  </a:schemeClr>
                </a:solidFill>
              </a:rPr>
            </a:br>
            <a:r>
              <a:rPr lang="en-US" sz="4000" b="1" dirty="0" smtClean="0">
                <a:solidFill>
                  <a:schemeClr val="tx1">
                    <a:lumMod val="95000"/>
                    <a:lumOff val="5000"/>
                  </a:schemeClr>
                </a:solidFill>
              </a:rPr>
              <a:t/>
            </a:r>
            <a:br>
              <a:rPr lang="en-US" sz="4000" b="1" dirty="0" smtClean="0">
                <a:solidFill>
                  <a:schemeClr val="tx1">
                    <a:lumMod val="95000"/>
                    <a:lumOff val="5000"/>
                  </a:schemeClr>
                </a:solidFill>
              </a:rPr>
            </a:br>
            <a:r>
              <a:rPr lang="en-US" b="1" dirty="0" smtClean="0"/>
              <a:t> </a:t>
            </a:r>
            <a:r>
              <a:rPr lang="en-US" sz="3600" b="1" dirty="0" smtClean="0"/>
              <a:t>Dr. O.S. </a:t>
            </a:r>
            <a:r>
              <a:rPr lang="en-US" sz="3600" b="1" dirty="0" err="1" smtClean="0"/>
              <a:t>Mbuya</a:t>
            </a:r>
            <a:r>
              <a:rPr lang="en-US" sz="3600" b="1" dirty="0" smtClean="0"/>
              <a:t> </a:t>
            </a:r>
            <a:br>
              <a:rPr lang="en-US" sz="3600" b="1" dirty="0" smtClean="0"/>
            </a:br>
            <a:r>
              <a:rPr lang="en-US" sz="3600" b="1" dirty="0" smtClean="0"/>
              <a:t>Dr. </a:t>
            </a:r>
            <a:r>
              <a:rPr lang="en-US" sz="3600" b="1" dirty="0" err="1" smtClean="0"/>
              <a:t>Kirit</a:t>
            </a:r>
            <a:r>
              <a:rPr lang="en-US" sz="3600" b="1" dirty="0" smtClean="0"/>
              <a:t> </a:t>
            </a:r>
            <a:r>
              <a:rPr lang="en-US" sz="3600" b="1" dirty="0" err="1" smtClean="0"/>
              <a:t>Shelat</a:t>
            </a:r>
            <a:r>
              <a:rPr lang="en-US" dirty="0"/>
              <a:t/>
            </a:r>
            <a:br>
              <a:rPr lang="en-US" dirty="0"/>
            </a:br>
            <a:endParaRPr lang="en-US" dirty="0"/>
          </a:p>
        </p:txBody>
      </p:sp>
      <p:sp>
        <p:nvSpPr>
          <p:cNvPr id="3" name="Subtitle 2"/>
          <p:cNvSpPr>
            <a:spLocks noGrp="1"/>
          </p:cNvSpPr>
          <p:nvPr>
            <p:ph type="subTitle" idx="1"/>
          </p:nvPr>
        </p:nvSpPr>
        <p:spPr>
          <a:xfrm>
            <a:off x="609600" y="3733800"/>
            <a:ext cx="8153400" cy="1371600"/>
          </a:xfrm>
        </p:spPr>
        <p:txBody>
          <a:bodyPr>
            <a:normAutofit fontScale="85000" lnSpcReduction="10000"/>
          </a:bodyPr>
          <a:lstStyle/>
          <a:p>
            <a:endParaRPr lang="en-US" b="1" dirty="0" smtClean="0">
              <a:solidFill>
                <a:schemeClr val="tx1">
                  <a:lumMod val="95000"/>
                  <a:lumOff val="5000"/>
                </a:schemeClr>
              </a:solidFill>
            </a:endParaRPr>
          </a:p>
          <a:p>
            <a:r>
              <a:rPr lang="en-US" sz="4300" b="1" dirty="0" smtClean="0">
                <a:solidFill>
                  <a:schemeClr val="tx1">
                    <a:lumMod val="95000"/>
                    <a:lumOff val="5000"/>
                  </a:schemeClr>
                </a:solidFill>
                <a:latin typeface="+mj-lt"/>
                <a:ea typeface="+mj-ea"/>
                <a:cs typeface="+mj-cs"/>
              </a:rPr>
              <a:t>Climate Smart Agriculture Project INDIA</a:t>
            </a:r>
          </a:p>
          <a:p>
            <a:endParaRPr lang="en-US" dirty="0">
              <a:solidFill>
                <a:schemeClr val="tx1">
                  <a:lumMod val="95000"/>
                  <a:lumOff val="5000"/>
                </a:schemeClr>
              </a:solidFill>
            </a:endParaRPr>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0" y="0"/>
            <a:ext cx="1725283" cy="862642"/>
          </a:xfrm>
          <a:prstGeom prst="rect">
            <a:avLst/>
          </a:prstGeom>
        </p:spPr>
      </p:pic>
      <p:pic>
        <p:nvPicPr>
          <p:cNvPr id="5" name="Picture 4"/>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2441575" y="0"/>
            <a:ext cx="974785" cy="828136"/>
          </a:xfrm>
          <a:prstGeom prst="rect">
            <a:avLst/>
          </a:prstGeom>
        </p:spPr>
      </p:pic>
      <p:pic>
        <p:nvPicPr>
          <p:cNvPr id="6" name="Picture 5"/>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4132652" y="0"/>
            <a:ext cx="3182512" cy="569344"/>
          </a:xfrm>
          <a:prstGeom prst="rect">
            <a:avLst/>
          </a:prstGeom>
        </p:spPr>
      </p:pic>
      <p:pic>
        <p:nvPicPr>
          <p:cNvPr id="7" name="Picture 6"/>
          <p:cNvPicPr/>
          <p:nvPr/>
        </p:nvPicPr>
        <p:blipFill>
          <a:blip r:embed="rId5"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8031456" y="0"/>
            <a:ext cx="1112544" cy="702287"/>
          </a:xfrm>
          <a:prstGeom prst="rect">
            <a:avLst/>
          </a:prstGeom>
        </p:spPr>
      </p:pic>
      <p:sp>
        <p:nvSpPr>
          <p:cNvPr id="13" name="Date Placeholder 12"/>
          <p:cNvSpPr>
            <a:spLocks noGrp="1"/>
          </p:cNvSpPr>
          <p:nvPr>
            <p:ph type="dt" sz="half" idx="10"/>
          </p:nvPr>
        </p:nvSpPr>
        <p:spPr/>
        <p:txBody>
          <a:bodyPr/>
          <a:lstStyle/>
          <a:p>
            <a:fld id="{E487380D-D6DE-465D-9902-C4EE27BDB216}" type="datetime1">
              <a:rPr lang="en-US" smtClean="0"/>
              <a:pPr/>
              <a:t>24/10/2017</a:t>
            </a:fld>
            <a:endParaRPr lang="en-US" dirty="0"/>
          </a:p>
        </p:txBody>
      </p:sp>
      <p:sp>
        <p:nvSpPr>
          <p:cNvPr id="15" name="Slide Number Placeholder 14"/>
          <p:cNvSpPr>
            <a:spLocks noGrp="1"/>
          </p:cNvSpPr>
          <p:nvPr>
            <p:ph type="sldNum" sz="quarter" idx="12"/>
          </p:nvPr>
        </p:nvSpPr>
        <p:spPr/>
        <p:txBody>
          <a:bodyPr/>
          <a:lstStyle/>
          <a:p>
            <a:fld id="{B6F15528-21DE-4FAA-801E-634DDDAF4B2B}" type="slidenum">
              <a:rPr lang="en-US" smtClean="0"/>
              <a:pPr/>
              <a:t>1</a:t>
            </a:fld>
            <a:endParaRPr lang="en-US"/>
          </a:p>
        </p:txBody>
      </p:sp>
      <p:pic>
        <p:nvPicPr>
          <p:cNvPr id="16" name="Picture 15" descr="3"/>
          <p:cNvPicPr>
            <a:picLocks noChangeAspect="1" noChangeArrowheads="1"/>
          </p:cNvPicPr>
          <p:nvPr/>
        </p:nvPicPr>
        <p:blipFill>
          <a:blip r:embed="rId6" cstate="email"/>
          <a:stretch>
            <a:fillRect/>
          </a:stretch>
        </p:blipFill>
        <p:spPr bwMode="auto">
          <a:xfrm>
            <a:off x="0" y="5760720"/>
            <a:ext cx="1320956" cy="1097280"/>
          </a:xfrm>
          <a:prstGeom prst="rect">
            <a:avLst/>
          </a:prstGeom>
          <a:noFill/>
          <a:ln>
            <a:noFill/>
          </a:ln>
        </p:spPr>
      </p:pic>
      <p:pic>
        <p:nvPicPr>
          <p:cNvPr id="17" name="Picture 10" descr="C:\Documents and Settings\Administrator\Desktop\logo_big.png"/>
          <p:cNvPicPr>
            <a:picLocks noChangeAspect="1" noChangeArrowheads="1"/>
          </p:cNvPicPr>
          <p:nvPr/>
        </p:nvPicPr>
        <p:blipFill>
          <a:blip r:embed="rId7" cstate="email"/>
          <a:srcRect/>
          <a:stretch>
            <a:fillRect/>
          </a:stretch>
        </p:blipFill>
        <p:spPr bwMode="auto">
          <a:xfrm>
            <a:off x="2125211" y="5760720"/>
            <a:ext cx="1155030" cy="1097280"/>
          </a:xfrm>
          <a:prstGeom prst="rect">
            <a:avLst/>
          </a:prstGeom>
          <a:noFill/>
          <a:ln w="9525">
            <a:noFill/>
            <a:miter lim="800000"/>
            <a:headEnd/>
            <a:tailEnd/>
          </a:ln>
        </p:spPr>
      </p:pic>
      <p:pic>
        <p:nvPicPr>
          <p:cNvPr id="18" name="Picture 12" descr="C:\Documents and Settings\Administrator\Desktop\images (1).jpg"/>
          <p:cNvPicPr>
            <a:picLocks noChangeAspect="1" noChangeArrowheads="1"/>
          </p:cNvPicPr>
          <p:nvPr/>
        </p:nvPicPr>
        <p:blipFill>
          <a:blip r:embed="rId8" cstate="email"/>
          <a:srcRect/>
          <a:stretch>
            <a:fillRect/>
          </a:stretch>
        </p:blipFill>
        <p:spPr bwMode="auto">
          <a:xfrm>
            <a:off x="6122684" y="5760720"/>
            <a:ext cx="1104954" cy="1097280"/>
          </a:xfrm>
          <a:prstGeom prst="rect">
            <a:avLst/>
          </a:prstGeom>
          <a:noFill/>
          <a:ln w="9525">
            <a:noFill/>
            <a:miter lim="800000"/>
            <a:headEnd/>
            <a:tailEnd/>
          </a:ln>
        </p:spPr>
      </p:pic>
      <p:pic>
        <p:nvPicPr>
          <p:cNvPr id="19" name="Picture 14" descr="C:\Documents and Settings\Administrator\Desktop\photoCAD57II9.jpg"/>
          <p:cNvPicPr>
            <a:picLocks noChangeAspect="1" noChangeArrowheads="1"/>
          </p:cNvPicPr>
          <p:nvPr/>
        </p:nvPicPr>
        <p:blipFill>
          <a:blip r:embed="rId9" cstate="email"/>
          <a:srcRect/>
          <a:stretch>
            <a:fillRect/>
          </a:stretch>
        </p:blipFill>
        <p:spPr bwMode="auto">
          <a:xfrm>
            <a:off x="8031892" y="5760720"/>
            <a:ext cx="1112108" cy="1097280"/>
          </a:xfrm>
          <a:prstGeom prst="rect">
            <a:avLst/>
          </a:prstGeom>
          <a:noFill/>
          <a:ln w="9525">
            <a:noFill/>
            <a:miter lim="800000"/>
            <a:headEnd/>
            <a:tailEnd/>
          </a:ln>
        </p:spPr>
      </p:pic>
      <p:pic>
        <p:nvPicPr>
          <p:cNvPr id="20" name="Picture 14" descr="E:\VRTI Logo.png"/>
          <p:cNvPicPr>
            <a:picLocks noChangeAspect="1" noChangeArrowheads="1"/>
          </p:cNvPicPr>
          <p:nvPr/>
        </p:nvPicPr>
        <p:blipFill>
          <a:blip r:embed="rId10" cstate="email"/>
          <a:srcRect/>
          <a:stretch>
            <a:fillRect/>
          </a:stretch>
        </p:blipFill>
        <p:spPr bwMode="auto">
          <a:xfrm>
            <a:off x="4084496" y="5760720"/>
            <a:ext cx="1233933" cy="1097280"/>
          </a:xfrm>
          <a:prstGeom prst="rect">
            <a:avLst/>
          </a:prstGeom>
          <a:noFill/>
          <a:ln w="9525">
            <a:noFill/>
            <a:miter lim="800000"/>
            <a:headEnd/>
            <a:tailEnd/>
          </a:ln>
        </p:spPr>
      </p:pic>
      <p:sp>
        <p:nvSpPr>
          <p:cNvPr id="21" name="TextBox 20"/>
          <p:cNvSpPr txBox="1"/>
          <p:nvPr/>
        </p:nvSpPr>
        <p:spPr>
          <a:xfrm>
            <a:off x="685800" y="5105400"/>
            <a:ext cx="7848600" cy="646331"/>
          </a:xfrm>
          <a:prstGeom prst="rect">
            <a:avLst/>
          </a:prstGeom>
          <a:noFill/>
        </p:spPr>
        <p:txBody>
          <a:bodyPr wrap="square" rtlCol="0">
            <a:spAutoFit/>
          </a:bodyPr>
          <a:lstStyle/>
          <a:p>
            <a:pPr algn="ctr"/>
            <a:r>
              <a:rPr lang="en-US" b="1" dirty="0" smtClean="0"/>
              <a:t>National Council for Climate </a:t>
            </a:r>
            <a:r>
              <a:rPr lang="en-US" b="1" dirty="0" smtClean="0"/>
              <a:t>Change Sustainable </a:t>
            </a:r>
            <a:r>
              <a:rPr lang="en-US" b="1" dirty="0" smtClean="0"/>
              <a:t>Development and Public Leadership (NCCSD</a:t>
            </a:r>
            <a:r>
              <a:rPr lang="en-US" b="1" dirty="0" smtClean="0"/>
              <a:t>)- India </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Conti……..</a:t>
            </a:r>
            <a:endParaRPr lang="en-US" dirty="0"/>
          </a:p>
        </p:txBody>
      </p:sp>
      <p:sp>
        <p:nvSpPr>
          <p:cNvPr id="3" name="Content Placeholder 2"/>
          <p:cNvSpPr>
            <a:spLocks noGrp="1"/>
          </p:cNvSpPr>
          <p:nvPr>
            <p:ph idx="1"/>
          </p:nvPr>
        </p:nvSpPr>
        <p:spPr>
          <a:xfrm>
            <a:off x="0" y="685800"/>
            <a:ext cx="9144000" cy="6172200"/>
          </a:xfrm>
        </p:spPr>
        <p:txBody>
          <a:bodyPr>
            <a:normAutofit fontScale="92500" lnSpcReduction="20000"/>
          </a:bodyPr>
          <a:lstStyle/>
          <a:p>
            <a:pPr>
              <a:buNone/>
            </a:pPr>
            <a:r>
              <a:rPr lang="en-US" sz="2800" b="1" dirty="0" smtClean="0"/>
              <a:t>Objectives:</a:t>
            </a:r>
          </a:p>
          <a:p>
            <a:pPr lvl="1"/>
            <a:r>
              <a:rPr lang="en-US" dirty="0" smtClean="0"/>
              <a:t>Strengthen the portfolio of agricultural technologies at that would help improve the productivity</a:t>
            </a:r>
          </a:p>
          <a:p>
            <a:pPr lvl="1"/>
            <a:r>
              <a:rPr lang="en-US" dirty="0" smtClean="0"/>
              <a:t>Assist  to develop a five year strategic plan for the Non formal Education Center, in its role as a non formal education and outreach facility for extending climate smart agriculture to farmers across the state of Gujarat and India.</a:t>
            </a:r>
          </a:p>
          <a:p>
            <a:pPr lvl="1"/>
            <a:r>
              <a:rPr lang="en-US" dirty="0" smtClean="0"/>
              <a:t>Address and transfer locally suitable bio technology for value addition in existing crops.</a:t>
            </a:r>
          </a:p>
          <a:p>
            <a:pPr lvl="1"/>
            <a:r>
              <a:rPr lang="en-US" dirty="0" smtClean="0"/>
              <a:t>Develop good agricultural practices for better price in market.</a:t>
            </a:r>
          </a:p>
          <a:p>
            <a:pPr lvl="1"/>
            <a:r>
              <a:rPr lang="en-US" dirty="0" smtClean="0"/>
              <a:t>Identify local level processing of </a:t>
            </a:r>
            <a:r>
              <a:rPr lang="en-US" dirty="0" err="1" smtClean="0"/>
              <a:t>agri</a:t>
            </a:r>
            <a:r>
              <a:rPr lang="en-US" dirty="0" smtClean="0"/>
              <a:t>-commodities to generate wealth in rural areas and provide entrepreneur opportunity to rural youth.</a:t>
            </a:r>
          </a:p>
          <a:p>
            <a:pPr lvl="1"/>
            <a:r>
              <a:rPr lang="en-US" dirty="0" smtClean="0"/>
              <a:t>In short project aim to “Promote sustainable livelihood and contribute to food security for hungry millions</a:t>
            </a:r>
            <a:endParaRPr lang="en-US" sz="2800" dirty="0" smtClean="0"/>
          </a:p>
          <a:p>
            <a:endParaRPr lang="en-US" sz="1000" b="1" dirty="0"/>
          </a:p>
        </p:txBody>
      </p:sp>
      <p:sp>
        <p:nvSpPr>
          <p:cNvPr id="4" name="Date Placeholder 3"/>
          <p:cNvSpPr>
            <a:spLocks noGrp="1"/>
          </p:cNvSpPr>
          <p:nvPr>
            <p:ph type="dt" sz="half" idx="10"/>
          </p:nvPr>
        </p:nvSpPr>
        <p:spPr/>
        <p:txBody>
          <a:bodyPr/>
          <a:lstStyle/>
          <a:p>
            <a:fld id="{94B45CC2-251B-4137-BC6C-B940AD240598}" type="datetime1">
              <a:rPr lang="en-US" smtClean="0"/>
              <a:pPr/>
              <a:t>24/10/2017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oAutofit/>
          </a:bodyPr>
          <a:lstStyle/>
          <a:p>
            <a:r>
              <a:rPr lang="en-US" sz="2800" b="1" dirty="0" smtClean="0"/>
              <a:t>Initiate  1 year project with FAMU ,NCCSD and VRTI </a:t>
            </a:r>
            <a:r>
              <a:rPr lang="en-US" sz="2800" b="1" dirty="0" err="1" smtClean="0"/>
              <a:t>Mandvi</a:t>
            </a:r>
            <a:r>
              <a:rPr lang="en-US" sz="2800" b="1" dirty="0" smtClean="0"/>
              <a:t> in 2016</a:t>
            </a:r>
            <a:endParaRPr lang="en-US" sz="2800" b="1" dirty="0"/>
          </a:p>
        </p:txBody>
      </p:sp>
      <p:pic>
        <p:nvPicPr>
          <p:cNvPr id="7170" name="Picture 2" descr="C:\Documents and Settings\Administrator\Desktop\film\famu training.jpg"/>
          <p:cNvPicPr>
            <a:picLocks noGrp="1" noChangeAspect="1" noChangeArrowheads="1"/>
          </p:cNvPicPr>
          <p:nvPr>
            <p:ph idx="1"/>
          </p:nvPr>
        </p:nvPicPr>
        <p:blipFill>
          <a:blip r:embed="rId2" cstate="print"/>
          <a:srcRect/>
          <a:stretch>
            <a:fillRect/>
          </a:stretch>
        </p:blipFill>
        <p:spPr bwMode="auto">
          <a:xfrm>
            <a:off x="228600" y="1447800"/>
            <a:ext cx="8610600" cy="4419600"/>
          </a:xfrm>
          <a:prstGeom prst="rect">
            <a:avLst/>
          </a:prstGeom>
          <a:noFill/>
        </p:spPr>
      </p:pic>
      <p:sp>
        <p:nvSpPr>
          <p:cNvPr id="6" name="Date Placeholder 5"/>
          <p:cNvSpPr>
            <a:spLocks noGrp="1"/>
          </p:cNvSpPr>
          <p:nvPr>
            <p:ph type="dt" sz="half" idx="10"/>
          </p:nvPr>
        </p:nvSpPr>
        <p:spPr/>
        <p:txBody>
          <a:bodyPr/>
          <a:lstStyle/>
          <a:p>
            <a:fld id="{6F14C405-6495-4D92-9539-6E06018F2666}" type="datetime1">
              <a:rPr lang="en-US" smtClean="0"/>
              <a:pPr/>
              <a:t>24/10/2017</a:t>
            </a:fld>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endParaRPr lang="en-US" sz="2800" b="1" dirty="0"/>
          </a:p>
        </p:txBody>
      </p:sp>
      <p:pic>
        <p:nvPicPr>
          <p:cNvPr id="4" name="Picture 2" descr="E:\2016 - 17\New_Proposals\FAMU\F2F Training\Photo\3 N 4\DSC03393.JPG"/>
          <p:cNvPicPr>
            <a:picLocks noGrp="1" noChangeAspect="1" noChangeArrowheads="1"/>
          </p:cNvPicPr>
          <p:nvPr>
            <p:ph idx="1"/>
          </p:nvPr>
        </p:nvPicPr>
        <p:blipFill>
          <a:blip r:embed="rId2" cstate="print"/>
          <a:srcRect/>
          <a:stretch>
            <a:fillRect/>
          </a:stretch>
        </p:blipFill>
        <p:spPr bwMode="auto">
          <a:xfrm>
            <a:off x="762000" y="2133600"/>
            <a:ext cx="7772399" cy="3992563"/>
          </a:xfrm>
          <a:prstGeom prst="rect">
            <a:avLst/>
          </a:prstGeom>
          <a:noFill/>
        </p:spPr>
      </p:pic>
      <p:sp>
        <p:nvSpPr>
          <p:cNvPr id="5" name="Rectangle 4"/>
          <p:cNvSpPr/>
          <p:nvPr/>
        </p:nvSpPr>
        <p:spPr>
          <a:xfrm>
            <a:off x="1752600" y="1600200"/>
            <a:ext cx="6172200" cy="677108"/>
          </a:xfrm>
          <a:prstGeom prst="rect">
            <a:avLst/>
          </a:prstGeom>
        </p:spPr>
        <p:txBody>
          <a:bodyPr wrap="square">
            <a:spAutoFit/>
          </a:bodyPr>
          <a:lstStyle/>
          <a:p>
            <a:pPr marL="0" lvl="1"/>
            <a:r>
              <a:rPr lang="en-US" sz="2000" b="1" dirty="0" smtClean="0"/>
              <a:t>-Dr. O.S. </a:t>
            </a:r>
            <a:r>
              <a:rPr lang="en-US" sz="2000" b="1" dirty="0" err="1" smtClean="0"/>
              <a:t>Mbuya</a:t>
            </a:r>
            <a:r>
              <a:rPr lang="en-US" sz="2000" b="1" dirty="0" smtClean="0"/>
              <a:t>: Integrated Soil Management Practices</a:t>
            </a:r>
          </a:p>
          <a:p>
            <a:endParaRPr lang="en-US" dirty="0"/>
          </a:p>
        </p:txBody>
      </p:sp>
      <p:sp>
        <p:nvSpPr>
          <p:cNvPr id="6" name="Date Placeholder 5"/>
          <p:cNvSpPr>
            <a:spLocks noGrp="1"/>
          </p:cNvSpPr>
          <p:nvPr>
            <p:ph type="dt" sz="half" idx="10"/>
          </p:nvPr>
        </p:nvSpPr>
        <p:spPr/>
        <p:txBody>
          <a:bodyPr/>
          <a:lstStyle/>
          <a:p>
            <a:fld id="{83AEE3D9-6239-48EB-B5A5-D3C76EFDDBFB}" type="datetime1">
              <a:rPr lang="en-US" smtClean="0"/>
              <a:pPr/>
              <a:t>24/10/2017</a:t>
            </a:fld>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sz="2400" b="1" dirty="0" smtClean="0"/>
              <a:t>Improving Organic Carbon in Saline Soil Using Organic Compost</a:t>
            </a:r>
            <a:r>
              <a:rPr lang="en-US" dirty="0" smtClean="0"/>
              <a:t/>
            </a:r>
            <a:br>
              <a:rPr lang="en-US" dirty="0" smtClean="0"/>
            </a:br>
            <a:endParaRPr lang="en-US" dirty="0"/>
          </a:p>
        </p:txBody>
      </p:sp>
      <p:pic>
        <p:nvPicPr>
          <p:cNvPr id="4" name="Picture 2" descr="E:\2017 - 18\F2F training\Phase 1\F2F Training 1718\Photo\Vol 8 N 9\IMG-20170620-WA0012.jpg"/>
          <p:cNvPicPr>
            <a:picLocks noGrp="1" noChangeAspect="1" noChangeArrowheads="1"/>
          </p:cNvPicPr>
          <p:nvPr>
            <p:ph idx="1"/>
          </p:nvPr>
        </p:nvPicPr>
        <p:blipFill>
          <a:blip r:embed="rId2" cstate="print"/>
          <a:srcRect/>
          <a:stretch>
            <a:fillRect/>
          </a:stretch>
        </p:blipFill>
        <p:spPr bwMode="auto">
          <a:xfrm>
            <a:off x="0" y="1295400"/>
            <a:ext cx="3886200" cy="3810000"/>
          </a:xfrm>
          <a:prstGeom prst="rect">
            <a:avLst/>
          </a:prstGeom>
          <a:noFill/>
        </p:spPr>
      </p:pic>
      <p:pic>
        <p:nvPicPr>
          <p:cNvPr id="5" name="Picture 4" descr="E:\2017 - 18\F2F training\Phase 1\F2F Training 1718\Photo\Vol 8 N 9\IMG-20170620-WA0017.jpg"/>
          <p:cNvPicPr>
            <a:picLocks noChangeAspect="1" noChangeArrowheads="1"/>
          </p:cNvPicPr>
          <p:nvPr/>
        </p:nvPicPr>
        <p:blipFill>
          <a:blip r:embed="rId3" cstate="print"/>
          <a:srcRect/>
          <a:stretch>
            <a:fillRect/>
          </a:stretch>
        </p:blipFill>
        <p:spPr bwMode="auto">
          <a:xfrm>
            <a:off x="4114800" y="4038600"/>
            <a:ext cx="4572000" cy="2569633"/>
          </a:xfrm>
          <a:prstGeom prst="rect">
            <a:avLst/>
          </a:prstGeom>
          <a:noFill/>
        </p:spPr>
      </p:pic>
      <p:pic>
        <p:nvPicPr>
          <p:cNvPr id="6" name="Picture 3" descr="E:\2017 - 18\F2F training\Phase 1\F2F Training 1718\Photo\Vol 8 N 9\IMG-20170620-WA0015.jpg"/>
          <p:cNvPicPr>
            <a:picLocks noChangeAspect="1" noChangeArrowheads="1"/>
          </p:cNvPicPr>
          <p:nvPr/>
        </p:nvPicPr>
        <p:blipFill>
          <a:blip r:embed="rId4" cstate="print"/>
          <a:srcRect/>
          <a:stretch>
            <a:fillRect/>
          </a:stretch>
        </p:blipFill>
        <p:spPr bwMode="auto">
          <a:xfrm>
            <a:off x="3886200" y="1295400"/>
            <a:ext cx="5257800" cy="2645833"/>
          </a:xfrm>
          <a:prstGeom prst="rect">
            <a:avLst/>
          </a:prstGeom>
          <a:noFill/>
        </p:spPr>
      </p:pic>
      <p:sp>
        <p:nvSpPr>
          <p:cNvPr id="7" name="TextBox 6"/>
          <p:cNvSpPr txBox="1"/>
          <p:nvPr/>
        </p:nvSpPr>
        <p:spPr>
          <a:xfrm>
            <a:off x="228600" y="5410200"/>
            <a:ext cx="3657600" cy="830997"/>
          </a:xfrm>
          <a:prstGeom prst="rect">
            <a:avLst/>
          </a:prstGeom>
          <a:noFill/>
        </p:spPr>
        <p:txBody>
          <a:bodyPr wrap="square" rtlCol="0">
            <a:spAutoFit/>
          </a:bodyPr>
          <a:lstStyle/>
          <a:p>
            <a:r>
              <a:rPr lang="en-US" sz="2400" b="1" dirty="0" smtClean="0"/>
              <a:t>Trainers demonstrate how to develop compost.</a:t>
            </a:r>
            <a:endParaRPr lang="en-US" sz="2400" b="1" dirty="0"/>
          </a:p>
        </p:txBody>
      </p:sp>
      <p:sp>
        <p:nvSpPr>
          <p:cNvPr id="8" name="Date Placeholder 7"/>
          <p:cNvSpPr>
            <a:spLocks noGrp="1"/>
          </p:cNvSpPr>
          <p:nvPr>
            <p:ph type="dt" sz="half" idx="10"/>
          </p:nvPr>
        </p:nvSpPr>
        <p:spPr/>
        <p:txBody>
          <a:bodyPr/>
          <a:lstStyle/>
          <a:p>
            <a:fld id="{A82B72F2-4737-460F-AF8E-57A55BDA0EEA}" type="datetime1">
              <a:rPr lang="en-US" smtClean="0"/>
              <a:pPr/>
              <a:t>24/10/2017</a:t>
            </a:fld>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pPr lvl="1" algn="ctr" rtl="0">
              <a:spcBef>
                <a:spcPct val="0"/>
              </a:spcBef>
            </a:pPr>
            <a:r>
              <a:rPr lang="en-US" sz="2400" b="1" dirty="0" smtClean="0"/>
              <a:t>Training of Trainers (TOT) for Extension &amp; agricultural development programme</a:t>
            </a:r>
            <a:r>
              <a:rPr lang="en-US" sz="2000" b="1" dirty="0" smtClean="0"/>
              <a:t/>
            </a:r>
            <a:br>
              <a:rPr lang="en-US" sz="2000" b="1" dirty="0" smtClean="0"/>
            </a:br>
            <a:endParaRPr lang="en-US" sz="2000" b="1" dirty="0"/>
          </a:p>
        </p:txBody>
      </p:sp>
      <p:pic>
        <p:nvPicPr>
          <p:cNvPr id="4" name="Picture 2" descr="E:\2017 - 18\F2F training\Phase 1\F2F Training 1718\Photo\Vol 7\20170517_163757.jpg"/>
          <p:cNvPicPr>
            <a:picLocks noGrp="1" noChangeAspect="1" noChangeArrowheads="1"/>
          </p:cNvPicPr>
          <p:nvPr>
            <p:ph idx="1"/>
          </p:nvPr>
        </p:nvPicPr>
        <p:blipFill>
          <a:blip r:embed="rId2" cstate="print"/>
          <a:srcRect/>
          <a:stretch>
            <a:fillRect/>
          </a:stretch>
        </p:blipFill>
        <p:spPr bwMode="auto">
          <a:xfrm>
            <a:off x="0" y="1219200"/>
            <a:ext cx="4572000" cy="3429000"/>
          </a:xfrm>
          <a:prstGeom prst="rect">
            <a:avLst/>
          </a:prstGeom>
          <a:noFill/>
        </p:spPr>
      </p:pic>
      <p:pic>
        <p:nvPicPr>
          <p:cNvPr id="5" name="Picture 3" descr="E:\2017 - 18\F2F training\Phase 1\F2F Training 1718\Photo\Vol 7\20170518_172248.jpg"/>
          <p:cNvPicPr>
            <a:picLocks noChangeAspect="1" noChangeArrowheads="1"/>
          </p:cNvPicPr>
          <p:nvPr/>
        </p:nvPicPr>
        <p:blipFill>
          <a:blip r:embed="rId3" cstate="print"/>
          <a:srcRect/>
          <a:stretch>
            <a:fillRect/>
          </a:stretch>
        </p:blipFill>
        <p:spPr bwMode="auto">
          <a:xfrm>
            <a:off x="4724400" y="3886200"/>
            <a:ext cx="4114798" cy="2667000"/>
          </a:xfrm>
          <a:prstGeom prst="rect">
            <a:avLst/>
          </a:prstGeom>
          <a:noFill/>
        </p:spPr>
      </p:pic>
      <p:pic>
        <p:nvPicPr>
          <p:cNvPr id="6" name="Picture 2" descr="E:\2017 - 18\F2F training\Phase 1\F2F Training 1718\Photo\Vol 7\20170517_113049.jpg"/>
          <p:cNvPicPr>
            <a:picLocks noChangeAspect="1" noChangeArrowheads="1"/>
          </p:cNvPicPr>
          <p:nvPr/>
        </p:nvPicPr>
        <p:blipFill>
          <a:blip r:embed="rId4" cstate="print"/>
          <a:srcRect/>
          <a:stretch>
            <a:fillRect/>
          </a:stretch>
        </p:blipFill>
        <p:spPr bwMode="auto">
          <a:xfrm>
            <a:off x="4953000" y="1066800"/>
            <a:ext cx="3657600" cy="2438400"/>
          </a:xfrm>
          <a:prstGeom prst="rect">
            <a:avLst/>
          </a:prstGeom>
          <a:noFill/>
        </p:spPr>
      </p:pic>
      <p:sp>
        <p:nvSpPr>
          <p:cNvPr id="7" name="TextBox 6"/>
          <p:cNvSpPr txBox="1"/>
          <p:nvPr/>
        </p:nvSpPr>
        <p:spPr>
          <a:xfrm>
            <a:off x="228600" y="4953000"/>
            <a:ext cx="4267200" cy="1200329"/>
          </a:xfrm>
          <a:prstGeom prst="rect">
            <a:avLst/>
          </a:prstGeom>
          <a:noFill/>
        </p:spPr>
        <p:txBody>
          <a:bodyPr wrap="square" rtlCol="0">
            <a:spAutoFit/>
          </a:bodyPr>
          <a:lstStyle/>
          <a:p>
            <a:r>
              <a:rPr lang="en-US" sz="2400" b="1" dirty="0" smtClean="0"/>
              <a:t>Trainers also visit farmers- interact with village Community at Village Level.</a:t>
            </a:r>
            <a:endParaRPr lang="en-US" sz="2400" b="1" dirty="0"/>
          </a:p>
        </p:txBody>
      </p:sp>
      <p:sp>
        <p:nvSpPr>
          <p:cNvPr id="8" name="Date Placeholder 7"/>
          <p:cNvSpPr>
            <a:spLocks noGrp="1"/>
          </p:cNvSpPr>
          <p:nvPr>
            <p:ph type="dt" sz="half" idx="10"/>
          </p:nvPr>
        </p:nvSpPr>
        <p:spPr/>
        <p:txBody>
          <a:bodyPr/>
          <a:lstStyle/>
          <a:p>
            <a:fld id="{ACB3A64A-815A-41F9-8F72-445B7290EF89}" type="datetime1">
              <a:rPr lang="en-US" smtClean="0"/>
              <a:pPr/>
              <a:t>24/10/2017</a:t>
            </a:fld>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fontScale="90000"/>
          </a:bodyPr>
          <a:lstStyle/>
          <a:p>
            <a:r>
              <a:rPr lang="en-US" sz="5300" b="1" dirty="0" smtClean="0"/>
              <a:t>Current Status </a:t>
            </a:r>
            <a:r>
              <a:rPr lang="en-US" b="1" dirty="0" smtClean="0"/>
              <a:t>:</a:t>
            </a:r>
            <a:br>
              <a:rPr lang="en-US" b="1" dirty="0" smtClean="0"/>
            </a:br>
            <a:endParaRPr lang="en-US" dirty="0"/>
          </a:p>
        </p:txBody>
      </p:sp>
      <p:sp>
        <p:nvSpPr>
          <p:cNvPr id="3" name="Content Placeholder 2"/>
          <p:cNvSpPr>
            <a:spLocks noGrp="1"/>
          </p:cNvSpPr>
          <p:nvPr>
            <p:ph idx="1"/>
          </p:nvPr>
        </p:nvSpPr>
        <p:spPr>
          <a:xfrm>
            <a:off x="457200" y="1066800"/>
            <a:ext cx="8229600" cy="5059363"/>
          </a:xfrm>
        </p:spPr>
        <p:txBody>
          <a:bodyPr>
            <a:normAutofit fontScale="92500" lnSpcReduction="10000"/>
          </a:bodyPr>
          <a:lstStyle/>
          <a:p>
            <a:r>
              <a:rPr lang="en-US" dirty="0" smtClean="0"/>
              <a:t>No. of FAMU experts  completed training assignments – 13</a:t>
            </a:r>
          </a:p>
          <a:p>
            <a:r>
              <a:rPr lang="en-US" dirty="0" smtClean="0"/>
              <a:t>Total no. of trainees – 4,654</a:t>
            </a:r>
          </a:p>
          <a:p>
            <a:pPr lvl="1"/>
            <a:r>
              <a:rPr lang="en-US" dirty="0" smtClean="0"/>
              <a:t>Male trainees: 3,370 </a:t>
            </a:r>
          </a:p>
          <a:p>
            <a:pPr lvl="1"/>
            <a:r>
              <a:rPr lang="en-US" dirty="0" smtClean="0"/>
              <a:t>Female trainees: 1,284</a:t>
            </a:r>
          </a:p>
          <a:p>
            <a:pPr lvl="0"/>
            <a:r>
              <a:rPr lang="en-US" dirty="0" smtClean="0"/>
              <a:t>This covers about 13 District  of Gujarat</a:t>
            </a:r>
          </a:p>
          <a:p>
            <a:pPr lvl="0"/>
            <a:r>
              <a:rPr lang="en-US" dirty="0" smtClean="0"/>
              <a:t>Training of Trainers were also conducted to continue this project</a:t>
            </a:r>
          </a:p>
          <a:p>
            <a:pPr lvl="0"/>
            <a:r>
              <a:rPr lang="en-US" dirty="0" smtClean="0"/>
              <a:t>Training modules of the subjects covered by FAMU volunteers have been developed in local language</a:t>
            </a:r>
          </a:p>
        </p:txBody>
      </p:sp>
      <p:sp>
        <p:nvSpPr>
          <p:cNvPr id="4" name="Date Placeholder 3"/>
          <p:cNvSpPr>
            <a:spLocks noGrp="1"/>
          </p:cNvSpPr>
          <p:nvPr>
            <p:ph type="dt" sz="half" idx="10"/>
          </p:nvPr>
        </p:nvSpPr>
        <p:spPr/>
        <p:txBody>
          <a:bodyPr/>
          <a:lstStyle/>
          <a:p>
            <a:fld id="{A715E063-BBED-4C39-8B81-6F752CB48B7C}" type="datetime1">
              <a:rPr lang="en-US" smtClean="0"/>
              <a:pPr/>
              <a:t>24/10/2017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recommendation adopted by farmers</a:t>
            </a:r>
            <a:endParaRPr lang="en-US" dirty="0"/>
          </a:p>
        </p:txBody>
      </p:sp>
      <p:sp>
        <p:nvSpPr>
          <p:cNvPr id="3" name="Content Placeholder 2"/>
          <p:cNvSpPr>
            <a:spLocks noGrp="1"/>
          </p:cNvSpPr>
          <p:nvPr>
            <p:ph idx="1"/>
          </p:nvPr>
        </p:nvSpPr>
        <p:spPr/>
        <p:txBody>
          <a:bodyPr/>
          <a:lstStyle/>
          <a:p>
            <a:r>
              <a:rPr lang="en-US" dirty="0" smtClean="0"/>
              <a:t>Proper manure management and application of organic matter in soil</a:t>
            </a:r>
          </a:p>
          <a:p>
            <a:r>
              <a:rPr lang="en-US" dirty="0" smtClean="0"/>
              <a:t>Rain water harvesting and water management</a:t>
            </a:r>
          </a:p>
          <a:p>
            <a:r>
              <a:rPr lang="en-US" dirty="0" smtClean="0"/>
              <a:t>Involving women farmer in farm decision making</a:t>
            </a:r>
          </a:p>
          <a:p>
            <a:r>
              <a:rPr lang="en-US" dirty="0" smtClean="0"/>
              <a:t>Post harvest management in different crops</a:t>
            </a:r>
          </a:p>
          <a:p>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Strengthening the Project</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VRTI has set up :</a:t>
            </a:r>
          </a:p>
          <a:p>
            <a:pPr lvl="1"/>
            <a:r>
              <a:rPr lang="en-US" dirty="0" smtClean="0"/>
              <a:t>Permanent“ Non Formal Education Center” – under banner of this center about 350 farmers have been trained for  by local trainers</a:t>
            </a:r>
          </a:p>
          <a:p>
            <a:pPr lvl="1"/>
            <a:r>
              <a:rPr lang="en-US" dirty="0" smtClean="0"/>
              <a:t>Soil and Water Test Lab.</a:t>
            </a:r>
          </a:p>
          <a:p>
            <a:pPr lvl="1"/>
            <a:r>
              <a:rPr lang="en-US" dirty="0" smtClean="0"/>
              <a:t>Demonstration- Model Farm.</a:t>
            </a:r>
          </a:p>
          <a:p>
            <a:pPr lvl="1"/>
            <a:r>
              <a:rPr lang="en-US" dirty="0" smtClean="0"/>
              <a:t>Indentified and developed 50 farmers who have setup model farm in their villages</a:t>
            </a:r>
          </a:p>
          <a:p>
            <a:r>
              <a:rPr lang="en-US" dirty="0" smtClean="0"/>
              <a:t>Guidebook in local language for farmers is in developing phase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58200" cy="1417638"/>
          </a:xfrm>
        </p:spPr>
        <p:txBody>
          <a:bodyPr>
            <a:normAutofit fontScale="90000"/>
          </a:bodyPr>
          <a:lstStyle/>
          <a:p>
            <a:r>
              <a:rPr lang="en-US" sz="3600" dirty="0" smtClean="0"/>
              <a:t/>
            </a:r>
            <a:br>
              <a:rPr lang="en-US" sz="3600" dirty="0" smtClean="0"/>
            </a:br>
            <a:r>
              <a:rPr lang="en-US" sz="3600" b="1" dirty="0" smtClean="0"/>
              <a:t>The Outcome of this project is VRTI set up the “Non formal Education centre” at </a:t>
            </a:r>
            <a:r>
              <a:rPr lang="en-US" sz="3600" b="1" dirty="0" err="1" smtClean="0"/>
              <a:t>Mandvi</a:t>
            </a:r>
            <a:r>
              <a:rPr lang="en-US" sz="3600" b="1" dirty="0" smtClean="0"/>
              <a:t> -Kutch for farmers with demonstration farm .</a:t>
            </a:r>
            <a:r>
              <a:rPr lang="en-US" dirty="0" smtClean="0"/>
              <a:t/>
            </a:r>
            <a:br>
              <a:rPr lang="en-US" dirty="0" smtClean="0"/>
            </a:br>
            <a:endParaRPr lang="en-US" dirty="0"/>
          </a:p>
        </p:txBody>
      </p:sp>
      <p:sp>
        <p:nvSpPr>
          <p:cNvPr id="6" name="TextBox 5"/>
          <p:cNvSpPr txBox="1"/>
          <p:nvPr/>
        </p:nvSpPr>
        <p:spPr>
          <a:xfrm>
            <a:off x="304800" y="6096000"/>
            <a:ext cx="4800600" cy="830997"/>
          </a:xfrm>
          <a:prstGeom prst="rect">
            <a:avLst/>
          </a:prstGeom>
          <a:noFill/>
        </p:spPr>
        <p:txBody>
          <a:bodyPr wrap="square" rtlCol="0">
            <a:spAutoFit/>
          </a:bodyPr>
          <a:lstStyle/>
          <a:p>
            <a:r>
              <a:rPr lang="en-US" sz="2400" b="1" dirty="0" smtClean="0"/>
              <a:t>Non-Formal Education center (under final Stage of Construction.</a:t>
            </a:r>
            <a:endParaRPr lang="en-US" sz="2400" b="1" dirty="0"/>
          </a:p>
        </p:txBody>
      </p:sp>
      <p:sp>
        <p:nvSpPr>
          <p:cNvPr id="7" name="TextBox 6"/>
          <p:cNvSpPr txBox="1"/>
          <p:nvPr/>
        </p:nvSpPr>
        <p:spPr>
          <a:xfrm>
            <a:off x="5334000" y="6172200"/>
            <a:ext cx="3581400" cy="461665"/>
          </a:xfrm>
          <a:prstGeom prst="rect">
            <a:avLst/>
          </a:prstGeom>
          <a:noFill/>
        </p:spPr>
        <p:txBody>
          <a:bodyPr wrap="square" rtlCol="0">
            <a:spAutoFit/>
          </a:bodyPr>
          <a:lstStyle/>
          <a:p>
            <a:pPr algn="ctr"/>
            <a:r>
              <a:rPr lang="en-US" sz="2400" b="1" dirty="0" smtClean="0"/>
              <a:t>Demonstration Farm</a:t>
            </a:r>
            <a:endParaRPr lang="en-US" sz="2400" b="1" dirty="0"/>
          </a:p>
        </p:txBody>
      </p:sp>
      <p:sp>
        <p:nvSpPr>
          <p:cNvPr id="8" name="Date Placeholder 7"/>
          <p:cNvSpPr>
            <a:spLocks noGrp="1"/>
          </p:cNvSpPr>
          <p:nvPr>
            <p:ph type="dt" sz="half" idx="10"/>
          </p:nvPr>
        </p:nvSpPr>
        <p:spPr/>
        <p:txBody>
          <a:bodyPr/>
          <a:lstStyle/>
          <a:p>
            <a:fld id="{0C6B69B3-C383-4665-B8FD-CA768EE8E563}" type="datetime1">
              <a:rPr lang="en-US" smtClean="0"/>
              <a:pPr/>
              <a:t>24/10/2017</a:t>
            </a:fld>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18</a:t>
            </a:fld>
            <a:endParaRPr lang="en-US"/>
          </a:p>
        </p:txBody>
      </p:sp>
      <p:pic>
        <p:nvPicPr>
          <p:cNvPr id="9" name="Picture 2" descr="E:\2017 - 18\F2F training\Phase 1\F2F Training 1718\Photo\20170823_091542.jpg"/>
          <p:cNvPicPr>
            <a:picLocks noChangeAspect="1" noChangeArrowheads="1"/>
          </p:cNvPicPr>
          <p:nvPr/>
        </p:nvPicPr>
        <p:blipFill>
          <a:blip r:embed="rId2" cstate="email"/>
          <a:srcRect/>
          <a:stretch>
            <a:fillRect/>
          </a:stretch>
        </p:blipFill>
        <p:spPr bwMode="auto">
          <a:xfrm>
            <a:off x="4572000" y="2209800"/>
            <a:ext cx="4572000" cy="2743200"/>
          </a:xfrm>
          <a:prstGeom prst="rect">
            <a:avLst/>
          </a:prstGeom>
          <a:noFill/>
        </p:spPr>
      </p:pic>
      <p:sp>
        <p:nvSpPr>
          <p:cNvPr id="11" name="Content Placeholder 10"/>
          <p:cNvSpPr>
            <a:spLocks noGrp="1"/>
          </p:cNvSpPr>
          <p:nvPr>
            <p:ph idx="1"/>
          </p:nvPr>
        </p:nvSpPr>
        <p:spPr/>
        <p:txBody>
          <a:bodyPr/>
          <a:lstStyle/>
          <a:p>
            <a:endParaRPr lang="en-US"/>
          </a:p>
        </p:txBody>
      </p:sp>
      <p:pic>
        <p:nvPicPr>
          <p:cNvPr id="12" name="Picture 2" descr="E:\2017 - 18\F2F training\Phase 1\F2F Training 1718\Photo\DSC03870.JPG"/>
          <p:cNvPicPr>
            <a:picLocks noChangeAspect="1" noChangeArrowheads="1"/>
          </p:cNvPicPr>
          <p:nvPr/>
        </p:nvPicPr>
        <p:blipFill>
          <a:blip r:embed="rId3" cstate="email"/>
          <a:stretch>
            <a:fillRect/>
          </a:stretch>
        </p:blipFill>
        <p:spPr bwMode="auto">
          <a:xfrm>
            <a:off x="349623" y="1981200"/>
            <a:ext cx="4679577" cy="350968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229600" cy="1143000"/>
          </a:xfrm>
        </p:spPr>
        <p:txBody>
          <a:bodyPr>
            <a:noAutofit/>
          </a:bodyPr>
          <a:lstStyle/>
          <a:p>
            <a:r>
              <a:rPr lang="en-US" sz="3200" dirty="0" smtClean="0"/>
              <a:t>VRTI - Soil &amp; Water testing laboratory </a:t>
            </a:r>
            <a:r>
              <a:rPr lang="en-US" sz="3200" b="1" dirty="0" smtClean="0"/>
              <a:t>at VRTI</a:t>
            </a:r>
            <a:endParaRPr lang="en-US" sz="3200" b="1" dirty="0"/>
          </a:p>
        </p:txBody>
      </p:sp>
      <p:pic>
        <p:nvPicPr>
          <p:cNvPr id="4" name="Picture 2" descr="F:\VIESD\LAB. reports\Photo\DSCN1158.jpg"/>
          <p:cNvPicPr>
            <a:picLocks noGrp="1" noChangeAspect="1" noChangeArrowheads="1"/>
          </p:cNvPicPr>
          <p:nvPr>
            <p:ph idx="4294967295"/>
          </p:nvPr>
        </p:nvPicPr>
        <p:blipFill>
          <a:blip r:embed="rId2" cstate="email"/>
          <a:srcRect t="21887"/>
          <a:stretch>
            <a:fillRect/>
          </a:stretch>
        </p:blipFill>
        <p:spPr bwMode="auto">
          <a:xfrm>
            <a:off x="0" y="685800"/>
            <a:ext cx="5486400" cy="2743200"/>
          </a:xfrm>
          <a:prstGeom prst="rect">
            <a:avLst/>
          </a:prstGeom>
          <a:noFill/>
        </p:spPr>
      </p:pic>
      <p:pic>
        <p:nvPicPr>
          <p:cNvPr id="5" name="Picture 2" descr="F:\VIESD\LAB. reports\Photo\DSCN1172.jpg"/>
          <p:cNvPicPr>
            <a:picLocks noChangeAspect="1" noChangeArrowheads="1"/>
          </p:cNvPicPr>
          <p:nvPr/>
        </p:nvPicPr>
        <p:blipFill>
          <a:blip r:embed="rId3" cstate="email"/>
          <a:srcRect/>
          <a:stretch>
            <a:fillRect/>
          </a:stretch>
        </p:blipFill>
        <p:spPr bwMode="auto">
          <a:xfrm>
            <a:off x="3200400" y="3581400"/>
            <a:ext cx="5715000" cy="3048000"/>
          </a:xfrm>
          <a:prstGeom prst="rect">
            <a:avLst/>
          </a:prstGeom>
          <a:noFill/>
        </p:spPr>
      </p:pic>
      <p:sp>
        <p:nvSpPr>
          <p:cNvPr id="6" name="Date Placeholder 5"/>
          <p:cNvSpPr>
            <a:spLocks noGrp="1"/>
          </p:cNvSpPr>
          <p:nvPr>
            <p:ph type="dt" sz="half" idx="10"/>
          </p:nvPr>
        </p:nvSpPr>
        <p:spPr/>
        <p:txBody>
          <a:bodyPr/>
          <a:lstStyle/>
          <a:p>
            <a:fld id="{9C76679A-D68F-4A94-966D-6BEDC4F092F5}" type="datetime1">
              <a:rPr lang="en-US" smtClean="0"/>
              <a:pPr/>
              <a:t>24/10/2017</a:t>
            </a:fld>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900" b="1" dirty="0" smtClean="0"/>
              <a:t>Climate Change and Farmers</a:t>
            </a:r>
            <a:r>
              <a:rPr lang="en-US" dirty="0" smtClean="0"/>
              <a:t/>
            </a:r>
            <a:br>
              <a:rPr lang="en-US" dirty="0" smtClean="0"/>
            </a:b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sz="3600" dirty="0" smtClean="0"/>
              <a:t>The continuing and increasing adverse weather events all are affecting farmers across the world. While Global Warming is International Phenomena- its adverse impact is at village level on Farm Land- most often farmers finds his only source of Income depleting – by crop failure or low productivity.</a:t>
            </a:r>
          </a:p>
          <a:p>
            <a:endParaRPr lang="en-US" sz="3600" dirty="0"/>
          </a:p>
        </p:txBody>
      </p:sp>
      <p:sp>
        <p:nvSpPr>
          <p:cNvPr id="4" name="Date Placeholder 3"/>
          <p:cNvSpPr>
            <a:spLocks noGrp="1"/>
          </p:cNvSpPr>
          <p:nvPr>
            <p:ph type="dt" sz="half" idx="10"/>
          </p:nvPr>
        </p:nvSpPr>
        <p:spPr/>
        <p:txBody>
          <a:bodyPr/>
          <a:lstStyle/>
          <a:p>
            <a:fld id="{1BB60787-0794-4C97-8D77-84F8D4DDEFAB}" type="datetime1">
              <a:rPr lang="en-US" smtClean="0"/>
              <a:pPr/>
              <a:t>24/10/2017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t/>
            </a:r>
            <a:br>
              <a:rPr lang="en-US" sz="2700" b="1" dirty="0" smtClean="0"/>
            </a:br>
            <a:r>
              <a:rPr lang="en-US" sz="3100" b="1" dirty="0" smtClean="0"/>
              <a:t>The future action plan: Phase</a:t>
            </a:r>
            <a:r>
              <a:rPr lang="en-US" sz="3100" b="1" u="sng" dirty="0" smtClean="0"/>
              <a:t> II – FAMU Farmer to Farmer Project- India.</a:t>
            </a:r>
            <a:r>
              <a:rPr lang="en-US" b="1" u="sng" dirty="0" smtClean="0"/>
              <a:t/>
            </a:r>
            <a:br>
              <a:rPr lang="en-US" b="1" u="sng" dirty="0" smtClean="0"/>
            </a:br>
            <a:endParaRPr lang="en-US" dirty="0"/>
          </a:p>
        </p:txBody>
      </p:sp>
      <p:sp>
        <p:nvSpPr>
          <p:cNvPr id="3" name="Content Placeholder 2"/>
          <p:cNvSpPr>
            <a:spLocks noGrp="1"/>
          </p:cNvSpPr>
          <p:nvPr>
            <p:ph sz="half" idx="1"/>
          </p:nvPr>
        </p:nvSpPr>
        <p:spPr>
          <a:xfrm>
            <a:off x="228600" y="1295400"/>
            <a:ext cx="4267200" cy="5257800"/>
          </a:xfrm>
        </p:spPr>
        <p:txBody>
          <a:bodyPr>
            <a:noAutofit/>
          </a:bodyPr>
          <a:lstStyle/>
          <a:p>
            <a:pPr lvl="0"/>
            <a:r>
              <a:rPr lang="en-US" sz="1600" b="1" dirty="0" smtClean="0"/>
              <a:t>Consolidating the work done in phase one-</a:t>
            </a:r>
          </a:p>
          <a:p>
            <a:pPr lvl="1"/>
            <a:r>
              <a:rPr lang="en-US" sz="1600" b="1" dirty="0" smtClean="0"/>
              <a:t>Development of Non- Formal Education Center-VRTI-</a:t>
            </a:r>
            <a:r>
              <a:rPr lang="en-US" sz="1600" b="1" dirty="0" err="1" smtClean="0"/>
              <a:t>Mandvi</a:t>
            </a:r>
            <a:r>
              <a:rPr lang="en-US" sz="1600" b="1" dirty="0" smtClean="0"/>
              <a:t>-Kutch.</a:t>
            </a:r>
          </a:p>
          <a:p>
            <a:pPr lvl="1"/>
            <a:r>
              <a:rPr lang="en-US" sz="1600" b="1" dirty="0" smtClean="0"/>
              <a:t>Setting of Test lab for Soil &amp; Water- at </a:t>
            </a:r>
            <a:r>
              <a:rPr lang="en-US" sz="1600" b="1" dirty="0" err="1" smtClean="0"/>
              <a:t>Mandvi</a:t>
            </a:r>
            <a:r>
              <a:rPr lang="en-US" sz="1600" b="1" dirty="0" smtClean="0"/>
              <a:t>-Kutch.</a:t>
            </a:r>
          </a:p>
          <a:p>
            <a:pPr lvl="1"/>
            <a:r>
              <a:rPr lang="en-US" sz="1600" b="1" dirty="0" smtClean="0"/>
              <a:t>Development of Model Farms.</a:t>
            </a:r>
          </a:p>
          <a:p>
            <a:pPr lvl="1"/>
            <a:r>
              <a:rPr lang="en-US" sz="1600" b="1" dirty="0" smtClean="0"/>
              <a:t>Monitoring and Feedback   from Model Farms and Farmers.</a:t>
            </a:r>
          </a:p>
          <a:p>
            <a:pPr lvl="1"/>
            <a:r>
              <a:rPr lang="en-US" sz="1600" b="1" dirty="0" smtClean="0"/>
              <a:t> Development of Training Material.</a:t>
            </a:r>
          </a:p>
          <a:p>
            <a:pPr lvl="1"/>
            <a:r>
              <a:rPr lang="en-US" sz="1600" b="1" dirty="0" smtClean="0"/>
              <a:t>Development of Guide Book- </a:t>
            </a:r>
          </a:p>
          <a:p>
            <a:pPr lvl="2"/>
            <a:r>
              <a:rPr lang="en-US" sz="1600" b="1" dirty="0" smtClean="0"/>
              <a:t>Trainers.</a:t>
            </a:r>
          </a:p>
          <a:p>
            <a:pPr lvl="2"/>
            <a:r>
              <a:rPr lang="en-US" sz="1600" b="1" dirty="0" smtClean="0"/>
              <a:t>Farmers.</a:t>
            </a:r>
          </a:p>
          <a:p>
            <a:pPr lvl="1"/>
            <a:r>
              <a:rPr lang="en-US" sz="1600" b="1" dirty="0" smtClean="0"/>
              <a:t>Development of Web Site.</a:t>
            </a:r>
          </a:p>
          <a:p>
            <a:pPr lvl="1"/>
            <a:r>
              <a:rPr lang="en-US" sz="1600" b="1" dirty="0" smtClean="0"/>
              <a:t>Dissemination knowledge to non-participating farmers.</a:t>
            </a:r>
          </a:p>
          <a:p>
            <a:pPr lvl="1"/>
            <a:r>
              <a:rPr lang="en-US" sz="1600" b="1" dirty="0" smtClean="0"/>
              <a:t>Strengthening of Networking between FAMU-VRTI-NCCSD- ATMA –AAU, JAU,SDAU- Government of Gujarat</a:t>
            </a:r>
            <a:r>
              <a:rPr lang="en-US" sz="1800" b="1" dirty="0" smtClean="0"/>
              <a:t>.</a:t>
            </a:r>
          </a:p>
        </p:txBody>
      </p:sp>
      <p:sp>
        <p:nvSpPr>
          <p:cNvPr id="4" name="Content Placeholder 3"/>
          <p:cNvSpPr>
            <a:spLocks noGrp="1"/>
          </p:cNvSpPr>
          <p:nvPr>
            <p:ph sz="half" idx="2"/>
          </p:nvPr>
        </p:nvSpPr>
        <p:spPr>
          <a:xfrm>
            <a:off x="4419600" y="990600"/>
            <a:ext cx="4495800" cy="5562600"/>
          </a:xfrm>
        </p:spPr>
        <p:txBody>
          <a:bodyPr>
            <a:normAutofit fontScale="25000" lnSpcReduction="20000"/>
          </a:bodyPr>
          <a:lstStyle/>
          <a:p>
            <a:pPr lvl="0"/>
            <a:r>
              <a:rPr lang="en-US" sz="6400" b="1" u="sng" dirty="0" smtClean="0"/>
              <a:t>New Subjects:</a:t>
            </a:r>
          </a:p>
          <a:p>
            <a:pPr lvl="0"/>
            <a:endParaRPr lang="en-US" sz="6400" b="1" u="sng" dirty="0" smtClean="0"/>
          </a:p>
          <a:p>
            <a:pPr lvl="0"/>
            <a:r>
              <a:rPr lang="en-US" sz="6400" b="1" dirty="0" smtClean="0"/>
              <a:t>Future Agriculture:</a:t>
            </a:r>
          </a:p>
          <a:p>
            <a:pPr lvl="0"/>
            <a:r>
              <a:rPr lang="en-US" sz="6400" b="1" dirty="0" smtClean="0"/>
              <a:t>Enhancing doubling income of farmers.</a:t>
            </a:r>
          </a:p>
          <a:p>
            <a:pPr lvl="0"/>
            <a:r>
              <a:rPr lang="en-US" sz="6400" b="1" dirty="0" smtClean="0"/>
              <a:t>Food Security.</a:t>
            </a:r>
          </a:p>
          <a:p>
            <a:pPr lvl="0"/>
            <a:r>
              <a:rPr lang="en-US" sz="6400" b="1" dirty="0" smtClean="0"/>
              <a:t>Food For hungry millions.</a:t>
            </a:r>
          </a:p>
          <a:p>
            <a:pPr lvl="0"/>
            <a:r>
              <a:rPr lang="en-US" sz="6400" b="1" dirty="0" smtClean="0"/>
              <a:t>Development of Livelihood Resilience </a:t>
            </a:r>
          </a:p>
          <a:p>
            <a:pPr lvl="0"/>
            <a:r>
              <a:rPr lang="en-US" sz="6400" b="1" dirty="0" smtClean="0"/>
              <a:t>Bio Technology: Tissue culture Bio-pesticides, Bio- Fertilizer genetic crops.</a:t>
            </a:r>
          </a:p>
          <a:p>
            <a:pPr lvl="0"/>
            <a:r>
              <a:rPr lang="en-US" sz="6400" b="1" dirty="0" smtClean="0"/>
              <a:t>Livestock Management:</a:t>
            </a:r>
          </a:p>
          <a:p>
            <a:pPr lvl="1"/>
            <a:r>
              <a:rPr lang="en-US" sz="6400" b="1" dirty="0" smtClean="0"/>
              <a:t>Fisheries</a:t>
            </a:r>
          </a:p>
          <a:p>
            <a:pPr lvl="1"/>
            <a:r>
              <a:rPr lang="en-US" sz="6400" b="1" dirty="0" smtClean="0"/>
              <a:t>Sea Weeds </a:t>
            </a:r>
          </a:p>
          <a:p>
            <a:pPr lvl="1"/>
            <a:r>
              <a:rPr lang="en-US" sz="6400" b="1" dirty="0" smtClean="0"/>
              <a:t>Agri- Entrepreneurship </a:t>
            </a:r>
          </a:p>
          <a:p>
            <a:pPr lvl="1"/>
            <a:r>
              <a:rPr lang="en-US" sz="6400" b="1" dirty="0" smtClean="0"/>
              <a:t>Sea- Water – over ground and underground ingress and its control.</a:t>
            </a:r>
          </a:p>
          <a:p>
            <a:pPr lvl="0"/>
            <a:r>
              <a:rPr lang="en-US" sz="6400" b="1" dirty="0" smtClean="0"/>
              <a:t>Exchange Visit:</a:t>
            </a:r>
          </a:p>
          <a:p>
            <a:pPr lvl="1"/>
            <a:r>
              <a:rPr lang="en-US" sz="6400" b="1" dirty="0" smtClean="0"/>
              <a:t>Trainers.</a:t>
            </a:r>
          </a:p>
          <a:p>
            <a:pPr lvl="1"/>
            <a:r>
              <a:rPr lang="en-US" sz="6400" b="1" dirty="0" smtClean="0"/>
              <a:t>Farmers.</a:t>
            </a:r>
          </a:p>
          <a:p>
            <a:pPr lvl="1"/>
            <a:r>
              <a:rPr lang="en-US" sz="6400" b="1" dirty="0" smtClean="0"/>
              <a:t>Facilitator.</a:t>
            </a:r>
          </a:p>
          <a:p>
            <a:pPr lvl="1"/>
            <a:r>
              <a:rPr lang="en-US" sz="6400" b="1" dirty="0" smtClean="0"/>
              <a:t>Extending the module developed in first phase to other states of India and in other countries.</a:t>
            </a:r>
          </a:p>
          <a:p>
            <a:pPr>
              <a:buNone/>
            </a:pPr>
            <a:r>
              <a:rPr lang="en-US" sz="6400" b="1" dirty="0" smtClean="0"/>
              <a:t> </a:t>
            </a:r>
          </a:p>
          <a:p>
            <a:endParaRPr lang="en-US" sz="4000" b="1" dirty="0"/>
          </a:p>
        </p:txBody>
      </p:sp>
      <p:sp>
        <p:nvSpPr>
          <p:cNvPr id="5" name="Date Placeholder 4"/>
          <p:cNvSpPr>
            <a:spLocks noGrp="1"/>
          </p:cNvSpPr>
          <p:nvPr>
            <p:ph type="dt" sz="half" idx="10"/>
          </p:nvPr>
        </p:nvSpPr>
        <p:spPr/>
        <p:txBody>
          <a:bodyPr/>
          <a:lstStyle/>
          <a:p>
            <a:fld id="{268EDA08-8A29-47C4-B2C5-D58E834CA8F8}" type="datetime1">
              <a:rPr lang="en-US" smtClean="0"/>
              <a:pPr/>
              <a:t>24/10/2017</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Partnership with State Agricultural University </a:t>
            </a:r>
            <a:endParaRPr lang="en-US" dirty="0"/>
          </a:p>
        </p:txBody>
      </p:sp>
      <p:sp>
        <p:nvSpPr>
          <p:cNvPr id="3" name="Content Placeholder 2"/>
          <p:cNvSpPr>
            <a:spLocks noGrp="1"/>
          </p:cNvSpPr>
          <p:nvPr>
            <p:ph sz="half" idx="1"/>
          </p:nvPr>
        </p:nvSpPr>
        <p:spPr>
          <a:xfrm>
            <a:off x="0" y="1600200"/>
            <a:ext cx="4495800" cy="4876800"/>
          </a:xfrm>
        </p:spPr>
        <p:txBody>
          <a:bodyPr>
            <a:normAutofit fontScale="92500" lnSpcReduction="10000"/>
          </a:bodyPr>
          <a:lstStyle/>
          <a:p>
            <a:r>
              <a:rPr lang="en-US" dirty="0" smtClean="0"/>
              <a:t>Sign MOU Between Florida Agricultural &amp; Mechanical University (FAMU) and Anand Agricultural University (AAU) in nearer future for partnership on national and global issues of mutual interest</a:t>
            </a:r>
            <a:r>
              <a:rPr lang="en-US" sz="2400" dirty="0" smtClean="0"/>
              <a:t>.</a:t>
            </a:r>
            <a:r>
              <a:rPr lang="en-US" dirty="0" smtClean="0"/>
              <a:t> </a:t>
            </a:r>
          </a:p>
          <a:p>
            <a:r>
              <a:rPr lang="en-US" dirty="0" smtClean="0"/>
              <a:t>Also Partnership with Florida Agricultural &amp; Mechanical University (FAMU)and  JAU-Junagadh Agriculture University</a:t>
            </a:r>
          </a:p>
          <a:p>
            <a:endParaRPr lang="en-US" dirty="0"/>
          </a:p>
        </p:txBody>
      </p:sp>
      <p:pic>
        <p:nvPicPr>
          <p:cNvPr id="5" name="Content Placeholder 4" descr="D:\Users\Admin1\Desktop\F2F training - Copy\2017 JANUARY 18 MEETING WITH FAMU &amp; ATMA FARMERS\2017 JANUARY 18 MEETING WITH FAMU &amp; ATMA FARMERS 01.JPG"/>
          <p:cNvPicPr>
            <a:picLocks noGrp="1"/>
          </p:cNvPicPr>
          <p:nvPr>
            <p:ph sz="half" idx="2"/>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495800" y="1981200"/>
            <a:ext cx="4648200" cy="4038599"/>
          </a:xfrm>
          <a:prstGeom prst="rect">
            <a:avLst/>
          </a:prstGeom>
          <a:noFill/>
          <a:ln>
            <a:noFill/>
          </a:ln>
        </p:spPr>
      </p:pic>
      <p:sp>
        <p:nvSpPr>
          <p:cNvPr id="6" name="Date Placeholder 5"/>
          <p:cNvSpPr>
            <a:spLocks noGrp="1"/>
          </p:cNvSpPr>
          <p:nvPr>
            <p:ph type="dt" sz="half" idx="10"/>
          </p:nvPr>
        </p:nvSpPr>
        <p:spPr/>
        <p:txBody>
          <a:bodyPr/>
          <a:lstStyle/>
          <a:p>
            <a:fld id="{24C634DC-E4BF-444C-95CE-3D35EA7ABF7D}" type="datetime1">
              <a:rPr lang="en-US" smtClean="0"/>
              <a:pPr/>
              <a:t>24/10/2017</a:t>
            </a:fld>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0" y="0"/>
            <a:ext cx="2895600" cy="2590800"/>
          </a:xfrm>
          <a:prstGeom prst="rect">
            <a:avLst/>
          </a:prstGeom>
          <a:noFill/>
          <a:ln w="9525">
            <a:noFill/>
            <a:miter lim="800000"/>
            <a:headEnd/>
            <a:tailEnd/>
          </a:ln>
        </p:spPr>
      </p:pic>
      <p:pic>
        <p:nvPicPr>
          <p:cNvPr id="60419" name="Picture 3"/>
          <p:cNvPicPr>
            <a:picLocks noChangeAspect="1" noChangeArrowheads="1"/>
          </p:cNvPicPr>
          <p:nvPr/>
        </p:nvPicPr>
        <p:blipFill>
          <a:blip r:embed="rId3" cstate="print"/>
          <a:srcRect/>
          <a:stretch>
            <a:fillRect/>
          </a:stretch>
        </p:blipFill>
        <p:spPr bwMode="auto">
          <a:xfrm>
            <a:off x="3048000" y="2667000"/>
            <a:ext cx="3041984" cy="2819400"/>
          </a:xfrm>
          <a:prstGeom prst="rect">
            <a:avLst/>
          </a:prstGeom>
          <a:noFill/>
          <a:ln w="9525">
            <a:noFill/>
            <a:miter lim="800000"/>
            <a:headEnd/>
            <a:tailEnd/>
          </a:ln>
        </p:spPr>
      </p:pic>
      <p:pic>
        <p:nvPicPr>
          <p:cNvPr id="60420" name="Picture 4"/>
          <p:cNvPicPr>
            <a:picLocks noChangeAspect="1" noChangeArrowheads="1"/>
          </p:cNvPicPr>
          <p:nvPr/>
        </p:nvPicPr>
        <p:blipFill>
          <a:blip r:embed="rId4" cstate="print"/>
          <a:srcRect/>
          <a:stretch>
            <a:fillRect/>
          </a:stretch>
        </p:blipFill>
        <p:spPr bwMode="auto">
          <a:xfrm>
            <a:off x="0" y="2667000"/>
            <a:ext cx="2883243" cy="2667000"/>
          </a:xfrm>
          <a:prstGeom prst="rect">
            <a:avLst/>
          </a:prstGeom>
          <a:noFill/>
          <a:ln w="9525">
            <a:noFill/>
            <a:miter lim="800000"/>
            <a:headEnd/>
            <a:tailEnd/>
          </a:ln>
        </p:spPr>
      </p:pic>
      <p:pic>
        <p:nvPicPr>
          <p:cNvPr id="60421" name="Picture 6" descr="D:\Seju Hetal\COP 20 Peru\Photos\Exhibition 2.jpg"/>
          <p:cNvPicPr>
            <a:picLocks noChangeAspect="1" noChangeArrowheads="1"/>
          </p:cNvPicPr>
          <p:nvPr/>
        </p:nvPicPr>
        <p:blipFill>
          <a:blip r:embed="rId5" cstate="print"/>
          <a:srcRect/>
          <a:stretch>
            <a:fillRect/>
          </a:stretch>
        </p:blipFill>
        <p:spPr bwMode="auto">
          <a:xfrm>
            <a:off x="6096000" y="2590800"/>
            <a:ext cx="2745205" cy="2819400"/>
          </a:xfrm>
          <a:prstGeom prst="rect">
            <a:avLst/>
          </a:prstGeom>
          <a:noFill/>
          <a:ln w="9525">
            <a:noFill/>
            <a:miter lim="800000"/>
            <a:headEnd/>
            <a:tailEnd/>
          </a:ln>
        </p:spPr>
      </p:pic>
      <p:pic>
        <p:nvPicPr>
          <p:cNvPr id="60422" name="Picture 7" descr="D:\Seju Hetal\COP 20 Peru\Photos - COP- 20\Sanjay (COP20 PHOTOS)\PERU\01 LIMA &amp; COP20\170.JPG"/>
          <p:cNvPicPr>
            <a:picLocks noChangeAspect="1" noChangeArrowheads="1"/>
          </p:cNvPicPr>
          <p:nvPr/>
        </p:nvPicPr>
        <p:blipFill>
          <a:blip r:embed="rId6" cstate="print"/>
          <a:srcRect/>
          <a:stretch>
            <a:fillRect/>
          </a:stretch>
        </p:blipFill>
        <p:spPr bwMode="auto">
          <a:xfrm>
            <a:off x="3048000" y="0"/>
            <a:ext cx="3048000" cy="2590800"/>
          </a:xfrm>
          <a:prstGeom prst="rect">
            <a:avLst/>
          </a:prstGeom>
          <a:noFill/>
          <a:ln w="9525">
            <a:noFill/>
            <a:miter lim="800000"/>
            <a:headEnd/>
            <a:tailEnd/>
          </a:ln>
        </p:spPr>
      </p:pic>
      <p:pic>
        <p:nvPicPr>
          <p:cNvPr id="60423" name="Picture 8" descr="D:\Seju Hetal\ICAR\Organic Farming\Photos\ASPEE ORGANIC  (199).jpg"/>
          <p:cNvPicPr>
            <a:picLocks noChangeAspect="1" noChangeArrowheads="1"/>
          </p:cNvPicPr>
          <p:nvPr/>
        </p:nvPicPr>
        <p:blipFill>
          <a:blip r:embed="rId7" cstate="print"/>
          <a:srcRect/>
          <a:stretch>
            <a:fillRect/>
          </a:stretch>
        </p:blipFill>
        <p:spPr bwMode="auto">
          <a:xfrm>
            <a:off x="6248400" y="0"/>
            <a:ext cx="2895600" cy="2514600"/>
          </a:xfrm>
          <a:prstGeom prst="rect">
            <a:avLst/>
          </a:prstGeom>
          <a:noFill/>
          <a:ln w="9525">
            <a:noFill/>
            <a:miter lim="800000"/>
            <a:headEnd/>
            <a:tailEnd/>
          </a:ln>
        </p:spPr>
      </p:pic>
      <p:sp>
        <p:nvSpPr>
          <p:cNvPr id="12" name="Rectangle 11"/>
          <p:cNvSpPr/>
          <p:nvPr/>
        </p:nvSpPr>
        <p:spPr>
          <a:xfrm>
            <a:off x="228600" y="5486400"/>
            <a:ext cx="8382000" cy="1371600"/>
          </a:xfrm>
          <a:prstGeom prst="rect">
            <a:avLst/>
          </a:prstGeom>
          <a:solidFill>
            <a:schemeClr val="tx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t>Thanks</a:t>
            </a:r>
            <a:endParaRPr lang="en-US" sz="8800" dirty="0"/>
          </a:p>
        </p:txBody>
      </p:sp>
      <p:sp>
        <p:nvSpPr>
          <p:cNvPr id="9" name="Date Placeholder 8"/>
          <p:cNvSpPr>
            <a:spLocks noGrp="1"/>
          </p:cNvSpPr>
          <p:nvPr>
            <p:ph type="dt" sz="half" idx="10"/>
          </p:nvPr>
        </p:nvSpPr>
        <p:spPr/>
        <p:txBody>
          <a:bodyPr/>
          <a:lstStyle/>
          <a:p>
            <a:fld id="{A7DD3C60-FA4E-4BEC-909A-4833632F15DA}" type="datetime1">
              <a:rPr lang="en-US" smtClean="0"/>
              <a:pPr/>
              <a:t>24/10/2017</a:t>
            </a:fld>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altLang="en-US" b="1" dirty="0" smtClean="0">
                <a:solidFill>
                  <a:schemeClr val="accent2">
                    <a:lumMod val="75000"/>
                  </a:schemeClr>
                </a:solidFill>
              </a:rPr>
              <a:t>GUJARAT – INDIA</a:t>
            </a:r>
            <a:endParaRPr lang="en-US" dirty="0"/>
          </a:p>
        </p:txBody>
      </p:sp>
      <p:sp>
        <p:nvSpPr>
          <p:cNvPr id="3" name="Content Placeholder 2"/>
          <p:cNvSpPr>
            <a:spLocks noGrp="1"/>
          </p:cNvSpPr>
          <p:nvPr>
            <p:ph idx="1"/>
          </p:nvPr>
        </p:nvSpPr>
        <p:spPr>
          <a:xfrm>
            <a:off x="457200" y="990600"/>
            <a:ext cx="8229600" cy="5135563"/>
          </a:xfrm>
        </p:spPr>
        <p:txBody>
          <a:bodyPr>
            <a:normAutofit fontScale="85000" lnSpcReduction="10000"/>
          </a:bodyPr>
          <a:lstStyle/>
          <a:p>
            <a:pPr algn="just"/>
            <a:r>
              <a:rPr lang="en-US" altLang="en-US" dirty="0" smtClean="0"/>
              <a:t>Gujarat is  situated on the western coast of India. Diverse in its topography, it has 1600 km coast line and is home to the largest desert in the country known as </a:t>
            </a:r>
            <a:r>
              <a:rPr lang="en-US" altLang="en-US" dirty="0" err="1" smtClean="0"/>
              <a:t>Rann</a:t>
            </a:r>
            <a:r>
              <a:rPr lang="en-US" altLang="en-US" dirty="0" smtClean="0"/>
              <a:t> of Kutch. </a:t>
            </a:r>
          </a:p>
          <a:p>
            <a:pPr algn="just"/>
            <a:r>
              <a:rPr lang="en-US" altLang="en-US" dirty="0" smtClean="0"/>
              <a:t>The state has  had all possible handicaps faced by agriculture such as 70% of agriculture being rain-fed, recurrent droughts, untimely/irregular rainfall and some areas receiving rain only three to four days in a year. </a:t>
            </a:r>
          </a:p>
          <a:p>
            <a:pPr algn="just"/>
            <a:r>
              <a:rPr lang="en-US" altLang="en-US" dirty="0" smtClean="0"/>
              <a:t>Gujarat’s agriculture suffered heavily whenever there were droughts. The growth rate of agriculture used to be negative during such years. In a normal year, the agricultural growth rate used to be 1 to 3%. </a:t>
            </a:r>
          </a:p>
          <a:p>
            <a:endParaRPr lang="en-US" dirty="0"/>
          </a:p>
        </p:txBody>
      </p:sp>
      <p:sp>
        <p:nvSpPr>
          <p:cNvPr id="4" name="Date Placeholder 3"/>
          <p:cNvSpPr>
            <a:spLocks noGrp="1"/>
          </p:cNvSpPr>
          <p:nvPr>
            <p:ph type="dt" sz="half" idx="10"/>
          </p:nvPr>
        </p:nvSpPr>
        <p:spPr/>
        <p:txBody>
          <a:bodyPr/>
          <a:lstStyle/>
          <a:p>
            <a:fld id="{AAE868F7-1CAD-44E4-B6C0-5A2CB2EA2EB0}" type="datetime1">
              <a:rPr lang="en-US" smtClean="0"/>
              <a:pPr/>
              <a:t>24/10/2017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a:bodyPr>
          <a:lstStyle/>
          <a:p>
            <a:r>
              <a:rPr lang="en-US" sz="5400" b="1" dirty="0" smtClean="0"/>
              <a:t>Conti…</a:t>
            </a:r>
            <a:r>
              <a:rPr lang="en-US" sz="5400" dirty="0" smtClean="0"/>
              <a:t>……</a:t>
            </a:r>
            <a:endParaRPr lang="en-US" sz="5400" dirty="0"/>
          </a:p>
        </p:txBody>
      </p:sp>
      <p:sp>
        <p:nvSpPr>
          <p:cNvPr id="3" name="Content Placeholder 2"/>
          <p:cNvSpPr>
            <a:spLocks noGrp="1"/>
          </p:cNvSpPr>
          <p:nvPr>
            <p:ph idx="1"/>
          </p:nvPr>
        </p:nvSpPr>
        <p:spPr>
          <a:xfrm>
            <a:off x="457200" y="1143000"/>
            <a:ext cx="8229600" cy="5486400"/>
          </a:xfrm>
        </p:spPr>
        <p:txBody>
          <a:bodyPr>
            <a:normAutofit fontScale="85000" lnSpcReduction="20000"/>
          </a:bodyPr>
          <a:lstStyle/>
          <a:p>
            <a:pPr algn="just"/>
            <a:r>
              <a:rPr lang="en-US" altLang="en-US" dirty="0" smtClean="0"/>
              <a:t>In the new millennium, Gujarat, with determination and persistent efforts, changed the agriculture scenario. From 2004 onwards, agriculture witnessed a major turnaround with a growth of 11% per year. This was  an  initiative in all 18,000 villages known as “</a:t>
            </a:r>
            <a:r>
              <a:rPr lang="en-US" altLang="en-US" dirty="0" err="1" smtClean="0"/>
              <a:t>Krishi</a:t>
            </a:r>
            <a:r>
              <a:rPr lang="en-US" altLang="en-US" dirty="0" smtClean="0"/>
              <a:t> </a:t>
            </a:r>
            <a:r>
              <a:rPr lang="en-US" altLang="en-US" dirty="0" err="1" smtClean="0"/>
              <a:t>Mahotsav</a:t>
            </a:r>
            <a:r>
              <a:rPr lang="en-US" altLang="en-US" dirty="0" smtClean="0"/>
              <a:t>” –  the festival of Agriculture. </a:t>
            </a:r>
          </a:p>
          <a:p>
            <a:pPr algn="just"/>
            <a:r>
              <a:rPr lang="en-US" altLang="en-US" dirty="0" smtClean="0"/>
              <a:t>This was led from top by Chief Minister   (Who is now the Prime Minister),  </a:t>
            </a:r>
            <a:r>
              <a:rPr lang="en-US" altLang="en-US" dirty="0" err="1" smtClean="0"/>
              <a:t>Shri</a:t>
            </a:r>
            <a:r>
              <a:rPr lang="en-US" altLang="en-US" dirty="0" smtClean="0"/>
              <a:t> </a:t>
            </a:r>
            <a:r>
              <a:rPr lang="en-US" altLang="en-US" dirty="0" err="1" smtClean="0"/>
              <a:t>Narendra</a:t>
            </a:r>
            <a:r>
              <a:rPr lang="en-US" altLang="en-US" dirty="0" smtClean="0"/>
              <a:t> </a:t>
            </a:r>
            <a:r>
              <a:rPr lang="en-US" altLang="en-US" dirty="0" err="1" smtClean="0"/>
              <a:t>Modi</a:t>
            </a:r>
            <a:r>
              <a:rPr lang="en-US" altLang="en-US" dirty="0" smtClean="0"/>
              <a:t>. For action at bottom - the village level and at individual farmer level. </a:t>
            </a:r>
          </a:p>
          <a:p>
            <a:pPr algn="just"/>
            <a:r>
              <a:rPr lang="en-US" altLang="en-US" dirty="0" smtClean="0"/>
              <a:t>Entire model was developed based on the needs of farmers and to provide knowledge and technology to them at their door steps. </a:t>
            </a:r>
          </a:p>
          <a:p>
            <a:pPr algn="just"/>
            <a:r>
              <a:rPr lang="en-US" altLang="en-US" dirty="0" smtClean="0"/>
              <a:t>The  speaker  was responsible for developing policy and the detailed implementation framework and to develop module to monitor its implementation. </a:t>
            </a:r>
            <a:endParaRPr lang="en-US" dirty="0"/>
          </a:p>
        </p:txBody>
      </p:sp>
      <p:sp>
        <p:nvSpPr>
          <p:cNvPr id="4" name="Date Placeholder 3"/>
          <p:cNvSpPr>
            <a:spLocks noGrp="1"/>
          </p:cNvSpPr>
          <p:nvPr>
            <p:ph type="dt" sz="half" idx="10"/>
          </p:nvPr>
        </p:nvSpPr>
        <p:spPr/>
        <p:txBody>
          <a:bodyPr/>
          <a:lstStyle/>
          <a:p>
            <a:fld id="{03497424-DAD0-413E-80AD-43AAFF7C02AD}" type="datetime1">
              <a:rPr lang="en-US" smtClean="0"/>
              <a:pPr/>
              <a:t>24/10/2017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partners of the project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Florida Agriculture &amp; Mechanical University (FAMU), Florida – USA with USAID</a:t>
            </a:r>
          </a:p>
          <a:p>
            <a:r>
              <a:rPr lang="en-US" dirty="0" smtClean="0"/>
              <a:t>National Council for Climate Change &amp; Sustainable Development</a:t>
            </a:r>
          </a:p>
          <a:p>
            <a:r>
              <a:rPr lang="en-US" dirty="0" err="1" smtClean="0"/>
              <a:t>Vivekanand</a:t>
            </a:r>
            <a:r>
              <a:rPr lang="en-US" dirty="0" smtClean="0"/>
              <a:t> Research &amp; Training Institute</a:t>
            </a:r>
          </a:p>
          <a:p>
            <a:r>
              <a:rPr lang="en-US" dirty="0" err="1" smtClean="0"/>
              <a:t>Anand</a:t>
            </a:r>
            <a:r>
              <a:rPr lang="en-US" dirty="0" smtClean="0"/>
              <a:t> Agriculture University</a:t>
            </a:r>
          </a:p>
          <a:p>
            <a:r>
              <a:rPr lang="en-US" dirty="0" err="1" smtClean="0"/>
              <a:t>Junagadh</a:t>
            </a:r>
            <a:r>
              <a:rPr lang="en-US" dirty="0" smtClean="0"/>
              <a:t> Agriculture University</a:t>
            </a:r>
          </a:p>
          <a:p>
            <a:r>
              <a:rPr lang="en-US" dirty="0" smtClean="0"/>
              <a:t>Agriculture Technology Management Agency, Government of Gujarat, Government of India</a:t>
            </a:r>
          </a:p>
          <a:p>
            <a:r>
              <a:rPr lang="en-US" dirty="0" smtClean="0"/>
              <a:t>This convergence of efforts for global technology transfer through Public – </a:t>
            </a:r>
            <a:r>
              <a:rPr lang="en-US" smtClean="0"/>
              <a:t>Private Partnership</a:t>
            </a:r>
            <a:endParaRPr lang="en-US" dirty="0" smtClean="0"/>
          </a:p>
        </p:txBody>
      </p:sp>
      <p:sp>
        <p:nvSpPr>
          <p:cNvPr id="4" name="Date Placeholder 3"/>
          <p:cNvSpPr>
            <a:spLocks noGrp="1"/>
          </p:cNvSpPr>
          <p:nvPr>
            <p:ph type="dt" sz="half" idx="10"/>
          </p:nvPr>
        </p:nvSpPr>
        <p:spPr/>
        <p:txBody>
          <a:bodyPr/>
          <a:lstStyle/>
          <a:p>
            <a:fld id="{5D3353C5-F9FF-4CAB-B1F8-1CD31B281697}" type="datetime1">
              <a:rPr lang="en-US" smtClean="0"/>
              <a:pPr/>
              <a:t>24/10/2017</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28600"/>
            <a:ext cx="8458200" cy="884238"/>
          </a:xfrm>
          <a:noFill/>
        </p:spPr>
        <p:txBody>
          <a:bodyPr>
            <a:normAutofit/>
          </a:bodyPr>
          <a:lstStyle/>
          <a:p>
            <a:r>
              <a:rPr lang="en-US" sz="4000" b="1" dirty="0" smtClean="0">
                <a:solidFill>
                  <a:schemeClr val="tx1"/>
                </a:solidFill>
              </a:rPr>
              <a:t>NCCSD-Background </a:t>
            </a:r>
            <a:endParaRPr lang="en-US" sz="4000" b="1" dirty="0">
              <a:solidFill>
                <a:schemeClr val="tx1"/>
              </a:solidFill>
            </a:endParaRPr>
          </a:p>
        </p:txBody>
      </p:sp>
      <p:sp>
        <p:nvSpPr>
          <p:cNvPr id="5" name="Content Placeholder 4"/>
          <p:cNvSpPr>
            <a:spLocks noGrp="1"/>
          </p:cNvSpPr>
          <p:nvPr>
            <p:ph sz="quarter" idx="1"/>
          </p:nvPr>
        </p:nvSpPr>
        <p:spPr>
          <a:xfrm>
            <a:off x="571472" y="1066800"/>
            <a:ext cx="8267728" cy="3200400"/>
          </a:xfrm>
          <a:solidFill>
            <a:schemeClr val="accent3">
              <a:lumMod val="20000"/>
              <a:lumOff val="80000"/>
            </a:schemeClr>
          </a:solidFill>
        </p:spPr>
        <p:txBody>
          <a:bodyPr>
            <a:normAutofit fontScale="62500" lnSpcReduction="20000"/>
          </a:bodyPr>
          <a:lstStyle/>
          <a:p>
            <a:pPr marL="0" indent="0" algn="just">
              <a:buNone/>
            </a:pPr>
            <a:r>
              <a:rPr lang="en-US" dirty="0" smtClean="0"/>
              <a:t>NCCSD is the outcome of the deliberations that took place during an International Conference on “Global Warming, Agriculture, Sustainable Development &amp; Public Leadership” which was organized at the Gujarat </a:t>
            </a:r>
            <a:r>
              <a:rPr lang="en-US" dirty="0" err="1" smtClean="0"/>
              <a:t>Vidyapith</a:t>
            </a:r>
            <a:r>
              <a:rPr lang="en-US" dirty="0" smtClean="0"/>
              <a:t> – Ahmedabad in March 2010 by the International School for Public Leadership (ISPL) along with other organizations. In a Round Table Meet at New Delhi in April, 2010, presided by Prof. M S </a:t>
            </a:r>
            <a:r>
              <a:rPr lang="en-US" dirty="0" err="1" smtClean="0"/>
              <a:t>Swaminathan</a:t>
            </a:r>
            <a:r>
              <a:rPr lang="en-US" dirty="0" smtClean="0"/>
              <a:t> and Justice B P Singh, it was felt that a special organization needs to be created to follow up ideas and it was decided to setup "National Council for Climate Change, Sustainable Development and Public Leadership” (NCCSD). The NCCSD was registered under Bombay Charitable Trust Act 1950 Rule-29-No. E/19344/Ahmedabad as Public Trust on 17th September 2010.</a:t>
            </a:r>
          </a:p>
          <a:p>
            <a:endParaRPr lang="en-US" dirty="0"/>
          </a:p>
        </p:txBody>
      </p:sp>
      <p:pic>
        <p:nvPicPr>
          <p:cNvPr id="4098" name="Picture 2"/>
          <p:cNvPicPr>
            <a:picLocks noChangeAspect="1" noChangeArrowheads="1"/>
          </p:cNvPicPr>
          <p:nvPr/>
        </p:nvPicPr>
        <p:blipFill>
          <a:blip r:embed="rId2" cstate="print"/>
          <a:srcRect l="2753" t="8750" r="2494" b="30000"/>
          <a:stretch>
            <a:fillRect/>
          </a:stretch>
        </p:blipFill>
        <p:spPr bwMode="auto">
          <a:xfrm>
            <a:off x="714348" y="4343400"/>
            <a:ext cx="8201052" cy="2514600"/>
          </a:xfrm>
          <a:prstGeom prst="roundRect">
            <a:avLst/>
          </a:prstGeom>
          <a:noFill/>
          <a:ln w="9525">
            <a:noFill/>
            <a:miter lim="800000"/>
            <a:headEnd/>
            <a:tailEnd/>
          </a:ln>
          <a:effectLst/>
        </p:spPr>
      </p:pic>
      <p:pic>
        <p:nvPicPr>
          <p:cNvPr id="6" name="Picture 5" descr="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a:xfrm>
            <a:off x="-152400" y="-173038"/>
            <a:ext cx="1447800" cy="1239838"/>
          </a:xfrm>
          <a:prstGeom prst="rect">
            <a:avLst/>
          </a:prstGeom>
          <a:noFill/>
        </p:spPr>
      </p:pic>
      <p:sp>
        <p:nvSpPr>
          <p:cNvPr id="7" name="Rectangle 6"/>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8" name="Rectangle 7"/>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defRPr/>
            </a:pP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rPr>
              <a:t>National Council for Climate Change, Sustainable Development and Public Leadership</a:t>
            </a:r>
          </a:p>
        </p:txBody>
      </p:sp>
      <p:pic>
        <p:nvPicPr>
          <p:cNvPr id="9" name="Picture 8" descr="nccsindia"/>
          <p:cNvPicPr>
            <a:picLocks noChangeAspect="1" noChangeArrowheads="1"/>
          </p:cNvPicPr>
          <p:nvPr/>
        </p:nvPicPr>
        <p:blipFill>
          <a:blip r:embed="rId4" cstate="print"/>
          <a:srcRect/>
          <a:stretch>
            <a:fillRect/>
          </a:stretch>
        </p:blipFill>
        <p:spPr bwMode="auto">
          <a:xfrm>
            <a:off x="0" y="1066800"/>
            <a:ext cx="533400" cy="5562600"/>
          </a:xfrm>
          <a:prstGeom prst="rect">
            <a:avLst/>
          </a:prstGeom>
          <a:solidFill>
            <a:srgbClr val="008000"/>
          </a:solidFill>
          <a:ln w="9525">
            <a:noFill/>
            <a:miter lim="800000"/>
            <a:headEnd/>
            <a:tailEnd/>
          </a:ln>
        </p:spPr>
      </p:pic>
      <p:sp>
        <p:nvSpPr>
          <p:cNvPr id="10" name="Date Placeholder 9"/>
          <p:cNvSpPr>
            <a:spLocks noGrp="1"/>
          </p:cNvSpPr>
          <p:nvPr>
            <p:ph type="dt" sz="half" idx="10"/>
          </p:nvPr>
        </p:nvSpPr>
        <p:spPr/>
        <p:txBody>
          <a:bodyPr/>
          <a:lstStyle/>
          <a:p>
            <a:fld id="{C6B13E07-250B-447D-915C-46E40C13780F}" type="datetime1">
              <a:rPr lang="en-US" smtClean="0"/>
              <a:pPr/>
              <a:t>24/10/2017</a:t>
            </a:fld>
            <a:endParaRPr lang="en-US"/>
          </a:p>
        </p:txBody>
      </p:sp>
      <p:sp>
        <p:nvSpPr>
          <p:cNvPr id="12" name="Slide Number Placeholder 11"/>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37800"/>
            <a:ext cx="8534400" cy="758952"/>
          </a:xfrm>
        </p:spPr>
        <p:txBody>
          <a:bodyPr>
            <a:normAutofit fontScale="90000"/>
          </a:bodyPr>
          <a:lstStyle/>
          <a:p>
            <a:r>
              <a:rPr lang="en-IN" sz="3600" dirty="0" err="1" smtClean="0"/>
              <a:t>Vivekanand</a:t>
            </a:r>
            <a:r>
              <a:rPr lang="en-IN" sz="3600" dirty="0" smtClean="0"/>
              <a:t> Research &amp; Training Institute</a:t>
            </a:r>
            <a:br>
              <a:rPr lang="en-IN" sz="3600" dirty="0" smtClean="0"/>
            </a:br>
            <a:r>
              <a:rPr lang="en-IN" sz="3600" dirty="0" smtClean="0"/>
              <a:t>A vision of Mr. </a:t>
            </a:r>
            <a:r>
              <a:rPr lang="en-IN" sz="3600" dirty="0" err="1" smtClean="0"/>
              <a:t>Kantisen</a:t>
            </a:r>
            <a:r>
              <a:rPr lang="en-IN" sz="3600" dirty="0" smtClean="0"/>
              <a:t> </a:t>
            </a:r>
            <a:r>
              <a:rPr lang="en-IN" sz="3600" dirty="0" err="1" smtClean="0"/>
              <a:t>Shroff</a:t>
            </a:r>
            <a:endParaRPr lang="en-US" dirty="0"/>
          </a:p>
        </p:txBody>
      </p:sp>
      <p:sp>
        <p:nvSpPr>
          <p:cNvPr id="3" name="Content Placeholder 2"/>
          <p:cNvSpPr>
            <a:spLocks noGrp="1"/>
          </p:cNvSpPr>
          <p:nvPr>
            <p:ph sz="quarter" idx="1"/>
          </p:nvPr>
        </p:nvSpPr>
        <p:spPr/>
        <p:txBody>
          <a:bodyPr>
            <a:noAutofit/>
          </a:bodyPr>
          <a:lstStyle/>
          <a:p>
            <a:r>
              <a:rPr lang="en-US" sz="2800" dirty="0" smtClean="0"/>
              <a:t>Working with principles:</a:t>
            </a:r>
          </a:p>
          <a:p>
            <a:pPr lvl="1" eaLnBrk="0" hangingPunct="0">
              <a:buFont typeface="Arial" charset="0"/>
              <a:buChar char="•"/>
              <a:defRPr/>
            </a:pPr>
            <a:r>
              <a:rPr lang="en-US" sz="2000" dirty="0" smtClean="0"/>
              <a:t>Trusteeship philosophy</a:t>
            </a:r>
          </a:p>
          <a:p>
            <a:pPr lvl="1" eaLnBrk="0" hangingPunct="0">
              <a:buFont typeface="Arial" charset="0"/>
              <a:buChar char="•"/>
              <a:defRPr/>
            </a:pPr>
            <a:r>
              <a:rPr lang="en-US" sz="2000" dirty="0" smtClean="0"/>
              <a:t>Better understanding of Natural resources</a:t>
            </a:r>
          </a:p>
          <a:p>
            <a:pPr lvl="1" eaLnBrk="0" hangingPunct="0">
              <a:buFont typeface="Arial" charset="0"/>
              <a:buChar char="•"/>
              <a:defRPr/>
            </a:pPr>
            <a:r>
              <a:rPr lang="en-US" sz="2000" dirty="0" smtClean="0"/>
              <a:t>Community mobilization and participation</a:t>
            </a:r>
          </a:p>
          <a:p>
            <a:pPr lvl="1" eaLnBrk="0" hangingPunct="0">
              <a:buFont typeface="Arial" charset="0"/>
              <a:buChar char="•"/>
              <a:defRPr/>
            </a:pPr>
            <a:r>
              <a:rPr lang="en-US" sz="2000" dirty="0" smtClean="0"/>
              <a:t> Respect Traditional Wisdom &amp; Utilize it</a:t>
            </a:r>
          </a:p>
          <a:p>
            <a:r>
              <a:rPr lang="en-US" sz="2400" dirty="0" smtClean="0"/>
              <a:t>VISION:</a:t>
            </a:r>
          </a:p>
          <a:p>
            <a:pPr lvl="1"/>
            <a:r>
              <a:rPr lang="en-US" sz="2200" dirty="0" smtClean="0"/>
              <a:t>Efficient use of natural resources which promotes sustainable development in synergy with surrounding environment.</a:t>
            </a:r>
          </a:p>
          <a:p>
            <a:r>
              <a:rPr lang="en-US" sz="2400" dirty="0" smtClean="0"/>
              <a:t>MISSION:</a:t>
            </a:r>
          </a:p>
          <a:p>
            <a:pPr lvl="1"/>
            <a:r>
              <a:rPr lang="en-US" sz="2200" dirty="0" smtClean="0"/>
              <a:t>Need based community development with focus on capacity building of community, linkages with different institutions involved in rural development and promote decentralized agro industrialization</a:t>
            </a:r>
            <a:endParaRPr lang="en-US" sz="2200" dirty="0"/>
          </a:p>
        </p:txBody>
      </p:sp>
      <p:pic>
        <p:nvPicPr>
          <p:cNvPr id="4" name="Picture 6" descr="KCS"/>
          <p:cNvPicPr>
            <a:picLocks noChangeAspect="1" noChangeArrowheads="1"/>
          </p:cNvPicPr>
          <p:nvPr/>
        </p:nvPicPr>
        <p:blipFill>
          <a:blip r:embed="rId2" cstate="print"/>
          <a:srcRect/>
          <a:stretch>
            <a:fillRect/>
          </a:stretch>
        </p:blipFill>
        <p:spPr>
          <a:xfrm>
            <a:off x="6516216" y="1484784"/>
            <a:ext cx="2327275" cy="235743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sz="2700" dirty="0" smtClean="0"/>
              <a:t/>
            </a:r>
            <a:br>
              <a:rPr lang="en-US" sz="2700" dirty="0" smtClean="0"/>
            </a:br>
            <a:r>
              <a:rPr lang="en-US" sz="2700" b="1" dirty="0" smtClean="0"/>
              <a:t>NCCSD had organized International Conference on Climate justice in 2014  and NCCSD Signed MOU with “</a:t>
            </a:r>
            <a:r>
              <a:rPr lang="en-US" sz="3100" b="1" dirty="0" smtClean="0"/>
              <a:t>Florida Agricultural and Mechanical Universit</a:t>
            </a:r>
            <a:r>
              <a:rPr lang="en-US" sz="3100" dirty="0" smtClean="0"/>
              <a:t>y.</a:t>
            </a:r>
            <a:r>
              <a:rPr lang="en-US" sz="2700" dirty="0" smtClean="0"/>
              <a:t>”</a:t>
            </a:r>
            <a:r>
              <a:rPr lang="en-US" dirty="0" smtClean="0"/>
              <a:t/>
            </a:r>
            <a:br>
              <a:rPr lang="en-US" dirty="0" smtClean="0"/>
            </a:br>
            <a:endParaRPr lang="en-US" dirty="0"/>
          </a:p>
        </p:txBody>
      </p:sp>
      <p:pic>
        <p:nvPicPr>
          <p:cNvPr id="3074" name="Picture 2" descr="C:\Documents and Settings\Administrator\Desktop\film\para 1st\DSC_2010.JPG"/>
          <p:cNvPicPr>
            <a:picLocks noGrp="1" noChangeAspect="1" noChangeArrowheads="1"/>
          </p:cNvPicPr>
          <p:nvPr>
            <p:ph idx="1"/>
          </p:nvPr>
        </p:nvPicPr>
        <p:blipFill>
          <a:blip r:embed="rId2" cstate="print"/>
          <a:srcRect/>
          <a:stretch>
            <a:fillRect/>
          </a:stretch>
        </p:blipFill>
        <p:spPr bwMode="auto">
          <a:xfrm>
            <a:off x="0" y="1143000"/>
            <a:ext cx="8839200" cy="5334000"/>
          </a:xfrm>
          <a:prstGeom prst="rect">
            <a:avLst/>
          </a:prstGeom>
          <a:noFill/>
        </p:spPr>
      </p:pic>
      <p:sp>
        <p:nvSpPr>
          <p:cNvPr id="4" name="Date Placeholder 3"/>
          <p:cNvSpPr>
            <a:spLocks noGrp="1"/>
          </p:cNvSpPr>
          <p:nvPr>
            <p:ph type="dt" sz="half" idx="10"/>
          </p:nvPr>
        </p:nvSpPr>
        <p:spPr/>
        <p:txBody>
          <a:bodyPr/>
          <a:lstStyle/>
          <a:p>
            <a:fld id="{5D837FC9-B307-4034-897A-BBED938A45E7}" type="datetime1">
              <a:rPr lang="en-US" smtClean="0"/>
              <a:pPr/>
              <a:t>24/10/2017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1600200"/>
          </a:xfrm>
        </p:spPr>
        <p:txBody>
          <a:bodyPr>
            <a:normAutofit fontScale="90000"/>
          </a:bodyPr>
          <a:lstStyle/>
          <a:p>
            <a:r>
              <a:rPr lang="en-US" sz="2700" b="1" dirty="0" smtClean="0"/>
              <a:t>Project Development </a:t>
            </a:r>
            <a:br>
              <a:rPr lang="en-US" sz="2700" b="1" dirty="0" smtClean="0"/>
            </a:br>
            <a:r>
              <a:rPr lang="en-US" sz="2700" b="1" dirty="0" smtClean="0"/>
              <a:t>Mission to assist Farmers to mitigate and adapt to climate change through the application of Climate Smart Agricultural Practices</a:t>
            </a:r>
            <a:r>
              <a:rPr lang="en-US" sz="1800" b="1" dirty="0" smtClean="0"/>
              <a:t>.</a:t>
            </a:r>
            <a:endParaRPr lang="en-US" sz="2000" b="1" dirty="0"/>
          </a:p>
        </p:txBody>
      </p:sp>
      <p:sp>
        <p:nvSpPr>
          <p:cNvPr id="3" name="Content Placeholder 2"/>
          <p:cNvSpPr>
            <a:spLocks noGrp="1"/>
          </p:cNvSpPr>
          <p:nvPr>
            <p:ph idx="1"/>
          </p:nvPr>
        </p:nvSpPr>
        <p:spPr>
          <a:xfrm>
            <a:off x="228600" y="1676400"/>
            <a:ext cx="8915400" cy="5181600"/>
          </a:xfrm>
        </p:spPr>
        <p:txBody>
          <a:bodyPr>
            <a:noAutofit/>
          </a:bodyPr>
          <a:lstStyle/>
          <a:p>
            <a:r>
              <a:rPr lang="en-US" sz="2800" dirty="0" smtClean="0"/>
              <a:t>The project “Farmer to Farmer” is joint Endeavour by FAMU with NCCSD.</a:t>
            </a:r>
          </a:p>
          <a:p>
            <a:r>
              <a:rPr lang="en-US" sz="2800" dirty="0" smtClean="0"/>
              <a:t>FAMU has been working on developing Adaptation and Mitigation Practices- which can help farmer to prevent his losses and sustain his agriculture &amp; has developed climate smart agricultural practices under  International Agriculture Programs Headed by Dr. Harriet Paul and Dr </a:t>
            </a:r>
            <a:r>
              <a:rPr lang="en-US" sz="2800" dirty="0" err="1" smtClean="0"/>
              <a:t>Mbuya</a:t>
            </a:r>
            <a:r>
              <a:rPr lang="en-US" sz="2800" dirty="0" smtClean="0"/>
              <a:t>-Faculty Director, FAMU-Sustainability Institute. </a:t>
            </a:r>
          </a:p>
          <a:p>
            <a:pPr>
              <a:buNone/>
            </a:pPr>
            <a:endParaRPr lang="en-US" sz="2800" dirty="0" smtClean="0"/>
          </a:p>
        </p:txBody>
      </p:sp>
      <p:sp>
        <p:nvSpPr>
          <p:cNvPr id="4" name="Date Placeholder 3"/>
          <p:cNvSpPr>
            <a:spLocks noGrp="1"/>
          </p:cNvSpPr>
          <p:nvPr>
            <p:ph type="dt" sz="half" idx="10"/>
          </p:nvPr>
        </p:nvSpPr>
        <p:spPr/>
        <p:txBody>
          <a:bodyPr/>
          <a:lstStyle/>
          <a:p>
            <a:fld id="{D2FDC79F-C6E0-412C-BCC7-175AEF59A6FE}" type="datetime1">
              <a:rPr lang="en-US" smtClean="0"/>
              <a:pPr/>
              <a:t>24/10/2017</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TotalTime>
  <Words>1249</Words>
  <Application>Microsoft Office PowerPoint</Application>
  <PresentationFormat>On-screen Show (4:3)</PresentationFormat>
  <Paragraphs>154</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  Farmer to Farmer Project Building Climate Smart Farmers   Dr. O.S. Mbuya  Dr. Kirit Shelat </vt:lpstr>
      <vt:lpstr>Climate Change and Farmers </vt:lpstr>
      <vt:lpstr>GUJARAT – INDIA</vt:lpstr>
      <vt:lpstr>Conti………</vt:lpstr>
      <vt:lpstr>Strategic partners of the project</vt:lpstr>
      <vt:lpstr>NCCSD-Background </vt:lpstr>
      <vt:lpstr>Vivekanand Research &amp; Training Institute A vision of Mr. Kantisen Shroff</vt:lpstr>
      <vt:lpstr> NCCSD had organized International Conference on Climate justice in 2014  and NCCSD Signed MOU with “Florida Agricultural and Mechanical University.” </vt:lpstr>
      <vt:lpstr>Project Development  Mission to assist Farmers to mitigate and adapt to climate change through the application of Climate Smart Agricultural Practices.</vt:lpstr>
      <vt:lpstr>Conti……..</vt:lpstr>
      <vt:lpstr>Initiate  1 year project with FAMU ,NCCSD and VRTI Mandvi in 2016</vt:lpstr>
      <vt:lpstr>    </vt:lpstr>
      <vt:lpstr>Improving Organic Carbon in Saline Soil Using Organic Compost </vt:lpstr>
      <vt:lpstr>Training of Trainers (TOT) for Extension &amp; agricultural development programme </vt:lpstr>
      <vt:lpstr>Current Status : </vt:lpstr>
      <vt:lpstr>Major recommendation adopted by farmers</vt:lpstr>
      <vt:lpstr>Strengthening the Project</vt:lpstr>
      <vt:lpstr> The Outcome of this project is VRTI set up the “Non formal Education centre” at Mandvi -Kutch for farmers with demonstration farm . </vt:lpstr>
      <vt:lpstr>VRTI - Soil &amp; Water testing laboratory at VRTI</vt:lpstr>
      <vt:lpstr> The future action plan: Phase II – FAMU Farmer to Farmer Project- India. </vt:lpstr>
      <vt:lpstr>Partnership with State Agricultural University </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Devyog</cp:lastModifiedBy>
  <cp:revision>73</cp:revision>
  <dcterms:created xsi:type="dcterms:W3CDTF">2006-08-16T00:00:00Z</dcterms:created>
  <dcterms:modified xsi:type="dcterms:W3CDTF">2017-10-24T07:10:36Z</dcterms:modified>
</cp:coreProperties>
</file>