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82" r:id="rId2"/>
    <p:sldId id="328" r:id="rId3"/>
    <p:sldId id="330" r:id="rId4"/>
    <p:sldId id="326" r:id="rId5"/>
    <p:sldId id="286" r:id="rId6"/>
    <p:sldId id="288" r:id="rId7"/>
    <p:sldId id="290" r:id="rId8"/>
    <p:sldId id="292" r:id="rId9"/>
    <p:sldId id="294" r:id="rId10"/>
    <p:sldId id="296" r:id="rId11"/>
    <p:sldId id="298" r:id="rId12"/>
    <p:sldId id="300" r:id="rId13"/>
    <p:sldId id="302" r:id="rId14"/>
    <p:sldId id="304" r:id="rId15"/>
    <p:sldId id="306" r:id="rId16"/>
    <p:sldId id="308" r:id="rId17"/>
    <p:sldId id="310" r:id="rId18"/>
    <p:sldId id="312" r:id="rId19"/>
    <p:sldId id="314" r:id="rId20"/>
    <p:sldId id="316" r:id="rId21"/>
    <p:sldId id="318" r:id="rId22"/>
    <p:sldId id="257" r:id="rId23"/>
    <p:sldId id="258" r:id="rId24"/>
    <p:sldId id="259" r:id="rId25"/>
    <p:sldId id="260" r:id="rId26"/>
    <p:sldId id="333" r:id="rId27"/>
    <p:sldId id="334" r:id="rId28"/>
    <p:sldId id="335" r:id="rId29"/>
    <p:sldId id="261" r:id="rId30"/>
    <p:sldId id="331" r:id="rId31"/>
    <p:sldId id="324" r:id="rId32"/>
    <p:sldId id="332" r:id="rId33"/>
    <p:sldId id="280" r:id="rId3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4480" autoAdjust="0"/>
  </p:normalViewPr>
  <p:slideViewPr>
    <p:cSldViewPr>
      <p:cViewPr varScale="1">
        <p:scale>
          <a:sx n="58" d="100"/>
          <a:sy n="58"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1440" tIns="45720" rIns="91440" bIns="45720" rtlCol="0"/>
          <a:lstStyle>
            <a:lvl1pPr algn="r">
              <a:defRPr sz="1200"/>
            </a:lvl1pPr>
          </a:lstStyle>
          <a:p>
            <a:fld id="{11A1E062-3869-4F66-A3DC-B128D8B6448E}" type="datetimeFigureOut">
              <a:rPr lang="en-US" smtClean="0"/>
              <a:pPr/>
              <a:t>29/05/2017</a:t>
            </a:fld>
            <a:endParaRPr lang="en-US"/>
          </a:p>
        </p:txBody>
      </p:sp>
      <p:sp>
        <p:nvSpPr>
          <p:cNvPr id="4" name="Footer Placeholder 3"/>
          <p:cNvSpPr>
            <a:spLocks noGrp="1"/>
          </p:cNvSpPr>
          <p:nvPr>
            <p:ph type="ftr" sz="quarter" idx="2"/>
          </p:nvPr>
        </p:nvSpPr>
        <p:spPr>
          <a:xfrm>
            <a:off x="0" y="9119473"/>
            <a:ext cx="3169920" cy="4800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3"/>
            <a:ext cx="3169920" cy="480060"/>
          </a:xfrm>
          <a:prstGeom prst="rect">
            <a:avLst/>
          </a:prstGeom>
        </p:spPr>
        <p:txBody>
          <a:bodyPr vert="horz" lIns="91440" tIns="45720" rIns="91440" bIns="45720" rtlCol="0" anchor="b"/>
          <a:lstStyle>
            <a:lvl1pPr algn="r">
              <a:defRPr sz="1200"/>
            </a:lvl1pPr>
          </a:lstStyle>
          <a:p>
            <a:fld id="{C74CCC85-C467-434A-9012-216EF3B9922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E79DA67C-50F7-44F4-B588-55029E05180D}" type="datetimeFigureOut">
              <a:rPr lang="en-US" smtClean="0"/>
              <a:pPr/>
              <a:t>29/05/2017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891CA7B3-2E14-42A0-8D91-25A365DA0A4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1CA7B3-2E14-42A0-8D91-25A365DA0A48}"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29/05/2017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drkiritshelat@gmail.com" TargetMode="Externa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p:cNvPicPr>
            <a:picLocks noChangeAspect="1" noChangeArrowheads="1"/>
          </p:cNvPicPr>
          <p:nvPr/>
        </p:nvPicPr>
        <p:blipFill rotWithShape="1">
          <a:blip r:embed="rId2" cstate="print">
            <a:extLst>
              <a:ext uri="{BEBA8EAE-BF5A-486C-A8C5-ECC9F3942E4B}">
                <a14:imgProps xmlns="" xmlns:a14="http://schemas.microsoft.com/office/drawing/2010/main">
                  <a14:imgLayer r:embed="rId3">
                    <a14:imgEffect>
                      <a14:sharpenSoften amount="-26000"/>
                    </a14:imgEffect>
                    <a14:imgEffect>
                      <a14:brightnessContrast bright="4000"/>
                    </a14:imgEffect>
                  </a14:imgLayer>
                </a14:imgProps>
              </a:ext>
            </a:extLst>
          </a:blip>
          <a:srcRect r="48333" b="47778"/>
          <a:stretch/>
        </p:blipFill>
        <p:spPr bwMode="auto">
          <a:xfrm>
            <a:off x="0" y="0"/>
            <a:ext cx="2971800" cy="2100943"/>
          </a:xfrm>
          <a:prstGeom prst="rect">
            <a:avLst/>
          </a:prstGeom>
          <a:noFill/>
          <a:ln w="9525">
            <a:noFill/>
            <a:miter lim="800000"/>
            <a:headEnd/>
            <a:tailEnd/>
          </a:ln>
        </p:spPr>
      </p:pic>
      <p:sp>
        <p:nvSpPr>
          <p:cNvPr id="2" name="Title 1"/>
          <p:cNvSpPr>
            <a:spLocks noGrp="1"/>
          </p:cNvSpPr>
          <p:nvPr>
            <p:ph type="ctrTitle"/>
          </p:nvPr>
        </p:nvSpPr>
        <p:spPr>
          <a:xfrm>
            <a:off x="1143001" y="1295400"/>
            <a:ext cx="7543800" cy="2209800"/>
          </a:xfrm>
          <a:solidFill>
            <a:schemeClr val="bg1"/>
          </a:solidFill>
        </p:spPr>
        <p:txBody>
          <a:bodyPr anchor="ctr">
            <a:noAutofit/>
          </a:bodyPr>
          <a:lstStyle/>
          <a:p>
            <a:r>
              <a:rPr lang="en-US" sz="2400" b="1" kern="100" dirty="0" smtClean="0">
                <a:solidFill>
                  <a:schemeClr val="accent6">
                    <a:lumMod val="75000"/>
                  </a:schemeClr>
                </a:solidFill>
              </a:rPr>
              <a:t/>
            </a:r>
            <a:br>
              <a:rPr lang="en-US" sz="2400" b="1" kern="100" dirty="0" smtClean="0">
                <a:solidFill>
                  <a:schemeClr val="accent6">
                    <a:lumMod val="75000"/>
                  </a:schemeClr>
                </a:solidFill>
              </a:rPr>
            </a:br>
            <a:r>
              <a:rPr lang="en-IN" sz="2800" dirty="0" smtClean="0">
                <a:ln w="18415" cmpd="sng">
                  <a:solidFill>
                    <a:srgbClr val="FF0066"/>
                  </a:solidFill>
                  <a:prstDash val="solid"/>
                </a:ln>
                <a:effectLst>
                  <a:outerShdw blurRad="63500" dir="3600000" algn="tl" rotWithShape="0">
                    <a:srgbClr val="000000">
                      <a:alpha val="70000"/>
                    </a:srgbClr>
                  </a:outerShdw>
                </a:effectLst>
                <a:latin typeface="Arial Black" pitchFamily="34" charset="0"/>
              </a:rPr>
              <a:t> Doubling of Farmer’s Income </a:t>
            </a:r>
            <a:br>
              <a:rPr lang="en-IN" sz="2800" dirty="0" smtClean="0">
                <a:ln w="18415" cmpd="sng">
                  <a:solidFill>
                    <a:srgbClr val="FF0066"/>
                  </a:solidFill>
                  <a:prstDash val="solid"/>
                </a:ln>
                <a:effectLst>
                  <a:outerShdw blurRad="63500" dir="3600000" algn="tl" rotWithShape="0">
                    <a:srgbClr val="000000">
                      <a:alpha val="70000"/>
                    </a:srgbClr>
                  </a:outerShdw>
                </a:effectLst>
                <a:latin typeface="Arial Black" pitchFamily="34" charset="0"/>
              </a:rPr>
            </a:br>
            <a:r>
              <a:rPr lang="en-IN" sz="2800" dirty="0" smtClean="0">
                <a:ln w="18415" cmpd="sng">
                  <a:solidFill>
                    <a:srgbClr val="FF0066"/>
                  </a:solidFill>
                  <a:prstDash val="solid"/>
                </a:ln>
                <a:effectLst>
                  <a:outerShdw blurRad="63500" dir="3600000" algn="tl" rotWithShape="0">
                    <a:srgbClr val="000000">
                      <a:alpha val="70000"/>
                    </a:srgbClr>
                  </a:outerShdw>
                </a:effectLst>
                <a:latin typeface="Arial Black" pitchFamily="34" charset="0"/>
              </a:rPr>
              <a:t>in Arena of</a:t>
            </a:r>
            <a:br>
              <a:rPr lang="en-IN" sz="2800" dirty="0" smtClean="0">
                <a:ln w="18415" cmpd="sng">
                  <a:solidFill>
                    <a:srgbClr val="FF0066"/>
                  </a:solidFill>
                  <a:prstDash val="solid"/>
                </a:ln>
                <a:effectLst>
                  <a:outerShdw blurRad="63500" dir="3600000" algn="tl" rotWithShape="0">
                    <a:srgbClr val="000000">
                      <a:alpha val="70000"/>
                    </a:srgbClr>
                  </a:outerShdw>
                </a:effectLst>
                <a:latin typeface="Arial Black" pitchFamily="34" charset="0"/>
              </a:rPr>
            </a:br>
            <a:r>
              <a:rPr lang="en-IN" sz="2800" dirty="0" smtClean="0">
                <a:ln w="18415" cmpd="sng">
                  <a:solidFill>
                    <a:srgbClr val="FF0066"/>
                  </a:solidFill>
                  <a:prstDash val="solid"/>
                </a:ln>
                <a:effectLst>
                  <a:outerShdw blurRad="63500" dir="3600000" algn="tl" rotWithShape="0">
                    <a:srgbClr val="000000">
                      <a:alpha val="70000"/>
                    </a:srgbClr>
                  </a:outerShdw>
                </a:effectLst>
                <a:latin typeface="Arial Black" pitchFamily="34" charset="0"/>
              </a:rPr>
              <a:t>Climate Change</a:t>
            </a:r>
            <a:br>
              <a:rPr lang="en-IN" sz="2800" dirty="0" smtClean="0">
                <a:ln w="18415" cmpd="sng">
                  <a:solidFill>
                    <a:srgbClr val="FF0066"/>
                  </a:solidFill>
                  <a:prstDash val="solid"/>
                </a:ln>
                <a:effectLst>
                  <a:outerShdw blurRad="63500" dir="3600000" algn="tl" rotWithShape="0">
                    <a:srgbClr val="000000">
                      <a:alpha val="70000"/>
                    </a:srgbClr>
                  </a:outerShdw>
                </a:effectLst>
                <a:latin typeface="Arial Black" pitchFamily="34" charset="0"/>
              </a:rPr>
            </a:br>
            <a:r>
              <a:rPr lang="en-IN" sz="2800" dirty="0" smtClean="0">
                <a:ln w="18415" cmpd="sng">
                  <a:solidFill>
                    <a:srgbClr val="FF0066"/>
                  </a:solidFill>
                  <a:prstDash val="solid"/>
                </a:ln>
                <a:effectLst>
                  <a:outerShdw blurRad="63500" dir="3600000" algn="tl" rotWithShape="0">
                    <a:srgbClr val="000000">
                      <a:alpha val="70000"/>
                    </a:srgbClr>
                  </a:outerShdw>
                </a:effectLst>
                <a:latin typeface="Arial Black" pitchFamily="34" charset="0"/>
              </a:rPr>
              <a:t/>
            </a:r>
            <a:br>
              <a:rPr lang="en-IN" sz="2800" dirty="0" smtClean="0">
                <a:ln w="18415" cmpd="sng">
                  <a:solidFill>
                    <a:srgbClr val="FF0066"/>
                  </a:solidFill>
                  <a:prstDash val="solid"/>
                </a:ln>
                <a:effectLst>
                  <a:outerShdw blurRad="63500" dir="3600000" algn="tl" rotWithShape="0">
                    <a:srgbClr val="000000">
                      <a:alpha val="70000"/>
                    </a:srgbClr>
                  </a:outerShdw>
                </a:effectLst>
                <a:latin typeface="Arial Black" pitchFamily="34" charset="0"/>
              </a:rPr>
            </a:br>
            <a:r>
              <a:rPr lang="en-IN" sz="2800" dirty="0" smtClean="0">
                <a:ln w="18415" cmpd="sng">
                  <a:solidFill>
                    <a:srgbClr val="FF0066"/>
                  </a:solidFill>
                  <a:prstDash val="solid"/>
                </a:ln>
                <a:effectLst>
                  <a:outerShdw blurRad="63500" dir="3600000" algn="tl" rotWithShape="0">
                    <a:srgbClr val="000000">
                      <a:alpha val="70000"/>
                    </a:srgbClr>
                  </a:outerShdw>
                </a:effectLst>
                <a:latin typeface="Arial Black" pitchFamily="34" charset="0"/>
              </a:rPr>
              <a:t> on- </a:t>
            </a:r>
            <a:r>
              <a:rPr lang="en-IN" sz="2800" b="1" dirty="0" smtClean="0">
                <a:ln w="18000">
                  <a:solidFill>
                    <a:schemeClr val="accent2">
                      <a:satMod val="140000"/>
                    </a:schemeClr>
                  </a:solidFill>
                  <a:prstDash val="solid"/>
                  <a:miter lim="800000"/>
                </a:ln>
                <a:effectLst>
                  <a:outerShdw blurRad="25500" dist="23000" dir="7020000" algn="tl">
                    <a:srgbClr val="000000">
                      <a:alpha val="50000"/>
                    </a:srgbClr>
                  </a:outerShdw>
                </a:effectLst>
                <a:latin typeface="Arial Black" pitchFamily="34" charset="0"/>
              </a:rPr>
              <a:t>30</a:t>
            </a:r>
            <a:r>
              <a:rPr lang="en-IN" sz="2800" b="1" baseline="30000" dirty="0" smtClean="0">
                <a:ln w="18000">
                  <a:solidFill>
                    <a:schemeClr val="accent2">
                      <a:satMod val="140000"/>
                    </a:schemeClr>
                  </a:solidFill>
                  <a:prstDash val="solid"/>
                  <a:miter lim="800000"/>
                </a:ln>
                <a:effectLst>
                  <a:outerShdw blurRad="25500" dist="23000" dir="7020000" algn="tl">
                    <a:srgbClr val="000000">
                      <a:alpha val="50000"/>
                    </a:srgbClr>
                  </a:outerShdw>
                </a:effectLst>
                <a:latin typeface="Arial Black" pitchFamily="34" charset="0"/>
              </a:rPr>
              <a:t>th</a:t>
            </a:r>
            <a:r>
              <a:rPr lang="en-IN" sz="2800" b="1" dirty="0" smtClean="0">
                <a:ln w="18000">
                  <a:solidFill>
                    <a:schemeClr val="accent2">
                      <a:satMod val="140000"/>
                    </a:schemeClr>
                  </a:solidFill>
                  <a:prstDash val="solid"/>
                  <a:miter lim="800000"/>
                </a:ln>
                <a:effectLst>
                  <a:outerShdw blurRad="25500" dist="23000" dir="7020000" algn="tl">
                    <a:srgbClr val="000000">
                      <a:alpha val="50000"/>
                    </a:srgbClr>
                  </a:outerShdw>
                </a:effectLst>
                <a:latin typeface="Arial Black" pitchFamily="34" charset="0"/>
              </a:rPr>
              <a:t> May 2017 </a:t>
            </a:r>
            <a:r>
              <a:rPr lang="en-US" sz="2800" b="1" kern="100" dirty="0" smtClean="0">
                <a:solidFill>
                  <a:schemeClr val="accent6">
                    <a:lumMod val="75000"/>
                  </a:schemeClr>
                </a:solidFill>
              </a:rPr>
              <a:t/>
            </a:r>
            <a:br>
              <a:rPr lang="en-US" sz="2800" b="1" kern="100" dirty="0" smtClean="0">
                <a:solidFill>
                  <a:schemeClr val="accent6">
                    <a:lumMod val="75000"/>
                  </a:schemeClr>
                </a:solidFill>
              </a:rPr>
            </a:br>
            <a:endParaRPr lang="en-US" sz="2400" b="1" dirty="0">
              <a:solidFill>
                <a:schemeClr val="accent6">
                  <a:lumMod val="75000"/>
                </a:schemeClr>
              </a:solidFill>
              <a:latin typeface="+mn-lt"/>
            </a:endParaRPr>
          </a:p>
        </p:txBody>
      </p:sp>
      <p:pic>
        <p:nvPicPr>
          <p:cNvPr id="3" name="Picture 2" descr="https://encrypted-tbn3.gstatic.com/images?q=tbn:ANd9GcSNMh6Rji0eztXv77_14_w4SwaHJ56XFGHRCHA6UahykaDZCVuXHQ"/>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20546" r="17877" b="25510"/>
          <a:stretch/>
        </p:blipFill>
        <p:spPr bwMode="auto">
          <a:xfrm>
            <a:off x="7543800" y="0"/>
            <a:ext cx="1415143" cy="121920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p:cNvSpPr/>
          <p:nvPr/>
        </p:nvSpPr>
        <p:spPr>
          <a:xfrm>
            <a:off x="304800" y="3429000"/>
            <a:ext cx="8534400" cy="2585323"/>
          </a:xfrm>
          <a:prstGeom prst="rect">
            <a:avLst/>
          </a:prstGeom>
          <a:solidFill>
            <a:schemeClr val="bg1"/>
          </a:solidFill>
        </p:spPr>
        <p:txBody>
          <a:bodyPr wrap="square">
            <a:spAutoFit/>
          </a:bodyPr>
          <a:lstStyle/>
          <a:p>
            <a:pPr algn="ctr"/>
            <a:r>
              <a:rPr lang="en-US" b="1" dirty="0" smtClean="0">
                <a:solidFill>
                  <a:srgbClr val="7030A0"/>
                </a:solidFill>
                <a:cs typeface="Arial" pitchFamily="34" charset="0"/>
              </a:rPr>
              <a:t>By </a:t>
            </a:r>
          </a:p>
          <a:p>
            <a:pPr algn="ctr"/>
            <a:r>
              <a:rPr lang="en-US" b="1" dirty="0" smtClean="0">
                <a:solidFill>
                  <a:srgbClr val="7030A0"/>
                </a:solidFill>
                <a:cs typeface="Arial" pitchFamily="34" charset="0"/>
              </a:rPr>
              <a:t>Dr. </a:t>
            </a:r>
            <a:r>
              <a:rPr lang="en-US" b="1" dirty="0" err="1" smtClean="0">
                <a:solidFill>
                  <a:srgbClr val="7030A0"/>
                </a:solidFill>
                <a:cs typeface="Arial" pitchFamily="34" charset="0"/>
              </a:rPr>
              <a:t>Kirit</a:t>
            </a:r>
            <a:r>
              <a:rPr lang="en-US" b="1" dirty="0" smtClean="0">
                <a:solidFill>
                  <a:srgbClr val="7030A0"/>
                </a:solidFill>
                <a:cs typeface="Arial" pitchFamily="34" charset="0"/>
              </a:rPr>
              <a:t> </a:t>
            </a:r>
            <a:r>
              <a:rPr lang="en-US" b="1" dirty="0" err="1" smtClean="0">
                <a:solidFill>
                  <a:srgbClr val="7030A0"/>
                </a:solidFill>
                <a:cs typeface="Arial" pitchFamily="34" charset="0"/>
              </a:rPr>
              <a:t>Shelat</a:t>
            </a:r>
            <a:r>
              <a:rPr lang="en-US" b="1" dirty="0" smtClean="0">
                <a:solidFill>
                  <a:srgbClr val="7030A0"/>
                </a:solidFill>
                <a:cs typeface="Arial" pitchFamily="34" charset="0"/>
              </a:rPr>
              <a:t>, I.A.S. (</a:t>
            </a:r>
            <a:r>
              <a:rPr lang="en-US" b="1" dirty="0" err="1" smtClean="0">
                <a:solidFill>
                  <a:srgbClr val="7030A0"/>
                </a:solidFill>
                <a:cs typeface="Arial" pitchFamily="34" charset="0"/>
              </a:rPr>
              <a:t>Retd</a:t>
            </a:r>
            <a:r>
              <a:rPr lang="en-US" b="1" dirty="0" smtClean="0">
                <a:solidFill>
                  <a:srgbClr val="7030A0"/>
                </a:solidFill>
                <a:cs typeface="Arial" pitchFamily="34" charset="0"/>
              </a:rPr>
              <a:t>) </a:t>
            </a:r>
          </a:p>
          <a:p>
            <a:pPr algn="ctr"/>
            <a:r>
              <a:rPr lang="en-US" b="1" dirty="0" smtClean="0">
                <a:solidFill>
                  <a:srgbClr val="7030A0"/>
                </a:solidFill>
                <a:cs typeface="Arial" pitchFamily="34" charset="0"/>
              </a:rPr>
              <a:t>National Council for Climate Change, Sustainable Development </a:t>
            </a:r>
          </a:p>
          <a:p>
            <a:pPr algn="ctr"/>
            <a:r>
              <a:rPr lang="en-US" b="1" dirty="0" smtClean="0">
                <a:solidFill>
                  <a:srgbClr val="7030A0"/>
                </a:solidFill>
                <a:cs typeface="Arial" pitchFamily="34" charset="0"/>
              </a:rPr>
              <a:t>and Public Leadership (NCCSD)</a:t>
            </a:r>
          </a:p>
          <a:p>
            <a:pPr algn="ctr"/>
            <a:r>
              <a:rPr lang="en-US" b="1" dirty="0" smtClean="0">
                <a:solidFill>
                  <a:srgbClr val="7030A0"/>
                </a:solidFill>
                <a:cs typeface="Arial" pitchFamily="34" charset="0"/>
              </a:rPr>
              <a:t>Post Box No. 4146, Navrangpura Post Office, Ahmedabad – 380 009.</a:t>
            </a:r>
          </a:p>
          <a:p>
            <a:pPr algn="ctr"/>
            <a:r>
              <a:rPr lang="en-US" b="1" dirty="0" smtClean="0">
                <a:solidFill>
                  <a:srgbClr val="7030A0"/>
                </a:solidFill>
                <a:cs typeface="Arial" pitchFamily="34" charset="0"/>
              </a:rPr>
              <a:t>Gujarat, INDIA.</a:t>
            </a:r>
          </a:p>
          <a:p>
            <a:pPr algn="ctr"/>
            <a:endParaRPr lang="en-US" b="1" dirty="0" smtClean="0">
              <a:solidFill>
                <a:srgbClr val="7030A0"/>
              </a:solidFill>
              <a:cs typeface="Arial" pitchFamily="34" charset="0"/>
            </a:endParaRPr>
          </a:p>
          <a:p>
            <a:pPr algn="ctr"/>
            <a:r>
              <a:rPr lang="en-US" b="1" dirty="0" smtClean="0">
                <a:solidFill>
                  <a:srgbClr val="7030A0"/>
                </a:solidFill>
                <a:cs typeface="Arial" pitchFamily="34" charset="0"/>
              </a:rPr>
              <a:t>Phone: 079-26421580 (Off) 09904404393(M)</a:t>
            </a:r>
          </a:p>
          <a:p>
            <a:pPr algn="ctr"/>
            <a:r>
              <a:rPr lang="en-US" b="1" dirty="0" smtClean="0">
                <a:solidFill>
                  <a:srgbClr val="7030A0"/>
                </a:solidFill>
                <a:cs typeface="Arial" pitchFamily="34" charset="0"/>
              </a:rPr>
              <a:t>Email: drkiritshelat@gmail.com </a:t>
            </a:r>
            <a:endParaRPr lang="en-US" b="1" dirty="0">
              <a:solidFill>
                <a:srgbClr val="7030A0"/>
              </a:solidFill>
              <a:cs typeface="Arial" pitchFamily="34"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 xmlns:p14="http://schemas.microsoft.com/office/powerpoint/2010/main" val="729515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US" b="1" dirty="0" smtClean="0"/>
              <a:t>Barriers to Government Initiatives for </a:t>
            </a:r>
            <a:br>
              <a:rPr lang="en-US" b="1" dirty="0" smtClean="0"/>
            </a:br>
            <a:r>
              <a:rPr lang="en-US" b="1" dirty="0" smtClean="0"/>
              <a:t>Doubling of Income of Farmers</a:t>
            </a:r>
            <a:endParaRPr lang="en-US" dirty="0"/>
          </a:p>
        </p:txBody>
      </p:sp>
      <p:graphicFrame>
        <p:nvGraphicFramePr>
          <p:cNvPr id="4" name="Content Placeholder 3"/>
          <p:cNvGraphicFramePr>
            <a:graphicFrameLocks noGrp="1"/>
          </p:cNvGraphicFramePr>
          <p:nvPr>
            <p:ph idx="1"/>
          </p:nvPr>
        </p:nvGraphicFramePr>
        <p:xfrm>
          <a:off x="228600" y="1371600"/>
          <a:ext cx="8915400" cy="5486400"/>
        </p:xfrm>
        <a:graphic>
          <a:graphicData uri="http://schemas.openxmlformats.org/drawingml/2006/table">
            <a:tbl>
              <a:tblPr firstRow="1" bandRow="1">
                <a:tableStyleId>{16D9F66E-5EB9-4882-86FB-DCBF35E3C3E4}</a:tableStyleId>
              </a:tblPr>
              <a:tblGrid>
                <a:gridCol w="2626859"/>
                <a:gridCol w="6288541"/>
              </a:tblGrid>
              <a:tr h="5486400">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b="0" dirty="0" smtClean="0">
                          <a:latin typeface="+mn-lt"/>
                        </a:rPr>
                        <a:t>Water Resources</a:t>
                      </a:r>
                      <a:r>
                        <a:rPr lang="en-US" sz="2400" b="0" baseline="0" dirty="0" smtClean="0">
                          <a:latin typeface="+mn-lt"/>
                        </a:rPr>
                        <a:t> - </a:t>
                      </a:r>
                      <a:r>
                        <a:rPr lang="en-US" sz="2400" b="0" dirty="0" smtClean="0">
                          <a:latin typeface="+mn-lt"/>
                        </a:rPr>
                        <a:t>Getting scarce and depleted.</a:t>
                      </a:r>
                    </a:p>
                    <a:p>
                      <a:pPr>
                        <a:buFont typeface="Wingdings" pitchFamily="2" charset="2"/>
                        <a:buNone/>
                      </a:pPr>
                      <a:endParaRPr lang="en-US"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b="0" dirty="0" smtClean="0">
                          <a:latin typeface="+mn-lt"/>
                        </a:rPr>
                        <a:t>Even in good monsoon year many villages</a:t>
                      </a:r>
                      <a:r>
                        <a:rPr lang="en-US" sz="2400" b="0" baseline="0" dirty="0" smtClean="0">
                          <a:latin typeface="+mn-lt"/>
                        </a:rPr>
                        <a:t> have to be fed by water tankers due to drying up of under-ground and over-ground water resources.</a:t>
                      </a:r>
                    </a:p>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b="0" baseline="0" dirty="0" smtClean="0">
                          <a:latin typeface="+mn-lt"/>
                        </a:rPr>
                        <a:t>Huge pumps (un-authorized) by multi storied building and new private and public township and industries are drying up under ground storage.  This also consequently drags saline under ground water.  The water quality of tube wells, is contaminated and saline. This affects crops – yield and milk – </a:t>
                      </a: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2400" b="0" baseline="0" dirty="0" smtClean="0">
                          <a:latin typeface="+mn-lt"/>
                        </a:rPr>
                        <a:t>There is huge evaporation in open canals – of major dam including SSNL with increasing temperature.</a:t>
                      </a:r>
                    </a:p>
                  </a:txBody>
                  <a:tcPr/>
                </a:tc>
              </a:tr>
            </a:tbl>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1295400"/>
          </a:xfrm>
        </p:spPr>
        <p:txBody>
          <a:bodyPr>
            <a:normAutofit fontScale="90000"/>
          </a:bodyPr>
          <a:lstStyle/>
          <a:p>
            <a:r>
              <a:rPr lang="en-US" dirty="0" smtClean="0">
                <a:solidFill>
                  <a:srgbClr val="FF0000"/>
                </a:solidFill>
              </a:rPr>
              <a:t/>
            </a:r>
            <a:br>
              <a:rPr lang="en-US" dirty="0" smtClean="0">
                <a:solidFill>
                  <a:srgbClr val="FF0000"/>
                </a:solidFill>
              </a:rPr>
            </a:br>
            <a:r>
              <a:rPr lang="en-US" b="1" dirty="0" smtClean="0">
                <a:solidFill>
                  <a:schemeClr val="tx1">
                    <a:lumMod val="85000"/>
                    <a:lumOff val="15000"/>
                  </a:schemeClr>
                </a:solidFill>
                <a:latin typeface="+mn-lt"/>
              </a:rPr>
              <a:t>Loss </a:t>
            </a:r>
            <a:r>
              <a:rPr lang="en-US" b="1" dirty="0" smtClean="0">
                <a:solidFill>
                  <a:schemeClr val="tx1">
                    <a:lumMod val="85000"/>
                    <a:lumOff val="15000"/>
                  </a:schemeClr>
                </a:solidFill>
                <a:latin typeface="+mn-lt"/>
              </a:rPr>
              <a:t>of Farm Produce</a:t>
            </a:r>
            <a:br>
              <a:rPr lang="en-US" b="1" dirty="0" smtClean="0">
                <a:solidFill>
                  <a:schemeClr val="tx1">
                    <a:lumMod val="85000"/>
                    <a:lumOff val="15000"/>
                  </a:schemeClr>
                </a:solidFill>
                <a:latin typeface="+mn-lt"/>
              </a:rPr>
            </a:br>
            <a:r>
              <a:rPr lang="en-US" b="1" dirty="0" smtClean="0">
                <a:solidFill>
                  <a:schemeClr val="tx1">
                    <a:lumMod val="85000"/>
                    <a:lumOff val="15000"/>
                  </a:schemeClr>
                </a:solidFill>
                <a:latin typeface="+mn-lt"/>
              </a:rPr>
              <a:t>Can increase income – 5% to 25%</a:t>
            </a:r>
            <a:r>
              <a:rPr lang="en-US" dirty="0" smtClean="0">
                <a:solidFill>
                  <a:schemeClr val="tx1">
                    <a:lumMod val="85000"/>
                    <a:lumOff val="15000"/>
                  </a:schemeClr>
                </a:solidFill>
                <a:latin typeface="+mn-lt"/>
              </a:rPr>
              <a:t/>
            </a:r>
            <a:br>
              <a:rPr lang="en-US" dirty="0" smtClean="0">
                <a:solidFill>
                  <a:schemeClr val="tx1">
                    <a:lumMod val="85000"/>
                    <a:lumOff val="15000"/>
                  </a:schemeClr>
                </a:solidFill>
                <a:latin typeface="+mn-lt"/>
              </a:rPr>
            </a:br>
            <a:endParaRPr lang="en-US" sz="3100" dirty="0">
              <a:solidFill>
                <a:schemeClr val="tx1">
                  <a:lumMod val="85000"/>
                  <a:lumOff val="15000"/>
                </a:schemeClr>
              </a:solidFill>
              <a:latin typeface="+mn-lt"/>
            </a:endParaRPr>
          </a:p>
        </p:txBody>
      </p:sp>
      <p:graphicFrame>
        <p:nvGraphicFramePr>
          <p:cNvPr id="4" name="Content Placeholder 3"/>
          <p:cNvGraphicFramePr>
            <a:graphicFrameLocks noGrp="1"/>
          </p:cNvGraphicFramePr>
          <p:nvPr>
            <p:ph idx="1"/>
          </p:nvPr>
        </p:nvGraphicFramePr>
        <p:xfrm>
          <a:off x="152400" y="1752601"/>
          <a:ext cx="8610600" cy="4925689"/>
        </p:xfrm>
        <a:graphic>
          <a:graphicData uri="http://schemas.openxmlformats.org/drawingml/2006/table">
            <a:tbl>
              <a:tblPr firstRow="1" bandRow="1">
                <a:tableStyleId>{5C22544A-7EE6-4342-B048-85BDC9FD1C3A}</a:tableStyleId>
              </a:tblPr>
              <a:tblGrid>
                <a:gridCol w="4225573"/>
                <a:gridCol w="4385027"/>
              </a:tblGrid>
              <a:tr h="570013">
                <a:tc>
                  <a:txBody>
                    <a:bodyPr/>
                    <a:lstStyle/>
                    <a:p>
                      <a:r>
                        <a:rPr lang="en-US" sz="3200" b="1" dirty="0" smtClean="0">
                          <a:solidFill>
                            <a:srgbClr val="002060"/>
                          </a:solidFill>
                          <a:latin typeface="+mn-lt"/>
                        </a:rPr>
                        <a:t>Farm Level</a:t>
                      </a:r>
                      <a:endParaRPr lang="en-US" sz="3200" b="1" dirty="0">
                        <a:solidFill>
                          <a:srgbClr val="002060"/>
                        </a:solidFill>
                        <a:latin typeface="+mn-lt"/>
                      </a:endParaRPr>
                    </a:p>
                  </a:txBody>
                  <a:tcPr>
                    <a:solidFill>
                      <a:schemeClr val="bg2"/>
                    </a:solidFill>
                  </a:tcPr>
                </a:tc>
                <a:tc>
                  <a:txBody>
                    <a:bodyPr/>
                    <a:lstStyle/>
                    <a:p>
                      <a:r>
                        <a:rPr lang="en-US" sz="3200" b="1" dirty="0" smtClean="0">
                          <a:solidFill>
                            <a:srgbClr val="002060"/>
                          </a:solidFill>
                          <a:latin typeface="+mn-lt"/>
                        </a:rPr>
                        <a:t>Dispatch to Market</a:t>
                      </a:r>
                      <a:endParaRPr lang="en-US" sz="3200" b="1" dirty="0">
                        <a:solidFill>
                          <a:srgbClr val="002060"/>
                        </a:solidFill>
                        <a:latin typeface="+mn-lt"/>
                      </a:endParaRPr>
                    </a:p>
                  </a:txBody>
                  <a:tcPr>
                    <a:solidFill>
                      <a:schemeClr val="bg2"/>
                    </a:solidFill>
                  </a:tcPr>
                </a:tc>
              </a:tr>
              <a:tr h="24900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latin typeface="+mn-lt"/>
                        </a:rPr>
                        <a:t>Farmers loose between 5% to 25% of agriculture produce due to inefficient and un-scientific </a:t>
                      </a:r>
                      <a:r>
                        <a:rPr lang="en-US" sz="3200" dirty="0" err="1" smtClean="0">
                          <a:latin typeface="+mn-lt"/>
                        </a:rPr>
                        <a:t>Practises</a:t>
                      </a:r>
                      <a:r>
                        <a:rPr lang="en-US" sz="3200" dirty="0" smtClean="0">
                          <a:latin typeface="+mn-lt"/>
                        </a:rPr>
                        <a:t>:</a:t>
                      </a:r>
                      <a:endParaRPr lang="en-US" sz="3200" dirty="0" smtClean="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latin typeface="+mn-lt"/>
                        </a:rPr>
                        <a:t>Packaging and transforming in bags with holes.</a:t>
                      </a:r>
                    </a:p>
                  </a:txBody>
                  <a:tcPr/>
                </a:tc>
              </a:tr>
              <a:tr h="18167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latin typeface="+mn-lt"/>
                        </a:rPr>
                        <a:t>Untimely harvest</a:t>
                      </a:r>
                    </a:p>
                    <a:p>
                      <a:endParaRPr lang="en-US" sz="3200" dirty="0">
                        <a:solidFill>
                          <a:schemeClr val="tx1"/>
                        </a:solidFill>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latin typeface="+mn-lt"/>
                        </a:rPr>
                        <a:t>Loss due to open thrashing – sometime even on road.</a:t>
                      </a: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04800" y="914401"/>
          <a:ext cx="8610600" cy="5829938"/>
        </p:xfrm>
        <a:graphic>
          <a:graphicData uri="http://schemas.openxmlformats.org/drawingml/2006/table">
            <a:tbl>
              <a:tblPr firstRow="1" bandRow="1">
                <a:tableStyleId>{5C22544A-7EE6-4342-B048-85BDC9FD1C3A}</a:tableStyleId>
              </a:tblPr>
              <a:tblGrid>
                <a:gridCol w="4070466"/>
                <a:gridCol w="4540134"/>
              </a:tblGrid>
              <a:tr h="38169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kern="1200" dirty="0" smtClean="0">
                          <a:solidFill>
                            <a:schemeClr val="tx1"/>
                          </a:solidFill>
                          <a:latin typeface="+mn-lt"/>
                          <a:ea typeface="+mn-ea"/>
                          <a:cs typeface="+mn-cs"/>
                        </a:rPr>
                        <a:t>Storing harvest produce in open before bring to home/ godown.</a:t>
                      </a:r>
                    </a:p>
                    <a:p>
                      <a:endParaRPr lang="en-US" sz="2800" dirty="0">
                        <a:latin typeface="+mn-lt"/>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smtClean="0">
                          <a:solidFill>
                            <a:schemeClr val="tx1"/>
                          </a:solidFill>
                          <a:latin typeface="+mn-lt"/>
                        </a:rPr>
                        <a:t>Using transport</a:t>
                      </a:r>
                      <a:r>
                        <a:rPr lang="en-US" sz="2800" b="0" baseline="0" dirty="0" smtClean="0">
                          <a:solidFill>
                            <a:schemeClr val="tx1"/>
                          </a:solidFill>
                          <a:latin typeface="+mn-lt"/>
                        </a:rPr>
                        <a:t> carrier</a:t>
                      </a:r>
                      <a:r>
                        <a:rPr lang="en-US" sz="2800" b="0" dirty="0" smtClean="0">
                          <a:solidFill>
                            <a:schemeClr val="tx1"/>
                          </a:solidFill>
                          <a:latin typeface="+mn-lt"/>
                        </a:rPr>
                        <a:t> – Tempos ,which also</a:t>
                      </a:r>
                      <a:r>
                        <a:rPr lang="en-US" sz="2800" b="0" baseline="0" dirty="0" smtClean="0">
                          <a:solidFill>
                            <a:schemeClr val="tx1"/>
                          </a:solidFill>
                          <a:latin typeface="+mn-lt"/>
                        </a:rPr>
                        <a:t> transports</a:t>
                      </a:r>
                      <a:r>
                        <a:rPr lang="en-US" sz="2800" b="0" dirty="0" smtClean="0">
                          <a:solidFill>
                            <a:schemeClr val="tx1"/>
                          </a:solidFill>
                          <a:latin typeface="+mn-lt"/>
                        </a:rPr>
                        <a:t> pesticides – kerosene – oil  affects quality </a:t>
                      </a:r>
                      <a:r>
                        <a:rPr lang="en-US" sz="2800" b="0" kern="1200" dirty="0" smtClean="0">
                          <a:solidFill>
                            <a:schemeClr val="tx1"/>
                          </a:solidFill>
                          <a:latin typeface="+mn-lt"/>
                          <a:ea typeface="+mn-ea"/>
                          <a:cs typeface="+mn-cs"/>
                        </a:rPr>
                        <a:t>of produce as it catch bad smell.  Some vegetables-fruits are placed at bottom – while</a:t>
                      </a:r>
                      <a:r>
                        <a:rPr lang="en-US" sz="2800" b="0" kern="1200" baseline="0" dirty="0" smtClean="0">
                          <a:solidFill>
                            <a:schemeClr val="tx1"/>
                          </a:solidFill>
                          <a:latin typeface="+mn-lt"/>
                          <a:ea typeface="+mn-ea"/>
                          <a:cs typeface="+mn-cs"/>
                        </a:rPr>
                        <a:t> food grain bags on top crushing vegetables.</a:t>
                      </a:r>
                      <a:endParaRPr lang="en-US" sz="2800" b="0" kern="1200" dirty="0" smtClean="0">
                        <a:solidFill>
                          <a:schemeClr val="tx1"/>
                        </a:solidFill>
                        <a:latin typeface="+mn-lt"/>
                        <a:ea typeface="+mn-ea"/>
                        <a:cs typeface="+mn-cs"/>
                      </a:endParaRPr>
                    </a:p>
                  </a:txBody>
                  <a:tcPr>
                    <a:solidFill>
                      <a:schemeClr val="bg2"/>
                    </a:solidFill>
                  </a:tcPr>
                </a:tc>
              </a:tr>
              <a:tr h="1898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latin typeface="+mn-lt"/>
                        </a:rPr>
                        <a:t>Unhygienic storage.</a:t>
                      </a:r>
                    </a:p>
                    <a:p>
                      <a:endParaRPr lang="en-US"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err="1" smtClean="0">
                          <a:latin typeface="+mn-lt"/>
                        </a:rPr>
                        <a:t>Neelgai</a:t>
                      </a:r>
                      <a:r>
                        <a:rPr lang="en-US" sz="2800" dirty="0" smtClean="0">
                          <a:latin typeface="+mn-lt"/>
                        </a:rPr>
                        <a:t>, monkeys and pigs spoil and eat away harvested produce</a:t>
                      </a:r>
                      <a:r>
                        <a:rPr lang="en-US" sz="2800" baseline="0" dirty="0" smtClean="0">
                          <a:latin typeface="+mn-lt"/>
                        </a:rPr>
                        <a:t> and farmers stare as helpless persons.</a:t>
                      </a:r>
                      <a:endParaRPr lang="en-US" sz="2800" dirty="0" smtClean="0">
                        <a:latin typeface="+mn-lt"/>
                      </a:endParaRPr>
                    </a:p>
                  </a:txBody>
                  <a:tcPr/>
                </a:tc>
              </a:tr>
            </a:tbl>
          </a:graphicData>
        </a:graphic>
      </p:graphicFrame>
      <p:sp>
        <p:nvSpPr>
          <p:cNvPr id="3" name="Rectangle 2"/>
          <p:cNvSpPr/>
          <p:nvPr/>
        </p:nvSpPr>
        <p:spPr>
          <a:xfrm>
            <a:off x="457200" y="228600"/>
            <a:ext cx="7848600" cy="646331"/>
          </a:xfrm>
          <a:prstGeom prst="rect">
            <a:avLst/>
          </a:prstGeom>
        </p:spPr>
        <p:txBody>
          <a:bodyPr wrap="square">
            <a:spAutoFit/>
          </a:bodyPr>
          <a:lstStyle/>
          <a:p>
            <a:pPr algn="ctr"/>
            <a:r>
              <a:rPr lang="en-US" sz="3600" b="1" dirty="0" smtClean="0">
                <a:solidFill>
                  <a:schemeClr val="tx1">
                    <a:lumMod val="85000"/>
                    <a:lumOff val="15000"/>
                  </a:schemeClr>
                </a:solidFill>
              </a:rPr>
              <a:t>Loss of Farm Produce</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0" y="838200"/>
            <a:ext cx="8915400" cy="6019800"/>
          </a:xfrm>
        </p:spPr>
        <p:txBody>
          <a:bodyPr>
            <a:noAutofit/>
          </a:bodyPr>
          <a:lstStyle/>
          <a:p>
            <a:pPr lvl="0" algn="just">
              <a:buFont typeface="Arial" pitchFamily="34" charset="0"/>
              <a:buChar char="•"/>
            </a:pPr>
            <a:r>
              <a:rPr lang="en-US" sz="2600" dirty="0" smtClean="0"/>
              <a:t>Hence, challenge is how to Build Climate Smart Farmer?.Farmer who can manage his crops and do not fail – despite these adverse continuing situation.</a:t>
            </a:r>
          </a:p>
          <a:p>
            <a:pPr lvl="0" algn="just">
              <a:buNone/>
            </a:pPr>
            <a:r>
              <a:rPr lang="en-US" sz="2600" b="1" dirty="0" smtClean="0">
                <a:solidFill>
                  <a:schemeClr val="accent2"/>
                </a:solidFill>
              </a:rPr>
              <a:t>	</a:t>
            </a:r>
            <a:r>
              <a:rPr lang="en-US" sz="2600" b="1" dirty="0" smtClean="0">
                <a:solidFill>
                  <a:schemeClr val="accent1">
                    <a:lumMod val="75000"/>
                  </a:schemeClr>
                </a:solidFill>
              </a:rPr>
              <a:t>What precisely is challenge?</a:t>
            </a:r>
          </a:p>
          <a:p>
            <a:pPr lvl="0" algn="just"/>
            <a:r>
              <a:rPr lang="en-US" sz="2600" dirty="0" smtClean="0"/>
              <a:t>We want to provide sustainable livelihood to all our families: </a:t>
            </a:r>
          </a:p>
          <a:p>
            <a:pPr algn="just">
              <a:buNone/>
            </a:pPr>
            <a:r>
              <a:rPr lang="en-US" sz="2600" dirty="0" smtClean="0"/>
              <a:t>	This means – that one should have;</a:t>
            </a:r>
          </a:p>
          <a:p>
            <a:pPr lvl="1" algn="just"/>
            <a:r>
              <a:rPr lang="en-US" sz="2600" dirty="0" smtClean="0"/>
              <a:t>Enough to live and survive</a:t>
            </a:r>
          </a:p>
          <a:p>
            <a:pPr lvl="1" algn="just"/>
            <a:r>
              <a:rPr lang="en-US" sz="2600" dirty="0" smtClean="0"/>
              <a:t>Income should not  become less </a:t>
            </a:r>
          </a:p>
          <a:p>
            <a:pPr lvl="1" algn="just"/>
            <a:r>
              <a:rPr lang="en-US" sz="2600" dirty="0" smtClean="0"/>
              <a:t>Income increases gradually on par with other sector of economy.</a:t>
            </a:r>
          </a:p>
          <a:p>
            <a:pPr lvl="0" algn="just"/>
            <a:r>
              <a:rPr lang="en-US" sz="2600" b="1" dirty="0" smtClean="0"/>
              <a:t>Hence </a:t>
            </a:r>
            <a:r>
              <a:rPr lang="en-US" sz="2600" b="1" dirty="0" err="1" smtClean="0"/>
              <a:t>Hon’ble</a:t>
            </a:r>
            <a:r>
              <a:rPr lang="en-US" sz="2600" b="1" dirty="0" smtClean="0"/>
              <a:t> Prime Minister has given target of doubling income of farmers</a:t>
            </a:r>
            <a:r>
              <a:rPr lang="en-US" sz="2600" dirty="0" smtClean="0"/>
              <a:t>.</a:t>
            </a:r>
          </a:p>
          <a:p>
            <a:pPr algn="just"/>
            <a:endParaRPr lang="en-US" sz="2800" dirty="0" smtClean="0">
              <a:latin typeface="Bookman Old Style" pitchFamily="18" charset="0"/>
            </a:endParaRPr>
          </a:p>
        </p:txBody>
      </p:sp>
      <p:sp>
        <p:nvSpPr>
          <p:cNvPr id="3" name="Slide Number Placeholder 2"/>
          <p:cNvSpPr>
            <a:spLocks noGrp="1"/>
          </p:cNvSpPr>
          <p:nvPr>
            <p:ph type="sldNum" sz="quarter" idx="12"/>
          </p:nvPr>
        </p:nvSpPr>
        <p:spPr/>
        <p:txBody>
          <a:bodyPr>
            <a:normAutofit/>
          </a:bodyPr>
          <a:lstStyle/>
          <a:p>
            <a:fld id="{7B0BD361-BBDE-4763-BC0A-9261A90693DF}" type="slidenum">
              <a:rPr lang="en-IN" smtClean="0"/>
              <a:pPr/>
              <a:t>13</a:t>
            </a:fld>
            <a:endParaRPr lang="en-IN"/>
          </a:p>
        </p:txBody>
      </p:sp>
      <p:sp>
        <p:nvSpPr>
          <p:cNvPr id="4" name="Rectangle 3"/>
          <p:cNvSpPr/>
          <p:nvPr/>
        </p:nvSpPr>
        <p:spPr>
          <a:xfrm>
            <a:off x="1447800" y="0"/>
            <a:ext cx="6019800" cy="830997"/>
          </a:xfrm>
          <a:prstGeom prst="rect">
            <a:avLst/>
          </a:prstGeom>
        </p:spPr>
        <p:txBody>
          <a:bodyPr wrap="square">
            <a:spAutoFit/>
          </a:bodyPr>
          <a:lstStyle/>
          <a:p>
            <a:pPr algn="ctr"/>
            <a:r>
              <a:rPr lang="en-US" sz="4800" b="1" dirty="0" smtClean="0">
                <a:solidFill>
                  <a:schemeClr val="tx1">
                    <a:lumMod val="85000"/>
                    <a:lumOff val="15000"/>
                  </a:schemeClr>
                </a:solidFill>
              </a:rPr>
              <a:t>Doubling of Income</a:t>
            </a:r>
            <a:r>
              <a:rPr lang="en-US" sz="2400" b="1" dirty="0" smtClean="0">
                <a:solidFill>
                  <a:schemeClr val="tx1">
                    <a:lumMod val="85000"/>
                    <a:lumOff val="15000"/>
                  </a:schemeClr>
                </a:solidFill>
              </a:rPr>
              <a:t> </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686800" cy="5867400"/>
          </a:xfrm>
        </p:spPr>
        <p:txBody>
          <a:bodyPr>
            <a:noAutofit/>
          </a:bodyPr>
          <a:lstStyle/>
          <a:p>
            <a:pPr marL="0" lvl="0" indent="0" algn="just"/>
            <a:r>
              <a:rPr lang="en-US" dirty="0" smtClean="0"/>
              <a:t>Challenge is to increase – doubling income of farmers in Arena of Climate Change and face challenge of increasing threat to food security and enhancement poverty in rural areas.  For example due to recurrent droughts average yield of food grain in Gujarat is in decline.  As per report </a:t>
            </a:r>
            <a:r>
              <a:rPr lang="en-US" dirty="0" err="1" smtClean="0"/>
              <a:t>Nav</a:t>
            </a:r>
            <a:r>
              <a:rPr lang="en-US" dirty="0" smtClean="0"/>
              <a:t> Gujarat </a:t>
            </a:r>
            <a:r>
              <a:rPr lang="en-US" dirty="0" err="1" smtClean="0"/>
              <a:t>Samay</a:t>
            </a:r>
            <a:r>
              <a:rPr lang="en-US" dirty="0" smtClean="0"/>
              <a:t>, it has come down from 2097 kg per ha – in 2013-14 to 1552 kg per ha in 2016-17.  The other data reveal that food grain production declined from 100 </a:t>
            </a:r>
            <a:r>
              <a:rPr lang="en-US" dirty="0" err="1" smtClean="0"/>
              <a:t>lakhs</a:t>
            </a:r>
            <a:r>
              <a:rPr lang="en-US" dirty="0" smtClean="0"/>
              <a:t> tones in 2010-11 to 79.47 </a:t>
            </a:r>
            <a:r>
              <a:rPr lang="en-US" dirty="0" err="1" smtClean="0"/>
              <a:t>lakhs</a:t>
            </a:r>
            <a:r>
              <a:rPr lang="en-US" dirty="0" smtClean="0"/>
              <a:t> tones in 2014-15.  This shows how serious is challenge.</a:t>
            </a:r>
          </a:p>
          <a:p>
            <a:pPr marL="0" indent="0" algn="just"/>
            <a:endParaRPr lang="en-US" sz="2800" dirty="0">
              <a:latin typeface="Bookman Old Style" pitchFamily="18" charset="0"/>
            </a:endParaRPr>
          </a:p>
        </p:txBody>
      </p:sp>
      <p:sp>
        <p:nvSpPr>
          <p:cNvPr id="4" name="Slide Number Placeholder 3"/>
          <p:cNvSpPr>
            <a:spLocks noGrp="1"/>
          </p:cNvSpPr>
          <p:nvPr>
            <p:ph type="sldNum" sz="quarter" idx="12"/>
          </p:nvPr>
        </p:nvSpPr>
        <p:spPr/>
        <p:txBody>
          <a:bodyPr>
            <a:normAutofit/>
          </a:bodyPr>
          <a:lstStyle/>
          <a:p>
            <a:fld id="{7B0BD361-BBDE-4763-BC0A-9261A90693DF}" type="slidenum">
              <a:rPr lang="en-IN" smtClean="0"/>
              <a:pPr/>
              <a:t>14</a:t>
            </a:fld>
            <a:endParaRPr lang="en-IN" dirty="0"/>
          </a:p>
        </p:txBody>
      </p:sp>
      <p:sp>
        <p:nvSpPr>
          <p:cNvPr id="5" name="Rectangle 4"/>
          <p:cNvSpPr/>
          <p:nvPr/>
        </p:nvSpPr>
        <p:spPr>
          <a:xfrm>
            <a:off x="1143000" y="228600"/>
            <a:ext cx="7086600" cy="830997"/>
          </a:xfrm>
          <a:prstGeom prst="rect">
            <a:avLst/>
          </a:prstGeom>
        </p:spPr>
        <p:txBody>
          <a:bodyPr wrap="square">
            <a:spAutoFit/>
          </a:bodyPr>
          <a:lstStyle/>
          <a:p>
            <a:pPr algn="ctr"/>
            <a:r>
              <a:rPr lang="en-US" sz="4800" b="1" dirty="0" smtClean="0">
                <a:solidFill>
                  <a:schemeClr val="tx1">
                    <a:lumMod val="85000"/>
                    <a:lumOff val="15000"/>
                  </a:schemeClr>
                </a:solidFill>
              </a:rPr>
              <a:t>Doubling of Income</a:t>
            </a:r>
            <a:r>
              <a:rPr lang="en-US" sz="2400" b="1" dirty="0" smtClean="0">
                <a:solidFill>
                  <a:schemeClr val="tx1">
                    <a:lumMod val="85000"/>
                    <a:lumOff val="15000"/>
                  </a:schemeClr>
                </a:solidFill>
              </a:rPr>
              <a:t> </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219200"/>
            <a:ext cx="8763000" cy="5262979"/>
          </a:xfrm>
          <a:prstGeom prst="rect">
            <a:avLst/>
          </a:prstGeom>
        </p:spPr>
        <p:txBody>
          <a:bodyPr wrap="square">
            <a:spAutoFit/>
          </a:bodyPr>
          <a:lstStyle/>
          <a:p>
            <a:pPr algn="just">
              <a:buFont typeface="Arial" pitchFamily="34" charset="0"/>
              <a:buChar char="•"/>
            </a:pPr>
            <a:r>
              <a:rPr lang="en-US" sz="2800" dirty="0" smtClean="0"/>
              <a:t>At national level also situation is same – country was required to import wheat after gap of many years.  The average growth rate is below 2 per cent in last two years.</a:t>
            </a:r>
          </a:p>
          <a:p>
            <a:pPr algn="just"/>
            <a:endParaRPr lang="en-US" sz="2800" dirty="0" smtClean="0"/>
          </a:p>
          <a:p>
            <a:pPr algn="just">
              <a:buFont typeface="Arial" pitchFamily="34" charset="0"/>
              <a:buChar char="•"/>
            </a:pPr>
            <a:r>
              <a:rPr lang="en-US" sz="2800" dirty="0" smtClean="0"/>
              <a:t>Hence it must be realized that country as a whole is still vulnerable – so are farmers. In order to double their income in such a situation – when even after so many years of development we are dependent on good monsoon – more concerted and serious action plan is needed at local level.</a:t>
            </a:r>
          </a:p>
          <a:p>
            <a:pPr algn="just">
              <a:buFont typeface="Arial" pitchFamily="34" charset="0"/>
              <a:buChar char="•"/>
            </a:pPr>
            <a:r>
              <a:rPr lang="en-US" sz="2800" dirty="0" smtClean="0"/>
              <a:t>  This is a serious message to our Agricultural Scientists – The Agricultural Universities and ICAR.</a:t>
            </a:r>
            <a:endParaRPr lang="en-US" sz="2800" dirty="0"/>
          </a:p>
        </p:txBody>
      </p:sp>
      <p:sp>
        <p:nvSpPr>
          <p:cNvPr id="3" name="Rectangle 2"/>
          <p:cNvSpPr/>
          <p:nvPr/>
        </p:nvSpPr>
        <p:spPr>
          <a:xfrm>
            <a:off x="609600" y="228600"/>
            <a:ext cx="7772400" cy="923330"/>
          </a:xfrm>
          <a:prstGeom prst="rect">
            <a:avLst/>
          </a:prstGeom>
        </p:spPr>
        <p:txBody>
          <a:bodyPr wrap="square">
            <a:spAutoFit/>
          </a:bodyPr>
          <a:lstStyle/>
          <a:p>
            <a:pPr algn="ctr"/>
            <a:r>
              <a:rPr lang="en-US" sz="5400" b="1" dirty="0" smtClean="0">
                <a:solidFill>
                  <a:schemeClr val="tx1">
                    <a:lumMod val="85000"/>
                    <a:lumOff val="15000"/>
                  </a:schemeClr>
                </a:solidFill>
              </a:rPr>
              <a:t>Doubling of Income</a:t>
            </a:r>
            <a:r>
              <a:rPr lang="en-US" sz="2800" b="1" dirty="0" smtClean="0">
                <a:solidFill>
                  <a:schemeClr val="tx1">
                    <a:lumMod val="85000"/>
                    <a:lumOff val="15000"/>
                  </a:schemeClr>
                </a:solidFill>
              </a:rPr>
              <a:t> </a:t>
            </a:r>
            <a:endParaRPr lang="en-US"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786874" cy="838200"/>
          </a:xfrm>
        </p:spPr>
        <p:txBody>
          <a:bodyPr>
            <a:normAutofit fontScale="90000"/>
          </a:bodyPr>
          <a:lstStyle/>
          <a:p>
            <a:r>
              <a:rPr lang="en-US" b="1" dirty="0" smtClean="0">
                <a:solidFill>
                  <a:srgbClr val="FF0000"/>
                </a:solidFill>
                <a:latin typeface="Bookman Old Style" pitchFamily="18" charset="0"/>
              </a:rPr>
              <a:t/>
            </a:r>
            <a:br>
              <a:rPr lang="en-US" b="1" dirty="0" smtClean="0">
                <a:solidFill>
                  <a:srgbClr val="FF0000"/>
                </a:solidFill>
                <a:latin typeface="Bookman Old Style" pitchFamily="18" charset="0"/>
              </a:rPr>
            </a:br>
            <a:r>
              <a:rPr lang="en-US" sz="4000" b="1" dirty="0" smtClean="0">
                <a:solidFill>
                  <a:schemeClr val="tx1">
                    <a:lumMod val="85000"/>
                    <a:lumOff val="15000"/>
                  </a:schemeClr>
                </a:solidFill>
                <a:latin typeface="+mn-lt"/>
              </a:rPr>
              <a:t>Doubling of Income – The Way Forward-I</a:t>
            </a:r>
            <a:r>
              <a:rPr lang="en-US" sz="5300" b="1" dirty="0" smtClean="0">
                <a:solidFill>
                  <a:schemeClr val="accent1">
                    <a:lumMod val="75000"/>
                  </a:schemeClr>
                </a:solidFill>
                <a:latin typeface="+mn-lt"/>
              </a:rPr>
              <a:t/>
            </a:r>
            <a:br>
              <a:rPr lang="en-US" sz="5300" b="1" dirty="0" smtClean="0">
                <a:solidFill>
                  <a:schemeClr val="accent1">
                    <a:lumMod val="75000"/>
                  </a:schemeClr>
                </a:solidFill>
                <a:latin typeface="+mn-lt"/>
              </a:rPr>
            </a:br>
            <a:endParaRPr lang="en-US" dirty="0">
              <a:solidFill>
                <a:schemeClr val="accent1">
                  <a:lumMod val="75000"/>
                </a:schemeClr>
              </a:solidFill>
              <a:latin typeface="+mn-lt"/>
            </a:endParaRPr>
          </a:p>
        </p:txBody>
      </p:sp>
      <p:graphicFrame>
        <p:nvGraphicFramePr>
          <p:cNvPr id="5" name="Content Placeholder 4"/>
          <p:cNvGraphicFramePr>
            <a:graphicFrameLocks noGrp="1"/>
          </p:cNvGraphicFramePr>
          <p:nvPr>
            <p:ph idx="1"/>
          </p:nvPr>
        </p:nvGraphicFramePr>
        <p:xfrm>
          <a:off x="228595" y="838201"/>
          <a:ext cx="8610606" cy="5917211"/>
        </p:xfrm>
        <a:graphic>
          <a:graphicData uri="http://schemas.openxmlformats.org/drawingml/2006/table">
            <a:tbl>
              <a:tblPr firstRow="1" bandRow="1">
                <a:tableStyleId>{5C22544A-7EE6-4342-B048-85BDC9FD1C3A}</a:tableStyleId>
              </a:tblPr>
              <a:tblGrid>
                <a:gridCol w="4305303"/>
                <a:gridCol w="4305303"/>
              </a:tblGrid>
              <a:tr h="21933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kern="1200" dirty="0" smtClean="0">
                          <a:solidFill>
                            <a:schemeClr val="tx1"/>
                          </a:solidFill>
                          <a:latin typeface="+mn-lt"/>
                          <a:ea typeface="+mn-ea"/>
                          <a:cs typeface="+mn-cs"/>
                        </a:rPr>
                        <a:t>Threshold –Decide per </a:t>
                      </a:r>
                      <a:r>
                        <a:rPr lang="en-US" sz="2400" b="0" kern="1200" dirty="0" err="1" smtClean="0">
                          <a:solidFill>
                            <a:schemeClr val="tx1"/>
                          </a:solidFill>
                          <a:latin typeface="+mn-lt"/>
                          <a:ea typeface="+mn-ea"/>
                          <a:cs typeface="+mn-cs"/>
                        </a:rPr>
                        <a:t>anum</a:t>
                      </a:r>
                      <a:r>
                        <a:rPr lang="en-US" sz="2400" b="0" kern="1200" dirty="0" smtClean="0">
                          <a:solidFill>
                            <a:schemeClr val="tx1"/>
                          </a:solidFill>
                          <a:latin typeface="+mn-lt"/>
                          <a:ea typeface="+mn-ea"/>
                          <a:cs typeface="+mn-cs"/>
                        </a:rPr>
                        <a:t> growth</a:t>
                      </a:r>
                    </a:p>
                    <a:p>
                      <a:endParaRPr lang="en-US" sz="2400" dirty="0">
                        <a:latin typeface="+mn-lt"/>
                      </a:endParaRPr>
                    </a:p>
                  </a:txBody>
                  <a:tcPr marL="95922" marR="95922">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kern="1200" dirty="0" smtClean="0">
                          <a:solidFill>
                            <a:schemeClr val="tx1"/>
                          </a:solidFill>
                          <a:latin typeface="+mn-lt"/>
                          <a:ea typeface="+mn-ea"/>
                          <a:cs typeface="+mn-cs"/>
                        </a:rPr>
                        <a:t>What is current level of agricultural growth? What is current level per hectare productivity of crops – including Horticulture crops – livestock - Fisheries</a:t>
                      </a:r>
                    </a:p>
                  </a:txBody>
                  <a:tcPr marL="95922" marR="95922">
                    <a:solidFill>
                      <a:schemeClr val="bg2"/>
                    </a:solidFill>
                  </a:tcPr>
                </a:tc>
              </a:tr>
              <a:tr h="62622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solidFill>
                            <a:schemeClr val="tx1"/>
                          </a:solidFill>
                          <a:latin typeface="+mn-lt"/>
                          <a:ea typeface="+mn-ea"/>
                          <a:cs typeface="+mn-cs"/>
                        </a:rPr>
                        <a:t>Instruments for enhancing Productivity and Income</a:t>
                      </a:r>
                    </a:p>
                  </a:txBody>
                  <a:tcPr marL="95922" marR="95922"/>
                </a:tc>
                <a:tc hMerge="1">
                  <a:txBody>
                    <a:bodyPr/>
                    <a:lstStyle/>
                    <a:p>
                      <a:endParaRPr lang="en-US" dirty="0"/>
                    </a:p>
                  </a:txBody>
                  <a:tcPr/>
                </a:tc>
              </a:tr>
              <a:tr h="789604">
                <a:tc>
                  <a:txBody>
                    <a:bodyPr/>
                    <a:lstStyle/>
                    <a:p>
                      <a:pPr marL="342900" marR="0" lvl="0" indent="-342900" algn="l" defTabSz="914400" rtl="0" eaLnBrk="1" latinLnBrk="0" hangingPunct="1">
                        <a:lnSpc>
                          <a:spcPct val="100000"/>
                        </a:lnSpc>
                        <a:spcBef>
                          <a:spcPts val="0"/>
                        </a:spcBef>
                        <a:spcAft>
                          <a:spcPts val="0"/>
                        </a:spcAft>
                        <a:buFont typeface="Symbol"/>
                        <a:buChar char=""/>
                      </a:pPr>
                      <a:r>
                        <a:rPr lang="en-US" sz="2400" kern="1200" dirty="0">
                          <a:solidFill>
                            <a:schemeClr val="tx1"/>
                          </a:solidFill>
                          <a:latin typeface="+mn-lt"/>
                          <a:ea typeface="+mn-ea"/>
                          <a:cs typeface="+mn-cs"/>
                        </a:rPr>
                        <a:t>Multiple cropping</a:t>
                      </a:r>
                    </a:p>
                  </a:txBody>
                  <a:tcPr marL="71942" marR="71942" marT="0" marB="0"/>
                </a:tc>
                <a:tc>
                  <a:txBody>
                    <a:bodyPr/>
                    <a:lstStyle/>
                    <a:p>
                      <a:pPr marL="342900" marR="0" lvl="0" indent="-342900" algn="l" defTabSz="914400" rtl="0" eaLnBrk="1" latinLnBrk="0" hangingPunct="1">
                        <a:lnSpc>
                          <a:spcPct val="100000"/>
                        </a:lnSpc>
                        <a:spcBef>
                          <a:spcPts val="0"/>
                        </a:spcBef>
                        <a:spcAft>
                          <a:spcPts val="0"/>
                        </a:spcAft>
                        <a:buFont typeface="Symbol"/>
                        <a:buChar char=""/>
                      </a:pPr>
                      <a:r>
                        <a:rPr lang="en-US" sz="2400" kern="1200" dirty="0" smtClean="0">
                          <a:solidFill>
                            <a:schemeClr val="tx1"/>
                          </a:solidFill>
                          <a:latin typeface="+mn-lt"/>
                          <a:ea typeface="+mn-ea"/>
                          <a:cs typeface="+mn-cs"/>
                        </a:rPr>
                        <a:t>Increasing per farm number of crops – Twice or thrice a year</a:t>
                      </a:r>
                      <a:endParaRPr lang="en-US" sz="2400" kern="1200" dirty="0">
                        <a:solidFill>
                          <a:schemeClr val="tx1"/>
                        </a:solidFill>
                        <a:latin typeface="+mn-lt"/>
                        <a:ea typeface="+mn-ea"/>
                        <a:cs typeface="+mn-cs"/>
                      </a:endParaRPr>
                    </a:p>
                  </a:txBody>
                  <a:tcPr marL="95922" marR="95922"/>
                </a:tc>
              </a:tr>
              <a:tr h="2182025">
                <a:tc>
                  <a:txBody>
                    <a:bodyPr/>
                    <a:lstStyle/>
                    <a:p>
                      <a:pPr marL="342900" marR="0" lvl="0" indent="-342900" algn="l" defTabSz="914400" rtl="0" eaLnBrk="1" latinLnBrk="0" hangingPunct="1">
                        <a:lnSpc>
                          <a:spcPct val="100000"/>
                        </a:lnSpc>
                        <a:spcBef>
                          <a:spcPts val="0"/>
                        </a:spcBef>
                        <a:spcAft>
                          <a:spcPts val="0"/>
                        </a:spcAft>
                        <a:buFont typeface="Symbol"/>
                        <a:buChar char=""/>
                      </a:pPr>
                      <a:endParaRPr lang="en-US" sz="2400" kern="1200" dirty="0" smtClean="0">
                        <a:solidFill>
                          <a:schemeClr val="tx1"/>
                        </a:solidFill>
                        <a:latin typeface="+mn-lt"/>
                        <a:ea typeface="+mn-ea"/>
                        <a:cs typeface="+mn-cs"/>
                      </a:endParaRPr>
                    </a:p>
                    <a:p>
                      <a:pPr marL="342900" marR="0" lvl="0" indent="-342900" algn="l" defTabSz="914400" rtl="0" eaLnBrk="1" latinLnBrk="0" hangingPunct="1">
                        <a:lnSpc>
                          <a:spcPct val="100000"/>
                        </a:lnSpc>
                        <a:spcBef>
                          <a:spcPts val="0"/>
                        </a:spcBef>
                        <a:spcAft>
                          <a:spcPts val="0"/>
                        </a:spcAft>
                        <a:buFont typeface="Symbol"/>
                        <a:buChar char=""/>
                      </a:pPr>
                      <a:r>
                        <a:rPr lang="en-US" sz="2400" kern="1200" dirty="0" smtClean="0">
                          <a:solidFill>
                            <a:schemeClr val="tx1"/>
                          </a:solidFill>
                          <a:latin typeface="+mn-lt"/>
                          <a:ea typeface="+mn-ea"/>
                          <a:cs typeface="+mn-cs"/>
                        </a:rPr>
                        <a:t>Improving </a:t>
                      </a:r>
                      <a:r>
                        <a:rPr lang="en-US" sz="2400" kern="1200" dirty="0">
                          <a:solidFill>
                            <a:schemeClr val="tx1"/>
                          </a:solidFill>
                          <a:latin typeface="+mn-lt"/>
                          <a:ea typeface="+mn-ea"/>
                          <a:cs typeface="+mn-cs"/>
                        </a:rPr>
                        <a:t>productivity</a:t>
                      </a:r>
                    </a:p>
                  </a:txBody>
                  <a:tcPr marL="71942" marR="71942" marT="0" marB="0"/>
                </a:tc>
                <a:tc>
                  <a:txBody>
                    <a:bodyPr/>
                    <a:lstStyle/>
                    <a:p>
                      <a:pPr marL="342900" marR="0" lvl="0" indent="-342900" algn="l" defTabSz="914400" rtl="0" eaLnBrk="1" latinLnBrk="0" hangingPunct="1">
                        <a:lnSpc>
                          <a:spcPct val="100000"/>
                        </a:lnSpc>
                        <a:spcBef>
                          <a:spcPts val="0"/>
                        </a:spcBef>
                        <a:spcAft>
                          <a:spcPts val="0"/>
                        </a:spcAft>
                        <a:buFont typeface="Symbol"/>
                        <a:buChar char=""/>
                      </a:pPr>
                      <a:r>
                        <a:rPr lang="en-US" sz="2400" kern="1200" dirty="0" smtClean="0">
                          <a:solidFill>
                            <a:schemeClr val="tx1"/>
                          </a:solidFill>
                          <a:latin typeface="+mn-lt"/>
                          <a:ea typeface="+mn-ea"/>
                          <a:cs typeface="+mn-cs"/>
                        </a:rPr>
                        <a:t>Promote Bio-Tech GM crop </a:t>
                      </a:r>
                    </a:p>
                    <a:p>
                      <a:pPr marL="342900" marR="0" lvl="0" indent="-342900" algn="l" defTabSz="914400" rtl="0" eaLnBrk="1" latinLnBrk="0" hangingPunct="1">
                        <a:lnSpc>
                          <a:spcPct val="100000"/>
                        </a:lnSpc>
                        <a:spcBef>
                          <a:spcPts val="0"/>
                        </a:spcBef>
                        <a:spcAft>
                          <a:spcPts val="0"/>
                        </a:spcAft>
                        <a:buFont typeface="Symbol"/>
                        <a:buChar char=""/>
                      </a:pPr>
                      <a:r>
                        <a:rPr lang="en-US" sz="2400" kern="1200" dirty="0" smtClean="0">
                          <a:solidFill>
                            <a:schemeClr val="tx1"/>
                          </a:solidFill>
                          <a:latin typeface="+mn-lt"/>
                          <a:ea typeface="+mn-ea"/>
                          <a:cs typeface="+mn-cs"/>
                        </a:rPr>
                        <a:t>Tissue Culture</a:t>
                      </a:r>
                    </a:p>
                    <a:p>
                      <a:pPr marL="342900" marR="0" lvl="0" indent="-342900" algn="l" defTabSz="914400" rtl="0" eaLnBrk="1" latinLnBrk="0" hangingPunct="1">
                        <a:lnSpc>
                          <a:spcPct val="100000"/>
                        </a:lnSpc>
                        <a:spcBef>
                          <a:spcPts val="0"/>
                        </a:spcBef>
                        <a:spcAft>
                          <a:spcPts val="0"/>
                        </a:spcAft>
                        <a:buFont typeface="Symbol"/>
                        <a:buChar char=""/>
                      </a:pPr>
                      <a:r>
                        <a:rPr lang="en-US" sz="2400" kern="1200" dirty="0" smtClean="0">
                          <a:solidFill>
                            <a:schemeClr val="tx1"/>
                          </a:solidFill>
                          <a:latin typeface="+mn-lt"/>
                          <a:ea typeface="+mn-ea"/>
                          <a:cs typeface="+mn-cs"/>
                        </a:rPr>
                        <a:t>Seed Replacement</a:t>
                      </a:r>
                    </a:p>
                    <a:p>
                      <a:pPr marL="342900" marR="0" lvl="0" indent="-342900" algn="l" defTabSz="914400" rtl="0" eaLnBrk="1" latinLnBrk="0" hangingPunct="1">
                        <a:lnSpc>
                          <a:spcPct val="100000"/>
                        </a:lnSpc>
                        <a:spcBef>
                          <a:spcPts val="0"/>
                        </a:spcBef>
                        <a:spcAft>
                          <a:spcPts val="0"/>
                        </a:spcAft>
                        <a:buFont typeface="Symbol"/>
                        <a:buChar char=""/>
                      </a:pPr>
                      <a:r>
                        <a:rPr lang="en-US" sz="2400" kern="1200" dirty="0" smtClean="0">
                          <a:solidFill>
                            <a:schemeClr val="tx1"/>
                          </a:solidFill>
                          <a:latin typeface="+mn-lt"/>
                          <a:ea typeface="+mn-ea"/>
                          <a:cs typeface="+mn-cs"/>
                        </a:rPr>
                        <a:t>Good Agriculture Management Practices.</a:t>
                      </a:r>
                    </a:p>
                  </a:txBody>
                  <a:tcPr marL="95922" marR="95922"/>
                </a:tc>
              </a:tr>
            </a:tbl>
          </a:graphicData>
        </a:graphic>
      </p:graphicFrame>
      <p:sp>
        <p:nvSpPr>
          <p:cNvPr id="3" name="Slide Number Placeholder 2"/>
          <p:cNvSpPr>
            <a:spLocks noGrp="1"/>
          </p:cNvSpPr>
          <p:nvPr>
            <p:ph type="sldNum" sz="quarter" idx="12"/>
          </p:nvPr>
        </p:nvSpPr>
        <p:spPr/>
        <p:txBody>
          <a:bodyPr>
            <a:normAutofit/>
          </a:bodyPr>
          <a:lstStyle/>
          <a:p>
            <a:fld id="{7B0BD361-BBDE-4763-BC0A-9261A90693DF}" type="slidenum">
              <a:rPr lang="en-IN" smtClean="0"/>
              <a:pPr/>
              <a:t>16</a:t>
            </a:fld>
            <a:endParaRPr lang="en-I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17</a:t>
            </a:fld>
            <a:endParaRPr lang="en-IN"/>
          </a:p>
        </p:txBody>
      </p:sp>
      <p:graphicFrame>
        <p:nvGraphicFramePr>
          <p:cNvPr id="6" name="Table 5"/>
          <p:cNvGraphicFramePr>
            <a:graphicFrameLocks noGrp="1"/>
          </p:cNvGraphicFramePr>
          <p:nvPr/>
        </p:nvGraphicFramePr>
        <p:xfrm>
          <a:off x="228600" y="990600"/>
          <a:ext cx="8915400" cy="5701454"/>
        </p:xfrm>
        <a:graphic>
          <a:graphicData uri="http://schemas.openxmlformats.org/drawingml/2006/table">
            <a:tbl>
              <a:tblPr firstRow="1" bandRow="1">
                <a:tableStyleId>{5C22544A-7EE6-4342-B048-85BDC9FD1C3A}</a:tableStyleId>
              </a:tblPr>
              <a:tblGrid>
                <a:gridCol w="8915400"/>
              </a:tblGrid>
              <a:tr h="1769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0" kern="1200" dirty="0" smtClean="0">
                          <a:solidFill>
                            <a:schemeClr val="tx1"/>
                          </a:solidFill>
                          <a:latin typeface="+mn-lt"/>
                          <a:ea typeface="+mn-ea"/>
                          <a:cs typeface="+mn-cs"/>
                        </a:rPr>
                        <a:t>Selection of crops based on soil health and water analyses – select  crops which will be sustained by soil.</a:t>
                      </a:r>
                      <a:endParaRPr lang="en-US" sz="3600" dirty="0">
                        <a:latin typeface="+mn-lt"/>
                      </a:endParaRPr>
                    </a:p>
                  </a:txBody>
                  <a:tcPr>
                    <a:solidFill>
                      <a:schemeClr val="bg2"/>
                    </a:solidFill>
                  </a:tcPr>
                </a:tc>
              </a:tr>
              <a:tr h="2887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0" kern="1200" baseline="0" dirty="0" smtClean="0">
                          <a:solidFill>
                            <a:schemeClr val="tx1"/>
                          </a:solidFill>
                          <a:latin typeface="+mn-lt"/>
                          <a:ea typeface="+mn-ea"/>
                          <a:cs typeface="+mn-cs"/>
                        </a:rPr>
                        <a:t>Research by Agriculture University with focus on new varieties which are stress resilient with higher productivity.  Agriculture Universities have to take up this challenge and be accountable-Identify high yield –by volume and value –crops depending upon local Situation-Communicate to  Farmers </a:t>
                      </a:r>
                      <a:endParaRPr lang="en-US" sz="3600" dirty="0">
                        <a:latin typeface="+mn-lt"/>
                      </a:endParaRPr>
                    </a:p>
                  </a:txBody>
                  <a:tcPr/>
                </a:tc>
              </a:tr>
            </a:tbl>
          </a:graphicData>
        </a:graphic>
      </p:graphicFrame>
      <p:sp>
        <p:nvSpPr>
          <p:cNvPr id="5" name="Rectangle 4"/>
          <p:cNvSpPr/>
          <p:nvPr/>
        </p:nvSpPr>
        <p:spPr>
          <a:xfrm>
            <a:off x="1066800" y="1"/>
            <a:ext cx="6553200" cy="769442"/>
          </a:xfrm>
          <a:prstGeom prst="rect">
            <a:avLst/>
          </a:prstGeom>
        </p:spPr>
        <p:txBody>
          <a:bodyPr wrap="square">
            <a:spAutoFit/>
          </a:bodyPr>
          <a:lstStyle/>
          <a:p>
            <a:pPr algn="ctr"/>
            <a:r>
              <a:rPr lang="en-US" sz="4400" b="1" dirty="0" smtClean="0"/>
              <a:t>Way Forward </a:t>
            </a:r>
            <a:endParaRPr lang="en-US" sz="4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smtClean="0"/>
              <a:t/>
            </a:r>
            <a:br>
              <a:rPr lang="en-US" b="1" dirty="0" smtClean="0"/>
            </a:br>
            <a:r>
              <a:rPr lang="en-US" b="1" dirty="0" smtClean="0"/>
              <a:t>Way Forward </a:t>
            </a:r>
            <a:r>
              <a:rPr lang="en-US" dirty="0" smtClean="0"/>
              <a:t/>
            </a:r>
            <a:br>
              <a:rPr lang="en-US" dirty="0" smtClean="0"/>
            </a:br>
            <a:endParaRPr lang="en-US" dirty="0"/>
          </a:p>
        </p:txBody>
      </p:sp>
      <p:graphicFrame>
        <p:nvGraphicFramePr>
          <p:cNvPr id="6" name="Content Placeholder 5"/>
          <p:cNvGraphicFramePr>
            <a:graphicFrameLocks noGrp="1"/>
          </p:cNvGraphicFramePr>
          <p:nvPr>
            <p:ph idx="1"/>
          </p:nvPr>
        </p:nvGraphicFramePr>
        <p:xfrm>
          <a:off x="228600" y="838198"/>
          <a:ext cx="8686800" cy="5791201"/>
        </p:xfrm>
        <a:graphic>
          <a:graphicData uri="http://schemas.openxmlformats.org/drawingml/2006/table">
            <a:tbl>
              <a:tblPr firstRow="1" bandRow="1">
                <a:tableStyleId>{5C22544A-7EE6-4342-B048-85BDC9FD1C3A}</a:tableStyleId>
              </a:tblPr>
              <a:tblGrid>
                <a:gridCol w="2895600"/>
                <a:gridCol w="5791200"/>
              </a:tblGrid>
              <a:tr h="3118339">
                <a:tc>
                  <a:txBody>
                    <a:bodyPr/>
                    <a:lstStyle/>
                    <a:p>
                      <a:pPr marL="342900" marR="0" lvl="0" indent="-342900" algn="l">
                        <a:lnSpc>
                          <a:spcPct val="100000"/>
                        </a:lnSpc>
                        <a:spcBef>
                          <a:spcPts val="0"/>
                        </a:spcBef>
                        <a:spcAft>
                          <a:spcPts val="0"/>
                        </a:spcAft>
                        <a:buFont typeface="Symbol"/>
                        <a:buChar char=""/>
                      </a:pPr>
                      <a:r>
                        <a:rPr lang="en-US" sz="2800" b="0" dirty="0">
                          <a:solidFill>
                            <a:schemeClr val="tx1"/>
                          </a:solidFill>
                          <a:latin typeface="+mn-lt"/>
                        </a:rPr>
                        <a:t>Reducing cost of production.</a:t>
                      </a:r>
                      <a:endParaRPr lang="en-US" sz="2800" b="0" dirty="0">
                        <a:solidFill>
                          <a:schemeClr val="tx1"/>
                        </a:solidFill>
                        <a:latin typeface="+mn-lt"/>
                        <a:ea typeface="Times New Roman"/>
                        <a:cs typeface="Times New Roman"/>
                      </a:endParaRPr>
                    </a:p>
                  </a:txBody>
                  <a:tcPr marL="68580" marR="68580" marT="0" marB="0">
                    <a:solidFill>
                      <a:schemeClr val="bg2"/>
                    </a:solidFill>
                  </a:tcPr>
                </a:tc>
                <a:tc>
                  <a:txBody>
                    <a:bodyPr/>
                    <a:lstStyle/>
                    <a:p>
                      <a:pPr marL="342900" marR="0" lvl="0" indent="-342900" algn="l">
                        <a:lnSpc>
                          <a:spcPct val="100000"/>
                        </a:lnSpc>
                        <a:spcBef>
                          <a:spcPts val="0"/>
                        </a:spcBef>
                        <a:spcAft>
                          <a:spcPts val="0"/>
                        </a:spcAft>
                        <a:buFont typeface="Symbol"/>
                        <a:buChar char=""/>
                      </a:pPr>
                      <a:r>
                        <a:rPr lang="en-US" sz="2800" b="0" dirty="0">
                          <a:solidFill>
                            <a:schemeClr val="tx1"/>
                          </a:solidFill>
                          <a:latin typeface="+mn-lt"/>
                        </a:rPr>
                        <a:t>Use of farm waste for making </a:t>
                      </a:r>
                      <a:r>
                        <a:rPr lang="en-US" sz="2800" b="0" dirty="0" err="1">
                          <a:solidFill>
                            <a:schemeClr val="tx1"/>
                          </a:solidFill>
                          <a:latin typeface="+mn-lt"/>
                        </a:rPr>
                        <a:t>vermi</a:t>
                      </a:r>
                      <a:r>
                        <a:rPr lang="en-US" sz="2800" b="0" dirty="0">
                          <a:solidFill>
                            <a:schemeClr val="tx1"/>
                          </a:solidFill>
                          <a:latin typeface="+mn-lt"/>
                        </a:rPr>
                        <a:t> compost – organic manure.</a:t>
                      </a:r>
                    </a:p>
                    <a:p>
                      <a:pPr marL="342900" marR="0" lvl="0" indent="-342900" algn="l">
                        <a:lnSpc>
                          <a:spcPct val="100000"/>
                        </a:lnSpc>
                        <a:spcBef>
                          <a:spcPts val="0"/>
                        </a:spcBef>
                        <a:spcAft>
                          <a:spcPts val="0"/>
                        </a:spcAft>
                        <a:buFont typeface="Symbol"/>
                        <a:buChar char=""/>
                      </a:pPr>
                      <a:r>
                        <a:rPr lang="en-US" sz="2800" b="0" dirty="0">
                          <a:solidFill>
                            <a:schemeClr val="tx1"/>
                          </a:solidFill>
                          <a:latin typeface="+mn-lt"/>
                        </a:rPr>
                        <a:t>Solar appliances for pump </a:t>
                      </a:r>
                      <a:r>
                        <a:rPr lang="en-US" sz="2800" b="0" dirty="0" smtClean="0">
                          <a:solidFill>
                            <a:schemeClr val="tx1"/>
                          </a:solidFill>
                          <a:latin typeface="+mn-lt"/>
                        </a:rPr>
                        <a:t>and drying and connecting same</a:t>
                      </a:r>
                      <a:r>
                        <a:rPr lang="en-US" sz="2800" b="0" baseline="0" dirty="0" smtClean="0">
                          <a:solidFill>
                            <a:schemeClr val="tx1"/>
                          </a:solidFill>
                          <a:latin typeface="+mn-lt"/>
                        </a:rPr>
                        <a:t> to local electrical greed.  Hence from balance power generated Farmer can get assured income</a:t>
                      </a:r>
                      <a:r>
                        <a:rPr lang="en-US" sz="2400" b="0" baseline="0" dirty="0" smtClean="0">
                          <a:solidFill>
                            <a:schemeClr val="tx1"/>
                          </a:solidFill>
                          <a:latin typeface="+mn-lt"/>
                        </a:rPr>
                        <a:t>.</a:t>
                      </a:r>
                      <a:endParaRPr lang="en-US" sz="2400" b="0" dirty="0">
                        <a:solidFill>
                          <a:schemeClr val="tx1"/>
                        </a:solidFill>
                        <a:latin typeface="+mn-lt"/>
                        <a:ea typeface="Times New Roman"/>
                        <a:cs typeface="Times New Roman"/>
                      </a:endParaRPr>
                    </a:p>
                  </a:txBody>
                  <a:tcPr marL="68580" marR="68580" marT="0" marB="0">
                    <a:solidFill>
                      <a:schemeClr val="bg2"/>
                    </a:solidFill>
                  </a:tcPr>
                </a:tc>
              </a:tr>
              <a:tr h="2672862">
                <a:tc>
                  <a:txBody>
                    <a:bodyPr/>
                    <a:lstStyle/>
                    <a:p>
                      <a:pPr marL="342900" marR="0" lvl="0" indent="-342900" algn="l">
                        <a:lnSpc>
                          <a:spcPct val="100000"/>
                        </a:lnSpc>
                        <a:spcBef>
                          <a:spcPts val="0"/>
                        </a:spcBef>
                        <a:spcAft>
                          <a:spcPts val="0"/>
                        </a:spcAft>
                        <a:buFont typeface="Symbol"/>
                        <a:buChar char=""/>
                      </a:pPr>
                      <a:r>
                        <a:rPr lang="en-US" sz="2800" dirty="0">
                          <a:latin typeface="+mn-lt"/>
                        </a:rPr>
                        <a:t>Reducing </a:t>
                      </a:r>
                      <a:r>
                        <a:rPr lang="en-US" sz="2800" dirty="0" smtClean="0">
                          <a:latin typeface="+mn-lt"/>
                        </a:rPr>
                        <a:t>loss </a:t>
                      </a:r>
                      <a:r>
                        <a:rPr lang="en-US" sz="2800" dirty="0">
                          <a:latin typeface="+mn-lt"/>
                        </a:rPr>
                        <a:t>before sales.</a:t>
                      </a:r>
                      <a:endParaRPr lang="en-US" sz="2800" dirty="0">
                        <a:latin typeface="+mn-lt"/>
                        <a:ea typeface="Times New Roman"/>
                        <a:cs typeface="Times New Roman"/>
                      </a:endParaRPr>
                    </a:p>
                  </a:txBody>
                  <a:tcPr marL="68580" marR="68580" marT="0" marB="0"/>
                </a:tc>
                <a:tc>
                  <a:txBody>
                    <a:bodyPr/>
                    <a:lstStyle/>
                    <a:p>
                      <a:pPr marL="342900" marR="0" lvl="0" indent="-342900" algn="just">
                        <a:lnSpc>
                          <a:spcPct val="100000"/>
                        </a:lnSpc>
                        <a:spcBef>
                          <a:spcPts val="0"/>
                        </a:spcBef>
                        <a:spcAft>
                          <a:spcPts val="0"/>
                        </a:spcAft>
                        <a:buFont typeface="Symbol"/>
                        <a:buChar char=""/>
                      </a:pPr>
                      <a:r>
                        <a:rPr lang="en-US" sz="2800" dirty="0">
                          <a:latin typeface="+mn-lt"/>
                        </a:rPr>
                        <a:t>Timely harvest</a:t>
                      </a:r>
                    </a:p>
                    <a:p>
                      <a:pPr marL="342900" marR="0" lvl="0" indent="-342900" algn="just">
                        <a:lnSpc>
                          <a:spcPct val="100000"/>
                        </a:lnSpc>
                        <a:spcBef>
                          <a:spcPts val="0"/>
                        </a:spcBef>
                        <a:spcAft>
                          <a:spcPts val="0"/>
                        </a:spcAft>
                        <a:buFont typeface="Symbol"/>
                        <a:buChar char=""/>
                      </a:pPr>
                      <a:r>
                        <a:rPr lang="en-US" sz="2800" dirty="0">
                          <a:latin typeface="+mn-lt"/>
                        </a:rPr>
                        <a:t>Storage</a:t>
                      </a:r>
                    </a:p>
                    <a:p>
                      <a:pPr marL="342900" marR="0" lvl="0" indent="-342900" algn="just">
                        <a:lnSpc>
                          <a:spcPct val="100000"/>
                        </a:lnSpc>
                        <a:spcBef>
                          <a:spcPts val="0"/>
                        </a:spcBef>
                        <a:spcAft>
                          <a:spcPts val="0"/>
                        </a:spcAft>
                        <a:buFont typeface="Symbol"/>
                        <a:buChar char=""/>
                      </a:pPr>
                      <a:r>
                        <a:rPr lang="en-US" sz="2800" dirty="0">
                          <a:latin typeface="+mn-lt"/>
                        </a:rPr>
                        <a:t>Sorting and grading</a:t>
                      </a:r>
                    </a:p>
                    <a:p>
                      <a:pPr marL="342900" marR="0" lvl="0" indent="-342900" algn="just">
                        <a:lnSpc>
                          <a:spcPct val="100000"/>
                        </a:lnSpc>
                        <a:spcBef>
                          <a:spcPts val="0"/>
                        </a:spcBef>
                        <a:spcAft>
                          <a:spcPts val="0"/>
                        </a:spcAft>
                        <a:buFont typeface="Symbol"/>
                        <a:buChar char=""/>
                      </a:pPr>
                      <a:r>
                        <a:rPr lang="en-US" sz="2800" dirty="0">
                          <a:latin typeface="+mn-lt"/>
                        </a:rPr>
                        <a:t>Packaging</a:t>
                      </a:r>
                    </a:p>
                    <a:p>
                      <a:pPr marL="342900" marR="0" lvl="0" indent="-342900" algn="just">
                        <a:lnSpc>
                          <a:spcPct val="100000"/>
                        </a:lnSpc>
                        <a:spcBef>
                          <a:spcPts val="0"/>
                        </a:spcBef>
                        <a:spcAft>
                          <a:spcPts val="0"/>
                        </a:spcAft>
                        <a:buFont typeface="Symbol"/>
                        <a:buChar char=""/>
                      </a:pPr>
                      <a:r>
                        <a:rPr lang="en-US" sz="2800" dirty="0">
                          <a:latin typeface="+mn-lt"/>
                        </a:rPr>
                        <a:t>Handling of packages</a:t>
                      </a:r>
                    </a:p>
                    <a:p>
                      <a:pPr marL="342900" marR="0" lvl="0" indent="-342900" algn="just">
                        <a:lnSpc>
                          <a:spcPct val="100000"/>
                        </a:lnSpc>
                        <a:spcBef>
                          <a:spcPts val="0"/>
                        </a:spcBef>
                        <a:spcAft>
                          <a:spcPts val="0"/>
                        </a:spcAft>
                        <a:buFont typeface="Symbol"/>
                        <a:buChar char=""/>
                      </a:pPr>
                      <a:r>
                        <a:rPr lang="en-US" sz="2800" dirty="0">
                          <a:latin typeface="+mn-lt"/>
                        </a:rPr>
                        <a:t>Transport</a:t>
                      </a:r>
                      <a:endParaRPr lang="en-US" sz="2800" dirty="0">
                        <a:latin typeface="+mn-lt"/>
                        <a:ea typeface="Times New Roman"/>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normAutofit/>
          </a:bodyPr>
          <a:lstStyle/>
          <a:p>
            <a:fld id="{7B0BD361-BBDE-4763-BC0A-9261A90693DF}" type="slidenum">
              <a:rPr lang="en-IN" smtClean="0"/>
              <a:pPr/>
              <a:t>18</a:t>
            </a:fld>
            <a:endParaRPr lang="en-I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19</a:t>
            </a:fld>
            <a:endParaRPr lang="en-IN"/>
          </a:p>
        </p:txBody>
      </p:sp>
      <p:graphicFrame>
        <p:nvGraphicFramePr>
          <p:cNvPr id="7" name="Table 6"/>
          <p:cNvGraphicFramePr>
            <a:graphicFrameLocks noGrp="1"/>
          </p:cNvGraphicFramePr>
          <p:nvPr/>
        </p:nvGraphicFramePr>
        <p:xfrm>
          <a:off x="381000" y="838200"/>
          <a:ext cx="8458200" cy="5791200"/>
        </p:xfrm>
        <a:graphic>
          <a:graphicData uri="http://schemas.openxmlformats.org/drawingml/2006/table">
            <a:tbl>
              <a:tblPr firstRow="1" bandRow="1">
                <a:tableStyleId>{5C22544A-7EE6-4342-B048-85BDC9FD1C3A}</a:tableStyleId>
              </a:tblPr>
              <a:tblGrid>
                <a:gridCol w="4229100"/>
                <a:gridCol w="4229100"/>
              </a:tblGrid>
              <a:tr h="5791200">
                <a:tc>
                  <a:txBody>
                    <a:bodyPr/>
                    <a:lstStyle/>
                    <a:p>
                      <a:pPr marL="342900" marR="0" lvl="0" indent="-342900" algn="l">
                        <a:lnSpc>
                          <a:spcPct val="100000"/>
                        </a:lnSpc>
                        <a:spcBef>
                          <a:spcPts val="0"/>
                        </a:spcBef>
                        <a:spcAft>
                          <a:spcPts val="0"/>
                        </a:spcAft>
                        <a:buFont typeface="Symbol"/>
                        <a:buChar char=""/>
                      </a:pPr>
                      <a:r>
                        <a:rPr lang="en-US" sz="3200" b="0" dirty="0">
                          <a:solidFill>
                            <a:schemeClr val="tx1"/>
                          </a:solidFill>
                          <a:latin typeface="+mn-lt"/>
                        </a:rPr>
                        <a:t>Multiple Source of Income.</a:t>
                      </a:r>
                      <a:endParaRPr lang="en-US" sz="3200" b="0" dirty="0">
                        <a:solidFill>
                          <a:schemeClr val="tx1"/>
                        </a:solidFill>
                        <a:latin typeface="+mn-lt"/>
                        <a:ea typeface="Times New Roman"/>
                        <a:cs typeface="Times New Roman"/>
                      </a:endParaRPr>
                    </a:p>
                  </a:txBody>
                  <a:tcPr marL="68580" marR="68580" marT="0" marB="0">
                    <a:solidFill>
                      <a:schemeClr val="bg2"/>
                    </a:solidFill>
                  </a:tcPr>
                </a:tc>
                <a:tc>
                  <a:txBody>
                    <a:bodyPr/>
                    <a:lstStyle/>
                    <a:p>
                      <a:pPr marL="228600" marR="0" algn="l">
                        <a:lnSpc>
                          <a:spcPct val="100000"/>
                        </a:lnSpc>
                        <a:spcBef>
                          <a:spcPts val="0"/>
                        </a:spcBef>
                        <a:spcAft>
                          <a:spcPts val="0"/>
                        </a:spcAft>
                      </a:pPr>
                      <a:r>
                        <a:rPr lang="en-US" sz="3200" b="0" dirty="0">
                          <a:solidFill>
                            <a:schemeClr val="tx1"/>
                          </a:solidFill>
                          <a:latin typeface="+mn-lt"/>
                        </a:rPr>
                        <a:t>Agriculture with </a:t>
                      </a:r>
                      <a:endParaRPr lang="en-US" sz="3200" b="0" dirty="0" smtClean="0">
                        <a:solidFill>
                          <a:schemeClr val="tx1"/>
                        </a:solidFill>
                        <a:latin typeface="+mn-lt"/>
                      </a:endParaRPr>
                    </a:p>
                    <a:p>
                      <a:pPr marL="228600" marR="0" algn="l">
                        <a:lnSpc>
                          <a:spcPct val="100000"/>
                        </a:lnSpc>
                        <a:spcBef>
                          <a:spcPts val="0"/>
                        </a:spcBef>
                        <a:spcAft>
                          <a:spcPts val="0"/>
                        </a:spcAft>
                      </a:pPr>
                      <a:endParaRPr lang="en-US" sz="3200" b="0" dirty="0">
                        <a:solidFill>
                          <a:schemeClr val="tx1"/>
                        </a:solidFill>
                        <a:latin typeface="+mn-lt"/>
                      </a:endParaRPr>
                    </a:p>
                    <a:p>
                      <a:pPr marL="342900" marR="0" lvl="0" indent="-342900" algn="l">
                        <a:lnSpc>
                          <a:spcPct val="100000"/>
                        </a:lnSpc>
                        <a:spcBef>
                          <a:spcPts val="0"/>
                        </a:spcBef>
                        <a:spcAft>
                          <a:spcPts val="0"/>
                        </a:spcAft>
                        <a:buFont typeface="Symbol"/>
                        <a:buChar char=""/>
                      </a:pPr>
                      <a:r>
                        <a:rPr lang="en-US" sz="3200" b="0" dirty="0">
                          <a:solidFill>
                            <a:schemeClr val="tx1"/>
                          </a:solidFill>
                          <a:latin typeface="+mn-lt"/>
                        </a:rPr>
                        <a:t>Animal Husbandry and / </a:t>
                      </a:r>
                      <a:r>
                        <a:rPr lang="en-US" sz="3200" b="0" dirty="0" smtClean="0">
                          <a:solidFill>
                            <a:schemeClr val="tx1"/>
                          </a:solidFill>
                          <a:latin typeface="+mn-lt"/>
                        </a:rPr>
                        <a:t>or</a:t>
                      </a:r>
                    </a:p>
                    <a:p>
                      <a:pPr marL="342900" marR="0" lvl="0" indent="-342900" algn="l">
                        <a:lnSpc>
                          <a:spcPct val="100000"/>
                        </a:lnSpc>
                        <a:spcBef>
                          <a:spcPts val="0"/>
                        </a:spcBef>
                        <a:spcAft>
                          <a:spcPts val="0"/>
                        </a:spcAft>
                        <a:buFont typeface="Symbol"/>
                        <a:buChar char=""/>
                      </a:pPr>
                      <a:r>
                        <a:rPr lang="en-US" sz="3200" b="0" dirty="0" smtClean="0">
                          <a:solidFill>
                            <a:schemeClr val="tx1"/>
                          </a:solidFill>
                          <a:latin typeface="+mn-lt"/>
                        </a:rPr>
                        <a:t>Fishery </a:t>
                      </a:r>
                      <a:r>
                        <a:rPr lang="en-US" sz="3200" b="0" dirty="0">
                          <a:solidFill>
                            <a:schemeClr val="tx1"/>
                          </a:solidFill>
                          <a:latin typeface="+mn-lt"/>
                        </a:rPr>
                        <a:t>/Handicraft </a:t>
                      </a:r>
                    </a:p>
                    <a:p>
                      <a:pPr marL="228600" marR="0" algn="l">
                        <a:lnSpc>
                          <a:spcPct val="100000"/>
                        </a:lnSpc>
                        <a:spcBef>
                          <a:spcPts val="0"/>
                        </a:spcBef>
                        <a:spcAft>
                          <a:spcPts val="0"/>
                        </a:spcAft>
                      </a:pPr>
                      <a:r>
                        <a:rPr lang="en-US" sz="3200" b="0" dirty="0">
                          <a:solidFill>
                            <a:schemeClr val="tx1"/>
                          </a:solidFill>
                          <a:latin typeface="+mn-lt"/>
                        </a:rPr>
                        <a:t>Supported </a:t>
                      </a:r>
                      <a:r>
                        <a:rPr lang="en-US" sz="3200" b="0" dirty="0" smtClean="0">
                          <a:solidFill>
                            <a:schemeClr val="tx1"/>
                          </a:solidFill>
                          <a:latin typeface="+mn-lt"/>
                        </a:rPr>
                        <a:t>by</a:t>
                      </a:r>
                    </a:p>
                    <a:p>
                      <a:pPr marL="342900" marR="0" lvl="0" indent="-342900" algn="l">
                        <a:lnSpc>
                          <a:spcPct val="100000"/>
                        </a:lnSpc>
                        <a:spcBef>
                          <a:spcPts val="0"/>
                        </a:spcBef>
                        <a:spcAft>
                          <a:spcPts val="0"/>
                        </a:spcAft>
                        <a:buFont typeface="Symbol"/>
                        <a:buChar char=""/>
                      </a:pPr>
                      <a:r>
                        <a:rPr lang="en-US" sz="3200" b="0" dirty="0" smtClean="0">
                          <a:solidFill>
                            <a:schemeClr val="tx1"/>
                          </a:solidFill>
                          <a:latin typeface="+mn-lt"/>
                        </a:rPr>
                        <a:t>Wage </a:t>
                      </a:r>
                      <a:r>
                        <a:rPr lang="en-US" sz="3200" b="0" dirty="0">
                          <a:solidFill>
                            <a:schemeClr val="tx1"/>
                          </a:solidFill>
                          <a:latin typeface="+mn-lt"/>
                        </a:rPr>
                        <a:t>employment </a:t>
                      </a:r>
                      <a:r>
                        <a:rPr lang="en-US" sz="3200" b="0" dirty="0" smtClean="0">
                          <a:solidFill>
                            <a:schemeClr val="tx1"/>
                          </a:solidFill>
                          <a:latin typeface="+mn-lt"/>
                        </a:rPr>
                        <a:t>– MNREGA</a:t>
                      </a:r>
                    </a:p>
                    <a:p>
                      <a:pPr marL="342900" marR="0" lvl="0" indent="-342900" algn="l">
                        <a:lnSpc>
                          <a:spcPct val="100000"/>
                        </a:lnSpc>
                        <a:spcBef>
                          <a:spcPts val="0"/>
                        </a:spcBef>
                        <a:spcAft>
                          <a:spcPts val="0"/>
                        </a:spcAft>
                        <a:buFont typeface="Symbol"/>
                        <a:buChar char=""/>
                      </a:pPr>
                      <a:r>
                        <a:rPr lang="en-US" sz="3200" b="0" dirty="0" smtClean="0">
                          <a:solidFill>
                            <a:schemeClr val="tx1"/>
                          </a:solidFill>
                          <a:latin typeface="+mn-lt"/>
                        </a:rPr>
                        <a:t>Self </a:t>
                      </a:r>
                      <a:r>
                        <a:rPr lang="en-US" sz="3200" b="0" dirty="0">
                          <a:solidFill>
                            <a:schemeClr val="tx1"/>
                          </a:solidFill>
                          <a:latin typeface="+mn-lt"/>
                        </a:rPr>
                        <a:t>employment – rural </a:t>
                      </a:r>
                      <a:r>
                        <a:rPr lang="en-US" sz="3200" b="0" dirty="0" smtClean="0">
                          <a:solidFill>
                            <a:schemeClr val="tx1"/>
                          </a:solidFill>
                          <a:latin typeface="+mn-lt"/>
                        </a:rPr>
                        <a:t>youth</a:t>
                      </a:r>
                    </a:p>
                    <a:p>
                      <a:pPr marL="342900" marR="0" lvl="0" indent="-342900" algn="l">
                        <a:lnSpc>
                          <a:spcPct val="100000"/>
                        </a:lnSpc>
                        <a:spcBef>
                          <a:spcPts val="0"/>
                        </a:spcBef>
                        <a:spcAft>
                          <a:spcPts val="0"/>
                        </a:spcAft>
                        <a:buFont typeface="Symbol"/>
                        <a:buChar char=""/>
                      </a:pPr>
                      <a:r>
                        <a:rPr lang="en-US" sz="3200" b="0" dirty="0" smtClean="0">
                          <a:solidFill>
                            <a:schemeClr val="tx1"/>
                          </a:solidFill>
                          <a:latin typeface="+mn-lt"/>
                        </a:rPr>
                        <a:t>Skill </a:t>
                      </a:r>
                      <a:r>
                        <a:rPr lang="en-US" sz="3200" b="0" dirty="0">
                          <a:solidFill>
                            <a:schemeClr val="tx1"/>
                          </a:solidFill>
                          <a:latin typeface="+mn-lt"/>
                        </a:rPr>
                        <a:t>jobs</a:t>
                      </a:r>
                      <a:endParaRPr lang="en-US" sz="3200" b="0" dirty="0">
                        <a:solidFill>
                          <a:schemeClr val="tx1"/>
                        </a:solidFill>
                        <a:latin typeface="+mn-lt"/>
                        <a:ea typeface="Times New Roman"/>
                        <a:cs typeface="Times New Roman"/>
                      </a:endParaRPr>
                    </a:p>
                  </a:txBody>
                  <a:tcPr marL="68580" marR="68580" marT="0" marB="0">
                    <a:solidFill>
                      <a:schemeClr val="bg2"/>
                    </a:solidFill>
                  </a:tcPr>
                </a:tc>
              </a:tr>
            </a:tbl>
          </a:graphicData>
        </a:graphic>
      </p:graphicFrame>
      <p:sp>
        <p:nvSpPr>
          <p:cNvPr id="5" name="Rectangle 4"/>
          <p:cNvSpPr/>
          <p:nvPr/>
        </p:nvSpPr>
        <p:spPr>
          <a:xfrm>
            <a:off x="1219200" y="1"/>
            <a:ext cx="6400800" cy="1446550"/>
          </a:xfrm>
          <a:prstGeom prst="rect">
            <a:avLst/>
          </a:prstGeom>
        </p:spPr>
        <p:txBody>
          <a:bodyPr wrap="square">
            <a:spAutoFit/>
          </a:bodyPr>
          <a:lstStyle/>
          <a:p>
            <a:pPr algn="ctr"/>
            <a:r>
              <a:rPr lang="en-US" sz="4400" b="1" dirty="0" smtClean="0"/>
              <a:t>Way Forward </a:t>
            </a:r>
            <a:r>
              <a:rPr lang="en-US" sz="4400" dirty="0" smtClean="0"/>
              <a:t/>
            </a:r>
            <a:br>
              <a:rPr lang="en-US" sz="4400" dirty="0" smtClean="0"/>
            </a:br>
            <a:endParaRPr lang="en-US" sz="4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sz="4800" b="1" dirty="0" smtClean="0"/>
              <a:t>Current Situation </a:t>
            </a:r>
            <a:endParaRPr lang="en-US" sz="4800" b="1" dirty="0"/>
          </a:p>
        </p:txBody>
      </p:sp>
      <p:sp>
        <p:nvSpPr>
          <p:cNvPr id="3" name="Content Placeholder 2"/>
          <p:cNvSpPr>
            <a:spLocks noGrp="1"/>
          </p:cNvSpPr>
          <p:nvPr>
            <p:ph idx="1"/>
          </p:nvPr>
        </p:nvSpPr>
        <p:spPr>
          <a:xfrm>
            <a:off x="304800" y="1371600"/>
            <a:ext cx="8686800" cy="5486400"/>
          </a:xfrm>
        </p:spPr>
        <p:txBody>
          <a:bodyPr>
            <a:normAutofit fontScale="92500" lnSpcReduction="10000"/>
          </a:bodyPr>
          <a:lstStyle/>
          <a:p>
            <a:pPr lvl="0"/>
            <a:r>
              <a:rPr lang="en-US" sz="4000" dirty="0" smtClean="0">
                <a:latin typeface="+mj-lt"/>
              </a:rPr>
              <a:t>Recognize that we have done well.  We have sustainable agriculture growth.  Poverty has declined from 90% to 20%.  We should be proud of this.  In fact in Gujarat Farmers have doubled their income in last decade.</a:t>
            </a:r>
          </a:p>
          <a:p>
            <a:pPr lvl="0"/>
            <a:r>
              <a:rPr lang="en-US" sz="4000" dirty="0" smtClean="0">
                <a:latin typeface="+mj-lt"/>
              </a:rPr>
              <a:t>The credit for this goes to Our Development Administration and Agriculture Scientist and Our Farmers Who are adaptive to new ideas.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28652"/>
            <a:ext cx="7960398" cy="428652"/>
          </a:xfrm>
        </p:spPr>
        <p:txBody>
          <a:bodyPr>
            <a:normAutofit fontScale="90000"/>
          </a:bodyPr>
          <a:lstStyle/>
          <a:p>
            <a:pPr lvl="0">
              <a:buFont typeface="Arial" pitchFamily="34" charset="0"/>
              <a:buChar char="•"/>
            </a:pPr>
            <a:r>
              <a:rPr lang="en-US" sz="3100" dirty="0" smtClean="0"/>
              <a:t/>
            </a:r>
            <a:br>
              <a:rPr lang="en-US" sz="3100" dirty="0" smtClean="0"/>
            </a:br>
            <a:r>
              <a:rPr lang="en-US" sz="3100" dirty="0" smtClean="0"/>
              <a:t/>
            </a:r>
            <a:br>
              <a:rPr lang="en-US" sz="3100" dirty="0" smtClean="0"/>
            </a:br>
            <a:endParaRPr lang="en-IN" dirty="0"/>
          </a:p>
        </p:txBody>
      </p:sp>
      <p:graphicFrame>
        <p:nvGraphicFramePr>
          <p:cNvPr id="7" name="Content Placeholder 6"/>
          <p:cNvGraphicFramePr>
            <a:graphicFrameLocks noGrp="1"/>
          </p:cNvGraphicFramePr>
          <p:nvPr>
            <p:ph idx="1"/>
          </p:nvPr>
        </p:nvGraphicFramePr>
        <p:xfrm>
          <a:off x="152400" y="1066800"/>
          <a:ext cx="8763000" cy="5791201"/>
        </p:xfrm>
        <a:graphic>
          <a:graphicData uri="http://schemas.openxmlformats.org/drawingml/2006/table">
            <a:tbl>
              <a:tblPr firstRow="1" bandRow="1">
                <a:tableStyleId>{5940675A-B579-460E-94D1-54222C63F5DA}</a:tableStyleId>
              </a:tblPr>
              <a:tblGrid>
                <a:gridCol w="8763000"/>
              </a:tblGrid>
              <a:tr h="629436">
                <a:tc>
                  <a:txBody>
                    <a:bodyPr/>
                    <a:lstStyle/>
                    <a:p>
                      <a:pPr lvl="0" algn="l"/>
                      <a:r>
                        <a:rPr kumimoji="0" lang="en-US" sz="3200" kern="1200" dirty="0" smtClean="0">
                          <a:latin typeface="+mn-lt"/>
                        </a:rPr>
                        <a:t>Local Processing and marketing –</a:t>
                      </a:r>
                      <a:endParaRPr kumimoji="0" lang="en-US" sz="3200" b="1" kern="1200" dirty="0">
                        <a:solidFill>
                          <a:schemeClr val="lt1"/>
                        </a:solidFill>
                        <a:latin typeface="+mn-lt"/>
                        <a:ea typeface="+mn-ea"/>
                        <a:cs typeface="+mn-cs"/>
                      </a:endParaRPr>
                    </a:p>
                  </a:txBody>
                  <a:tcPr/>
                </a:tc>
              </a:tr>
              <a:tr h="1585843">
                <a:tc>
                  <a:txBody>
                    <a:bodyPr/>
                    <a:lstStyle/>
                    <a:p>
                      <a:pPr algn="l"/>
                      <a:r>
                        <a:rPr kumimoji="0" lang="en-US" sz="3200" kern="1200" dirty="0" smtClean="0">
                          <a:latin typeface="+mn-lt"/>
                        </a:rPr>
                        <a:t>Developing and propagating mini-plants for local processing – particularly for food grains – to meet local </a:t>
                      </a:r>
                      <a:r>
                        <a:rPr kumimoji="0" lang="en-US" sz="3200" kern="1200" dirty="0" err="1" smtClean="0">
                          <a:latin typeface="+mn-lt"/>
                        </a:rPr>
                        <a:t>demand.KVIC</a:t>
                      </a:r>
                      <a:r>
                        <a:rPr kumimoji="0" lang="en-US" sz="3200" kern="1200" dirty="0" smtClean="0">
                          <a:latin typeface="+mn-lt"/>
                        </a:rPr>
                        <a:t> expertise can be used. </a:t>
                      </a:r>
                      <a:endParaRPr lang="en-US" sz="3200" dirty="0">
                        <a:latin typeface="+mn-lt"/>
                      </a:endParaRPr>
                    </a:p>
                  </a:txBody>
                  <a:tcPr/>
                </a:tc>
              </a:tr>
              <a:tr h="3575922">
                <a:tc>
                  <a:txBody>
                    <a:bodyPr/>
                    <a:lstStyle/>
                    <a:p>
                      <a:pPr lvl="0" algn="l">
                        <a:buFont typeface="Arial" pitchFamily="34" charset="0"/>
                        <a:buChar char="•"/>
                      </a:pPr>
                      <a:r>
                        <a:rPr kumimoji="0" lang="en-US" sz="3200" kern="1200" dirty="0" smtClean="0">
                          <a:latin typeface="+mn-lt"/>
                        </a:rPr>
                        <a:t> Market Institutions – Introduce support   and intervention :</a:t>
                      </a:r>
                    </a:p>
                    <a:p>
                      <a:pPr algn="l">
                        <a:buFont typeface="Arial" pitchFamily="34" charset="0"/>
                        <a:buChar char="•"/>
                      </a:pPr>
                      <a:r>
                        <a:rPr kumimoji="0" lang="en-US" sz="3200" kern="1200" dirty="0" smtClean="0">
                          <a:latin typeface="+mn-lt"/>
                        </a:rPr>
                        <a:t> This is key to entire success.  Govt. needs to organize picking up all surplus production which local market cannot absorb and organize its sale – Public – Private partnership</a:t>
                      </a:r>
                      <a:r>
                        <a:rPr kumimoji="0" lang="en-US" sz="3200" kern="1200" baseline="0" dirty="0" smtClean="0">
                          <a:latin typeface="+mn-lt"/>
                        </a:rPr>
                        <a:t> </a:t>
                      </a:r>
                      <a:r>
                        <a:rPr kumimoji="0" lang="en-US" sz="3200" kern="1200" dirty="0" smtClean="0">
                          <a:latin typeface="+mn-lt"/>
                        </a:rPr>
                        <a:t>can</a:t>
                      </a:r>
                      <a:r>
                        <a:rPr kumimoji="0" lang="en-US" sz="3200" kern="1200" baseline="0" dirty="0" smtClean="0">
                          <a:latin typeface="+mn-lt"/>
                        </a:rPr>
                        <a:t> </a:t>
                      </a:r>
                      <a:r>
                        <a:rPr kumimoji="0" lang="en-US" sz="3200" kern="1200" dirty="0" smtClean="0">
                          <a:latin typeface="+mn-lt"/>
                        </a:rPr>
                        <a:t>be considered or </a:t>
                      </a:r>
                      <a:r>
                        <a:rPr kumimoji="0" lang="en-US" sz="3200" kern="1200" dirty="0" err="1" smtClean="0">
                          <a:latin typeface="+mn-lt"/>
                        </a:rPr>
                        <a:t>Amul</a:t>
                      </a:r>
                      <a:r>
                        <a:rPr kumimoji="0" lang="en-US" sz="3200" kern="1200" dirty="0" smtClean="0">
                          <a:latin typeface="+mn-lt"/>
                        </a:rPr>
                        <a:t> pattern can be introduced. </a:t>
                      </a:r>
                      <a:endParaRPr lang="en-US" sz="3200" dirty="0">
                        <a:latin typeface="+mn-lt"/>
                      </a:endParaRPr>
                    </a:p>
                  </a:txBody>
                  <a:tcPr/>
                </a:tc>
              </a:tr>
            </a:tbl>
          </a:graphicData>
        </a:graphic>
      </p:graphicFrame>
      <p:sp>
        <p:nvSpPr>
          <p:cNvPr id="3" name="Slide Number Placeholder 2"/>
          <p:cNvSpPr>
            <a:spLocks noGrp="1"/>
          </p:cNvSpPr>
          <p:nvPr>
            <p:ph type="sldNum" sz="quarter" idx="12"/>
          </p:nvPr>
        </p:nvSpPr>
        <p:spPr/>
        <p:txBody>
          <a:bodyPr>
            <a:normAutofit/>
          </a:bodyPr>
          <a:lstStyle/>
          <a:p>
            <a:fld id="{7B0BD361-BBDE-4763-BC0A-9261A90693DF}" type="slidenum">
              <a:rPr lang="en-IN" smtClean="0"/>
              <a:pPr/>
              <a:t>20</a:t>
            </a:fld>
            <a:endParaRPr lang="en-IN"/>
          </a:p>
        </p:txBody>
      </p:sp>
      <p:sp>
        <p:nvSpPr>
          <p:cNvPr id="5" name="Rectangle 4"/>
          <p:cNvSpPr/>
          <p:nvPr/>
        </p:nvSpPr>
        <p:spPr>
          <a:xfrm>
            <a:off x="533400" y="0"/>
            <a:ext cx="7620000" cy="1107996"/>
          </a:xfrm>
          <a:prstGeom prst="rect">
            <a:avLst/>
          </a:prstGeom>
        </p:spPr>
        <p:txBody>
          <a:bodyPr wrap="square">
            <a:spAutoFit/>
          </a:bodyPr>
          <a:lstStyle/>
          <a:p>
            <a:pPr algn="ctr"/>
            <a:r>
              <a:rPr lang="en-US" sz="4800" b="1" dirty="0" smtClean="0"/>
              <a:t>Way Forward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21</a:t>
            </a:fld>
            <a:endParaRPr lang="en-IN"/>
          </a:p>
        </p:txBody>
      </p:sp>
      <p:graphicFrame>
        <p:nvGraphicFramePr>
          <p:cNvPr id="5" name="Table 4"/>
          <p:cNvGraphicFramePr>
            <a:graphicFrameLocks noGrp="1"/>
          </p:cNvGraphicFramePr>
          <p:nvPr/>
        </p:nvGraphicFramePr>
        <p:xfrm>
          <a:off x="228600" y="1219200"/>
          <a:ext cx="8686800" cy="5638800"/>
        </p:xfrm>
        <a:graphic>
          <a:graphicData uri="http://schemas.openxmlformats.org/drawingml/2006/table">
            <a:tbl>
              <a:tblPr firstRow="1" bandRow="1">
                <a:tableStyleId>{5C22544A-7EE6-4342-B048-85BDC9FD1C3A}</a:tableStyleId>
              </a:tblPr>
              <a:tblGrid>
                <a:gridCol w="4074576"/>
                <a:gridCol w="4612224"/>
              </a:tblGrid>
              <a:tr h="5638800">
                <a:tc>
                  <a:txBody>
                    <a:bodyPr/>
                    <a:lstStyle/>
                    <a:p>
                      <a:pPr marL="342900" marR="0" lvl="0" indent="-342900" algn="l">
                        <a:lnSpc>
                          <a:spcPct val="100000"/>
                        </a:lnSpc>
                        <a:spcBef>
                          <a:spcPts val="0"/>
                        </a:spcBef>
                        <a:spcAft>
                          <a:spcPts val="0"/>
                        </a:spcAft>
                        <a:buFont typeface="Symbol"/>
                        <a:buChar char=""/>
                      </a:pPr>
                      <a:r>
                        <a:rPr lang="en-US" sz="2400" b="0" dirty="0">
                          <a:solidFill>
                            <a:schemeClr val="tx1"/>
                          </a:solidFill>
                          <a:latin typeface="+mn-lt"/>
                        </a:rPr>
                        <a:t>Identifying crops which </a:t>
                      </a:r>
                      <a:r>
                        <a:rPr lang="en-US" sz="2400" b="0" dirty="0" smtClean="0">
                          <a:solidFill>
                            <a:schemeClr val="tx1"/>
                          </a:solidFill>
                          <a:latin typeface="+mn-lt"/>
                        </a:rPr>
                        <a:t>can be sustained </a:t>
                      </a:r>
                      <a:r>
                        <a:rPr lang="en-US" sz="2400" b="0" dirty="0">
                          <a:solidFill>
                            <a:schemeClr val="tx1"/>
                          </a:solidFill>
                          <a:latin typeface="+mn-lt"/>
                        </a:rPr>
                        <a:t>by soil – and selection of high volume – high value crops</a:t>
                      </a:r>
                      <a:r>
                        <a:rPr lang="en-US" sz="2400" b="0" dirty="0" smtClean="0">
                          <a:solidFill>
                            <a:schemeClr val="tx1"/>
                          </a:solidFill>
                          <a:latin typeface="+mn-lt"/>
                        </a:rPr>
                        <a:t>.</a:t>
                      </a:r>
                    </a:p>
                    <a:p>
                      <a:pPr marL="342900" marR="0" lvl="0" indent="-342900" algn="l">
                        <a:lnSpc>
                          <a:spcPct val="100000"/>
                        </a:lnSpc>
                        <a:spcBef>
                          <a:spcPts val="0"/>
                        </a:spcBef>
                        <a:spcAft>
                          <a:spcPts val="0"/>
                        </a:spcAft>
                        <a:buFont typeface="Symbol"/>
                        <a:buNone/>
                      </a:pPr>
                      <a:endParaRPr lang="en-US" sz="2400" b="0" dirty="0" smtClean="0">
                        <a:solidFill>
                          <a:schemeClr val="tx1"/>
                        </a:solidFill>
                        <a:latin typeface="+mn-lt"/>
                      </a:endParaRPr>
                    </a:p>
                    <a:p>
                      <a:pPr marL="342900" marR="0" lvl="0" indent="-342900" algn="l">
                        <a:lnSpc>
                          <a:spcPct val="100000"/>
                        </a:lnSpc>
                        <a:spcBef>
                          <a:spcPts val="0"/>
                        </a:spcBef>
                        <a:spcAft>
                          <a:spcPts val="0"/>
                        </a:spcAft>
                        <a:buFont typeface="Symbol"/>
                        <a:buNone/>
                      </a:pPr>
                      <a:endParaRPr lang="en-US" sz="2400" b="0" dirty="0" smtClean="0">
                        <a:solidFill>
                          <a:schemeClr val="tx1"/>
                        </a:solidFill>
                        <a:latin typeface="+mn-lt"/>
                      </a:endParaRPr>
                    </a:p>
                    <a:p>
                      <a:pPr marL="342900" marR="0" lvl="0" indent="-342900" algn="l">
                        <a:lnSpc>
                          <a:spcPct val="100000"/>
                        </a:lnSpc>
                        <a:spcBef>
                          <a:spcPts val="0"/>
                        </a:spcBef>
                        <a:spcAft>
                          <a:spcPts val="0"/>
                        </a:spcAft>
                        <a:buFont typeface="Symbol"/>
                        <a:buNone/>
                      </a:pPr>
                      <a:endParaRPr lang="en-US" sz="2400" b="0" dirty="0" smtClean="0">
                        <a:solidFill>
                          <a:schemeClr val="tx1"/>
                        </a:solidFill>
                        <a:latin typeface="+mn-lt"/>
                      </a:endParaRPr>
                    </a:p>
                    <a:p>
                      <a:pPr marL="342900" marR="0" lvl="0" indent="-342900" algn="l">
                        <a:lnSpc>
                          <a:spcPct val="100000"/>
                        </a:lnSpc>
                        <a:spcBef>
                          <a:spcPts val="0"/>
                        </a:spcBef>
                        <a:spcAft>
                          <a:spcPts val="0"/>
                        </a:spcAft>
                        <a:buFont typeface="Symbol"/>
                        <a:buNone/>
                      </a:pPr>
                      <a:endParaRPr lang="en-US" sz="2400" b="0" dirty="0" smtClean="0">
                        <a:solidFill>
                          <a:schemeClr val="tx1"/>
                        </a:solidFill>
                        <a:latin typeface="+mn-lt"/>
                      </a:endParaRPr>
                    </a:p>
                    <a:p>
                      <a:pPr marL="342900" marR="0" lvl="0" indent="-342900" algn="l">
                        <a:lnSpc>
                          <a:spcPct val="100000"/>
                        </a:lnSpc>
                        <a:spcBef>
                          <a:spcPts val="0"/>
                        </a:spcBef>
                        <a:spcAft>
                          <a:spcPts val="0"/>
                        </a:spcAft>
                        <a:buFont typeface="Symbol"/>
                        <a:buNone/>
                      </a:pPr>
                      <a:endParaRPr lang="en-US" sz="2400" b="0" dirty="0" smtClean="0">
                        <a:solidFill>
                          <a:schemeClr val="tx1"/>
                        </a:solidFill>
                        <a:latin typeface="+mn-lt"/>
                      </a:endParaRPr>
                    </a:p>
                    <a:p>
                      <a:pPr marL="342900" marR="0" lvl="0" indent="-342900" algn="l">
                        <a:lnSpc>
                          <a:spcPct val="100000"/>
                        </a:lnSpc>
                        <a:spcBef>
                          <a:spcPts val="0"/>
                        </a:spcBef>
                        <a:spcAft>
                          <a:spcPts val="0"/>
                        </a:spcAft>
                        <a:buFont typeface="Symbol"/>
                        <a:buNone/>
                      </a:pPr>
                      <a:endParaRPr lang="en-US" sz="2400" b="0" dirty="0" smtClean="0">
                        <a:solidFill>
                          <a:schemeClr val="tx1"/>
                        </a:solidFill>
                        <a:latin typeface="+mn-lt"/>
                      </a:endParaRPr>
                    </a:p>
                    <a:p>
                      <a:pPr marL="342900" marR="0" lvl="0" indent="-342900" algn="l">
                        <a:lnSpc>
                          <a:spcPct val="100000"/>
                        </a:lnSpc>
                        <a:spcBef>
                          <a:spcPts val="0"/>
                        </a:spcBef>
                        <a:spcAft>
                          <a:spcPts val="0"/>
                        </a:spcAft>
                        <a:buFont typeface="Symbol"/>
                        <a:buChar char=""/>
                      </a:pPr>
                      <a:r>
                        <a:rPr lang="en-US" sz="2400" b="0" dirty="0" smtClean="0">
                          <a:solidFill>
                            <a:schemeClr val="tx1"/>
                          </a:solidFill>
                          <a:latin typeface="+mn-lt"/>
                          <a:ea typeface="Times New Roman"/>
                          <a:cs typeface="Times New Roman"/>
                        </a:rPr>
                        <a:t>Mapping the new development through satellite </a:t>
                      </a:r>
                      <a:r>
                        <a:rPr lang="en-US" sz="2400" b="0" dirty="0" smtClean="0">
                          <a:solidFill>
                            <a:schemeClr val="tx1"/>
                          </a:solidFill>
                          <a:latin typeface="+mn-lt"/>
                          <a:ea typeface="Times New Roman"/>
                          <a:cs typeface="Times New Roman"/>
                        </a:rPr>
                        <a:t>images and develop local action plan </a:t>
                      </a:r>
                      <a:endParaRPr lang="en-US" sz="2400" b="0" dirty="0">
                        <a:solidFill>
                          <a:schemeClr val="tx1"/>
                        </a:solidFill>
                        <a:latin typeface="+mn-lt"/>
                        <a:ea typeface="Times New Roman"/>
                        <a:cs typeface="Times New Roman"/>
                      </a:endParaRPr>
                    </a:p>
                  </a:txBody>
                  <a:tcPr marL="68580" marR="68580" marT="0" marB="0">
                    <a:solidFill>
                      <a:schemeClr val="bg2"/>
                    </a:solidFill>
                  </a:tcPr>
                </a:tc>
                <a:tc>
                  <a:txBody>
                    <a:bodyPr/>
                    <a:lstStyle/>
                    <a:p>
                      <a:pPr marL="0" marR="0" algn="l">
                        <a:lnSpc>
                          <a:spcPct val="100000"/>
                        </a:lnSpc>
                        <a:spcBef>
                          <a:spcPts val="0"/>
                        </a:spcBef>
                        <a:spcAft>
                          <a:spcPts val="0"/>
                        </a:spcAft>
                      </a:pPr>
                      <a:r>
                        <a:rPr lang="en-US" sz="2400" b="0" dirty="0" smtClean="0">
                          <a:solidFill>
                            <a:schemeClr val="tx1"/>
                          </a:solidFill>
                          <a:latin typeface="+mn-lt"/>
                        </a:rPr>
                        <a:t>At Block level</a:t>
                      </a:r>
                    </a:p>
                    <a:p>
                      <a:pPr marL="0" marR="0" algn="l">
                        <a:lnSpc>
                          <a:spcPct val="100000"/>
                        </a:lnSpc>
                        <a:spcBef>
                          <a:spcPts val="0"/>
                        </a:spcBef>
                        <a:spcAft>
                          <a:spcPts val="0"/>
                        </a:spcAft>
                      </a:pPr>
                      <a:endParaRPr lang="en-US" sz="2400" b="0" dirty="0" smtClean="0">
                        <a:solidFill>
                          <a:schemeClr val="tx1"/>
                        </a:solidFill>
                        <a:latin typeface="+mn-lt"/>
                      </a:endParaRPr>
                    </a:p>
                    <a:p>
                      <a:pPr marL="0" marR="0" algn="l">
                        <a:lnSpc>
                          <a:spcPct val="100000"/>
                        </a:lnSpc>
                        <a:spcBef>
                          <a:spcPts val="0"/>
                        </a:spcBef>
                        <a:spcAft>
                          <a:spcPts val="0"/>
                        </a:spcAft>
                        <a:buFont typeface="Arial" pitchFamily="34" charset="0"/>
                        <a:buChar char="•"/>
                      </a:pPr>
                      <a:r>
                        <a:rPr lang="en-US" sz="2400" b="0" dirty="0" smtClean="0">
                          <a:solidFill>
                            <a:schemeClr val="tx1"/>
                          </a:solidFill>
                          <a:latin typeface="+mn-lt"/>
                          <a:ea typeface="Times New Roman"/>
                          <a:cs typeface="Times New Roman"/>
                        </a:rPr>
                        <a:t>Prepare Block Level  Action Plan which is integrated of</a:t>
                      </a:r>
                      <a:r>
                        <a:rPr lang="en-US" sz="2400" b="0" baseline="0" dirty="0" smtClean="0">
                          <a:solidFill>
                            <a:schemeClr val="tx1"/>
                          </a:solidFill>
                          <a:latin typeface="+mn-lt"/>
                          <a:ea typeface="Times New Roman"/>
                          <a:cs typeface="Times New Roman"/>
                        </a:rPr>
                        <a:t> all activities related to farmers.</a:t>
                      </a:r>
                    </a:p>
                    <a:p>
                      <a:pPr marL="0" marR="0" algn="l">
                        <a:lnSpc>
                          <a:spcPct val="100000"/>
                        </a:lnSpc>
                        <a:spcBef>
                          <a:spcPts val="0"/>
                        </a:spcBef>
                        <a:spcAft>
                          <a:spcPts val="0"/>
                        </a:spcAft>
                        <a:buFont typeface="Arial" pitchFamily="34" charset="0"/>
                        <a:buChar char="•"/>
                      </a:pPr>
                      <a:r>
                        <a:rPr lang="en-US" sz="2400" b="0" baseline="0" dirty="0" smtClean="0">
                          <a:solidFill>
                            <a:schemeClr val="tx1"/>
                          </a:solidFill>
                          <a:latin typeface="+mn-lt"/>
                          <a:ea typeface="Times New Roman"/>
                          <a:cs typeface="Times New Roman"/>
                        </a:rPr>
                        <a:t>Organize capacity building  programme including developing  guide book – updating every year.</a:t>
                      </a:r>
                    </a:p>
                    <a:p>
                      <a:pPr marL="0" marR="0" algn="l">
                        <a:lnSpc>
                          <a:spcPct val="100000"/>
                        </a:lnSpc>
                        <a:spcBef>
                          <a:spcPts val="0"/>
                        </a:spcBef>
                        <a:spcAft>
                          <a:spcPts val="0"/>
                        </a:spcAft>
                        <a:buFont typeface="Arial" pitchFamily="34" charset="0"/>
                        <a:buChar char="•"/>
                      </a:pPr>
                      <a:r>
                        <a:rPr lang="en-US" sz="2400" b="0" baseline="0" dirty="0" smtClean="0">
                          <a:solidFill>
                            <a:schemeClr val="tx1"/>
                          </a:solidFill>
                          <a:latin typeface="+mn-lt"/>
                          <a:ea typeface="Times New Roman"/>
                          <a:cs typeface="Times New Roman"/>
                        </a:rPr>
                        <a:t>Identification drought prone areas.</a:t>
                      </a:r>
                    </a:p>
                    <a:p>
                      <a:pPr marL="0" marR="0" algn="l">
                        <a:lnSpc>
                          <a:spcPct val="100000"/>
                        </a:lnSpc>
                        <a:spcBef>
                          <a:spcPts val="0"/>
                        </a:spcBef>
                        <a:spcAft>
                          <a:spcPts val="0"/>
                        </a:spcAft>
                        <a:buFont typeface="Arial" pitchFamily="34" charset="0"/>
                        <a:buChar char="•"/>
                      </a:pPr>
                      <a:r>
                        <a:rPr lang="en-US" sz="2400" b="0" baseline="0" dirty="0" smtClean="0">
                          <a:solidFill>
                            <a:schemeClr val="tx1"/>
                          </a:solidFill>
                          <a:latin typeface="+mn-lt"/>
                          <a:ea typeface="Times New Roman"/>
                          <a:cs typeface="Times New Roman"/>
                        </a:rPr>
                        <a:t>Identification of flood prone area.</a:t>
                      </a:r>
                    </a:p>
                    <a:p>
                      <a:pPr marL="0" marR="0" algn="l">
                        <a:lnSpc>
                          <a:spcPct val="100000"/>
                        </a:lnSpc>
                        <a:spcBef>
                          <a:spcPts val="0"/>
                        </a:spcBef>
                        <a:spcAft>
                          <a:spcPts val="0"/>
                        </a:spcAft>
                        <a:buFont typeface="Arial" pitchFamily="34" charset="0"/>
                        <a:buChar char="•"/>
                      </a:pPr>
                      <a:r>
                        <a:rPr lang="en-US" sz="2400" b="0" baseline="0" dirty="0" smtClean="0">
                          <a:solidFill>
                            <a:schemeClr val="tx1"/>
                          </a:solidFill>
                          <a:latin typeface="+mn-lt"/>
                          <a:ea typeface="Times New Roman"/>
                          <a:cs typeface="Times New Roman"/>
                        </a:rPr>
                        <a:t>Identification over ground salinity ingress</a:t>
                      </a:r>
                    </a:p>
                    <a:p>
                      <a:pPr marL="0" marR="0" algn="l">
                        <a:lnSpc>
                          <a:spcPct val="100000"/>
                        </a:lnSpc>
                        <a:spcBef>
                          <a:spcPts val="0"/>
                        </a:spcBef>
                        <a:spcAft>
                          <a:spcPts val="0"/>
                        </a:spcAft>
                        <a:buFont typeface="Arial" pitchFamily="34" charset="0"/>
                        <a:buChar char="•"/>
                      </a:pPr>
                      <a:r>
                        <a:rPr lang="en-US" sz="2400" b="0" baseline="0" dirty="0" smtClean="0">
                          <a:solidFill>
                            <a:schemeClr val="tx1"/>
                          </a:solidFill>
                          <a:latin typeface="+mn-lt"/>
                          <a:ea typeface="Times New Roman"/>
                          <a:cs typeface="Times New Roman"/>
                        </a:rPr>
                        <a:t>Identification of Villages over topped by sea –water.</a:t>
                      </a:r>
                    </a:p>
                    <a:p>
                      <a:pPr marL="0" marR="0" algn="l">
                        <a:lnSpc>
                          <a:spcPct val="100000"/>
                        </a:lnSpc>
                        <a:spcBef>
                          <a:spcPts val="0"/>
                        </a:spcBef>
                        <a:spcAft>
                          <a:spcPts val="0"/>
                        </a:spcAft>
                        <a:buFont typeface="Arial" pitchFamily="34" charset="0"/>
                        <a:buChar char="•"/>
                      </a:pPr>
                      <a:r>
                        <a:rPr lang="en-US" sz="2400" b="0" baseline="0" dirty="0" smtClean="0">
                          <a:solidFill>
                            <a:schemeClr val="tx1"/>
                          </a:solidFill>
                          <a:latin typeface="+mn-lt"/>
                          <a:ea typeface="Times New Roman"/>
                          <a:cs typeface="Times New Roman"/>
                        </a:rPr>
                        <a:t>Identification reseeding sea-line</a:t>
                      </a:r>
                    </a:p>
                  </a:txBody>
                  <a:tcPr marL="68580" marR="68580" marT="0" marB="0">
                    <a:solidFill>
                      <a:schemeClr val="bg2"/>
                    </a:solidFill>
                  </a:tcPr>
                </a:tc>
              </a:tr>
            </a:tbl>
          </a:graphicData>
        </a:graphic>
      </p:graphicFrame>
      <p:sp>
        <p:nvSpPr>
          <p:cNvPr id="6" name="Rectangle 5"/>
          <p:cNvSpPr/>
          <p:nvPr/>
        </p:nvSpPr>
        <p:spPr>
          <a:xfrm>
            <a:off x="1295400" y="228600"/>
            <a:ext cx="6781800" cy="1754326"/>
          </a:xfrm>
          <a:prstGeom prst="rect">
            <a:avLst/>
          </a:prstGeom>
        </p:spPr>
        <p:txBody>
          <a:bodyPr wrap="square">
            <a:spAutoFit/>
          </a:bodyPr>
          <a:lstStyle/>
          <a:p>
            <a:pPr algn="ctr"/>
            <a:r>
              <a:rPr lang="en-US" sz="5400" b="1" dirty="0" smtClean="0"/>
              <a:t>Way Forward </a:t>
            </a:r>
            <a:r>
              <a:rPr lang="en-US" sz="5400" dirty="0" smtClean="0"/>
              <a:t/>
            </a:r>
            <a:br>
              <a:rPr lang="en-US" sz="5400" dirty="0" smtClean="0"/>
            </a:br>
            <a:endParaRPr lang="en-US" sz="5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762000"/>
          </a:xfrm>
        </p:spPr>
        <p:txBody>
          <a:bodyPr>
            <a:normAutofit/>
          </a:bodyPr>
          <a:lstStyle/>
          <a:p>
            <a:r>
              <a:rPr lang="en-US" b="1" dirty="0" smtClean="0"/>
              <a:t>Way Forward - II</a:t>
            </a:r>
            <a:endParaRPr lang="en-US" b="1" dirty="0"/>
          </a:p>
        </p:txBody>
      </p:sp>
      <p:sp>
        <p:nvSpPr>
          <p:cNvPr id="5" name="Content Placeholder 4"/>
          <p:cNvSpPr>
            <a:spLocks noGrp="1"/>
          </p:cNvSpPr>
          <p:nvPr>
            <p:ph idx="1"/>
          </p:nvPr>
        </p:nvSpPr>
        <p:spPr>
          <a:xfrm>
            <a:off x="228600" y="990600"/>
            <a:ext cx="8763000" cy="5562600"/>
          </a:xfrm>
        </p:spPr>
        <p:txBody>
          <a:bodyPr>
            <a:normAutofit/>
          </a:bodyPr>
          <a:lstStyle/>
          <a:p>
            <a:pPr algn="ctr">
              <a:buNone/>
            </a:pPr>
            <a:r>
              <a:rPr lang="en-US" sz="3600" b="1" dirty="0" smtClean="0">
                <a:solidFill>
                  <a:srgbClr val="0070C0"/>
                </a:solidFill>
              </a:rPr>
              <a:t>II Clarify Role</a:t>
            </a:r>
          </a:p>
          <a:p>
            <a:pPr>
              <a:buNone/>
            </a:pPr>
            <a:r>
              <a:rPr lang="en-US" sz="3600" b="1" u="sng" dirty="0" smtClean="0">
                <a:solidFill>
                  <a:srgbClr val="0070C0"/>
                </a:solidFill>
              </a:rPr>
              <a:t>Rural Development Department:</a:t>
            </a:r>
          </a:p>
          <a:p>
            <a:pPr>
              <a:buNone/>
            </a:pPr>
            <a:endParaRPr lang="en-US" sz="2800" u="sng" dirty="0" smtClean="0">
              <a:latin typeface="Bookman Old Style" pitchFamily="18" charset="0"/>
            </a:endParaRPr>
          </a:p>
          <a:p>
            <a:pPr algn="just">
              <a:buNone/>
            </a:pPr>
            <a:r>
              <a:rPr lang="en-US" sz="2800" dirty="0" smtClean="0">
                <a:latin typeface="Bookman Old Style" pitchFamily="18" charset="0"/>
              </a:rPr>
              <a:t>	</a:t>
            </a:r>
            <a:r>
              <a:rPr lang="en-US" dirty="0" smtClean="0"/>
              <a:t>Up to recent times, Rural Development Department was responsible for removal of  poverty  and drought prone / arid area programme.  This focus needs to be brought back – by identification vulnerable blocks – including flood prone area programme  and with focus on individual poor family.</a:t>
            </a:r>
            <a:endParaRPr lang="en-US" sz="2800" dirty="0" smtClean="0"/>
          </a:p>
          <a:p>
            <a:pPr algn="just">
              <a:buNone/>
            </a:pPr>
            <a:endParaRPr lang="en-US" sz="2800" u="sng" dirty="0">
              <a:latin typeface="Bookman Old Style"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0"/>
            <a:ext cx="8686800" cy="7171194"/>
          </a:xfrm>
          <a:prstGeom prst="rect">
            <a:avLst/>
          </a:prstGeom>
        </p:spPr>
        <p:txBody>
          <a:bodyPr wrap="square">
            <a:spAutoFit/>
          </a:bodyPr>
          <a:lstStyle/>
          <a:p>
            <a:pPr algn="just">
              <a:buNone/>
            </a:pPr>
            <a:r>
              <a:rPr lang="en-US" sz="4000" u="sng" dirty="0" smtClean="0">
                <a:solidFill>
                  <a:srgbClr val="0070C0"/>
                </a:solidFill>
              </a:rPr>
              <a:t>Micro Irrigation:</a:t>
            </a:r>
          </a:p>
          <a:p>
            <a:pPr algn="just">
              <a:buNone/>
            </a:pPr>
            <a:endParaRPr lang="en-US" sz="4000" u="sng" dirty="0" smtClean="0">
              <a:solidFill>
                <a:srgbClr val="0070C0"/>
              </a:solidFill>
            </a:endParaRPr>
          </a:p>
          <a:p>
            <a:pPr algn="just">
              <a:buNone/>
            </a:pPr>
            <a:r>
              <a:rPr lang="en-US" sz="2800" dirty="0" smtClean="0">
                <a:latin typeface="Bookman Old Style" pitchFamily="18" charset="0"/>
              </a:rPr>
              <a:t>	</a:t>
            </a:r>
            <a:r>
              <a:rPr lang="en-US" sz="2800" dirty="0" smtClean="0"/>
              <a:t>For taking more than one crop – during year – farmer must be made aware of need of Micro-irrigation-drip irrigation.  This can be linked with other assistance – if he wants it – he must adopt MI.  As  drip irrigation has very limited coverage.  </a:t>
            </a:r>
            <a:r>
              <a:rPr lang="en-US" sz="2800" dirty="0" smtClean="0"/>
              <a:t>We need to follow “</a:t>
            </a:r>
            <a:r>
              <a:rPr lang="en-US" sz="2800" dirty="0" err="1" smtClean="0"/>
              <a:t>Adhar</a:t>
            </a:r>
            <a:r>
              <a:rPr lang="en-US" sz="2800" dirty="0" smtClean="0"/>
              <a:t> Approach "This </a:t>
            </a:r>
            <a:r>
              <a:rPr lang="en-US" sz="2800" dirty="0" smtClean="0"/>
              <a:t>is key to doubling of income.</a:t>
            </a:r>
          </a:p>
          <a:p>
            <a:pPr algn="just">
              <a:buNone/>
            </a:pPr>
            <a:r>
              <a:rPr lang="en-US" sz="3600" u="sng" dirty="0" smtClean="0">
                <a:solidFill>
                  <a:srgbClr val="0070C0"/>
                </a:solidFill>
              </a:rPr>
              <a:t>Narmada Canal:</a:t>
            </a:r>
          </a:p>
          <a:p>
            <a:pPr algn="just">
              <a:buNone/>
            </a:pPr>
            <a:endParaRPr lang="en-US" sz="3600" u="sng" dirty="0" smtClean="0">
              <a:solidFill>
                <a:srgbClr val="0070C0"/>
              </a:solidFill>
            </a:endParaRPr>
          </a:p>
          <a:p>
            <a:pPr algn="just">
              <a:buNone/>
            </a:pPr>
            <a:r>
              <a:rPr lang="en-US" sz="2800" dirty="0" smtClean="0">
                <a:latin typeface="Bookman Old Style" pitchFamily="18" charset="0"/>
              </a:rPr>
              <a:t>	</a:t>
            </a:r>
            <a:r>
              <a:rPr lang="en-US" sz="2800" dirty="0" smtClean="0"/>
              <a:t>A massive programme with participative efforts is needed to link village and farm land with Narmada canal.  While </a:t>
            </a:r>
            <a:r>
              <a:rPr lang="en-US" sz="2800" dirty="0" err="1" smtClean="0"/>
              <a:t>Vadodara</a:t>
            </a:r>
            <a:r>
              <a:rPr lang="en-US" sz="2800" dirty="0" smtClean="0"/>
              <a:t> farmers already have multiple crops – other district in catchment area are yet to pick up this despite network canal is existing.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914400"/>
            <a:ext cx="8686800" cy="5262979"/>
          </a:xfrm>
          <a:prstGeom prst="rect">
            <a:avLst/>
          </a:prstGeom>
        </p:spPr>
        <p:txBody>
          <a:bodyPr wrap="square">
            <a:spAutoFit/>
          </a:bodyPr>
          <a:lstStyle/>
          <a:p>
            <a:pPr algn="just">
              <a:buFont typeface="Arial" pitchFamily="34" charset="0"/>
              <a:buChar char="•"/>
            </a:pPr>
            <a:r>
              <a:rPr lang="en-US" sz="2800" dirty="0" smtClean="0">
                <a:latin typeface="Bookman Old Style" pitchFamily="18" charset="0"/>
              </a:rPr>
              <a:t> </a:t>
            </a:r>
            <a:r>
              <a:rPr lang="en-US" sz="2800" u="sng" dirty="0" smtClean="0">
                <a:solidFill>
                  <a:srgbClr val="0070C0"/>
                </a:solidFill>
              </a:rPr>
              <a:t>Revisiting capacity: and</a:t>
            </a:r>
            <a:r>
              <a:rPr lang="en-US" sz="2800" dirty="0" smtClean="0"/>
              <a:t> actual use other major   and medium irrigation projects.</a:t>
            </a:r>
          </a:p>
          <a:p>
            <a:pPr algn="just">
              <a:buNone/>
            </a:pPr>
            <a:r>
              <a:rPr lang="en-US" sz="2800" dirty="0" smtClean="0"/>
              <a:t>	This is needed to check how much actual use is there against anticipated – need to </a:t>
            </a:r>
            <a:r>
              <a:rPr lang="en-US" sz="2800" dirty="0" err="1" smtClean="0"/>
              <a:t>desilt</a:t>
            </a:r>
            <a:r>
              <a:rPr lang="en-US" sz="2800" dirty="0" smtClean="0"/>
              <a:t> and clean up canal and link new areas – e.g. </a:t>
            </a:r>
            <a:r>
              <a:rPr lang="en-US" sz="2800" dirty="0" err="1" smtClean="0"/>
              <a:t>Ukai</a:t>
            </a:r>
            <a:r>
              <a:rPr lang="en-US" sz="2800" dirty="0" smtClean="0"/>
              <a:t> Dam can be given upward link.</a:t>
            </a:r>
          </a:p>
          <a:p>
            <a:pPr algn="just">
              <a:buNone/>
            </a:pPr>
            <a:endParaRPr lang="en-US" sz="2800" dirty="0" smtClean="0"/>
          </a:p>
          <a:p>
            <a:pPr>
              <a:buFont typeface="Arial" pitchFamily="34" charset="0"/>
              <a:buChar char="•"/>
            </a:pPr>
            <a:r>
              <a:rPr lang="en-US" sz="2800" u="sng" dirty="0" smtClean="0">
                <a:solidFill>
                  <a:srgbClr val="0070C0"/>
                </a:solidFill>
              </a:rPr>
              <a:t>Weather forecasting</a:t>
            </a:r>
            <a:r>
              <a:rPr lang="en-US" sz="2800" dirty="0" smtClean="0"/>
              <a:t>:  unpredictable and predicable adverse weather events are cause of problem.  If farmer is informed – so much can be saved.  Hence with help of AGROMAT – </a:t>
            </a:r>
            <a:r>
              <a:rPr lang="en-US" sz="2800" dirty="0" err="1" smtClean="0"/>
              <a:t>Pune</a:t>
            </a:r>
            <a:r>
              <a:rPr lang="en-US" sz="2800" dirty="0" smtClean="0"/>
              <a:t> the weather agro  advisory up to block level by SAU should be provided. </a:t>
            </a:r>
          </a:p>
        </p:txBody>
      </p:sp>
      <p:sp>
        <p:nvSpPr>
          <p:cNvPr id="3" name="Rectangle 2"/>
          <p:cNvSpPr/>
          <p:nvPr/>
        </p:nvSpPr>
        <p:spPr>
          <a:xfrm>
            <a:off x="1524000" y="0"/>
            <a:ext cx="5943599" cy="923330"/>
          </a:xfrm>
          <a:prstGeom prst="rect">
            <a:avLst/>
          </a:prstGeom>
        </p:spPr>
        <p:txBody>
          <a:bodyPr wrap="square">
            <a:spAutoFit/>
          </a:bodyPr>
          <a:lstStyle/>
          <a:p>
            <a:pPr algn="ctr"/>
            <a:r>
              <a:rPr lang="en-US" sz="5400" b="1" dirty="0" smtClean="0"/>
              <a:t>Way Forward </a:t>
            </a:r>
            <a:endParaRPr lang="en-US" sz="5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554162"/>
          </a:xfrm>
        </p:spPr>
        <p:txBody>
          <a:bodyPr>
            <a:normAutofit/>
          </a:bodyPr>
          <a:lstStyle/>
          <a:p>
            <a:r>
              <a:rPr lang="en-US" sz="4000" b="1" dirty="0" smtClean="0"/>
              <a:t>Way </a:t>
            </a:r>
            <a:r>
              <a:rPr lang="en-US" sz="4000" b="1" dirty="0" smtClean="0"/>
              <a:t>Forward </a:t>
            </a:r>
            <a:r>
              <a:rPr lang="en-US" sz="4000" dirty="0" smtClean="0"/>
              <a:t/>
            </a:r>
            <a:br>
              <a:rPr lang="en-US" sz="4000" dirty="0" smtClean="0"/>
            </a:br>
            <a:r>
              <a:rPr lang="en-US" sz="4000" b="1" dirty="0" smtClean="0"/>
              <a:t>Pick-up Market surplus from Villages</a:t>
            </a:r>
            <a:endParaRPr lang="en-US" sz="4000" b="1" dirty="0"/>
          </a:p>
        </p:txBody>
      </p:sp>
      <p:sp>
        <p:nvSpPr>
          <p:cNvPr id="5" name="Content Placeholder 4"/>
          <p:cNvSpPr>
            <a:spLocks noGrp="1"/>
          </p:cNvSpPr>
          <p:nvPr>
            <p:ph idx="1"/>
          </p:nvPr>
        </p:nvSpPr>
        <p:spPr>
          <a:xfrm>
            <a:off x="457200" y="1524000"/>
            <a:ext cx="8229600" cy="4953000"/>
          </a:xfrm>
        </p:spPr>
        <p:txBody>
          <a:bodyPr>
            <a:normAutofit fontScale="32500" lnSpcReduction="20000"/>
          </a:bodyPr>
          <a:lstStyle/>
          <a:p>
            <a:pPr algn="just">
              <a:buNone/>
            </a:pPr>
            <a:r>
              <a:rPr lang="en-US" dirty="0" smtClean="0">
                <a:latin typeface="Bookman Old Style" pitchFamily="18" charset="0"/>
              </a:rPr>
              <a:t>   </a:t>
            </a:r>
            <a:endParaRPr lang="en-US" dirty="0" smtClean="0">
              <a:latin typeface="Bookman Old Style" pitchFamily="18" charset="0"/>
            </a:endParaRPr>
          </a:p>
          <a:p>
            <a:pPr algn="just">
              <a:buNone/>
            </a:pPr>
            <a:endParaRPr lang="en-US" sz="9600" dirty="0" smtClean="0">
              <a:latin typeface="Bookman Old Style" pitchFamily="18" charset="0"/>
            </a:endParaRPr>
          </a:p>
          <a:p>
            <a:pPr algn="just">
              <a:buNone/>
            </a:pPr>
            <a:r>
              <a:rPr lang="en-US" sz="9600" dirty="0" smtClean="0"/>
              <a:t>As </a:t>
            </a:r>
            <a:r>
              <a:rPr lang="en-US" sz="9600" dirty="0" smtClean="0"/>
              <a:t>can be seen in photos – there are problems of marketing </a:t>
            </a:r>
            <a:r>
              <a:rPr lang="en-US" sz="9600" dirty="0" err="1" smtClean="0"/>
              <a:t>surplus.State</a:t>
            </a:r>
            <a:r>
              <a:rPr lang="en-US" sz="9600" dirty="0" smtClean="0"/>
              <a:t> </a:t>
            </a:r>
            <a:r>
              <a:rPr lang="en-US" sz="9600" dirty="0" smtClean="0"/>
              <a:t>must take this responsibility both for local marketing and for exports.  In milk we have done this successfully – as any quality of milk produce is picked up from village level by their society.  This must be done for all </a:t>
            </a:r>
            <a:r>
              <a:rPr lang="en-US" sz="9600" dirty="0" err="1" smtClean="0"/>
              <a:t>agri</a:t>
            </a:r>
            <a:r>
              <a:rPr lang="en-US" sz="9600" dirty="0" smtClean="0"/>
              <a:t>-produce as major challenge.</a:t>
            </a:r>
          </a:p>
          <a:p>
            <a:pPr algn="just">
              <a:buNone/>
            </a:pPr>
            <a:r>
              <a:rPr lang="en-US" sz="9600" dirty="0" smtClean="0"/>
              <a:t>	If this is not done – doubling of production effort may result into lowering of </a:t>
            </a:r>
            <a:r>
              <a:rPr lang="en-US" sz="9600" dirty="0" smtClean="0">
                <a:latin typeface="+mj-lt"/>
              </a:rPr>
              <a:t>prices and agitation by farmers</a:t>
            </a:r>
            <a:r>
              <a:rPr lang="en-US" sz="4000" dirty="0" smtClean="0">
                <a:latin typeface="Bookman Old Style" pitchFamily="18" charset="0"/>
              </a:rPr>
              <a:t>.</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6" descr="D805B84C"/>
          <p:cNvPicPr>
            <a:picLocks/>
          </p:cNvPicPr>
          <p:nvPr/>
        </p:nvPicPr>
        <p:blipFill>
          <a:blip r:embed="rId2"/>
          <a:srcRect l="10280" t="16212" r="8411" b="37560"/>
          <a:stretch>
            <a:fillRect/>
          </a:stretch>
        </p:blipFill>
        <p:spPr bwMode="auto">
          <a:xfrm>
            <a:off x="0" y="228600"/>
            <a:ext cx="9144000" cy="61722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23219B9C"/>
          <p:cNvPicPr/>
          <p:nvPr/>
        </p:nvPicPr>
        <p:blipFill>
          <a:blip r:embed="rId2"/>
          <a:srcRect/>
          <a:stretch>
            <a:fillRect/>
          </a:stretch>
        </p:blipFill>
        <p:spPr bwMode="auto">
          <a:xfrm>
            <a:off x="381000" y="533400"/>
            <a:ext cx="8458200" cy="58674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Documents and Settings\Administrator\Local Settings\Temporary Internet Files\Content.MSO\527F1E5C.jpg"/>
          <p:cNvPicPr/>
          <p:nvPr/>
        </p:nvPicPr>
        <p:blipFill>
          <a:blip r:embed="rId2"/>
          <a:srcRect l="24558" t="33031" r="36758" b="29439"/>
          <a:stretch>
            <a:fillRect/>
          </a:stretch>
        </p:blipFill>
        <p:spPr bwMode="auto">
          <a:xfrm rot="16200000">
            <a:off x="1524004" y="-838201"/>
            <a:ext cx="6172200" cy="845820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lgn="l"/>
            <a:r>
              <a:rPr lang="en-US" b="1" dirty="0" smtClean="0"/>
              <a:t>Way Forward -</a:t>
            </a:r>
            <a:r>
              <a:rPr lang="en-US" b="1" dirty="0" smtClean="0">
                <a:latin typeface="+mn-lt"/>
              </a:rPr>
              <a:t>Extension Network</a:t>
            </a:r>
            <a:r>
              <a:rPr lang="en-US" sz="5400" b="1" dirty="0" smtClean="0">
                <a:latin typeface="+mn-lt"/>
              </a:rPr>
              <a:t>:</a:t>
            </a:r>
            <a:endParaRPr lang="en-US" sz="4800" b="1" dirty="0">
              <a:latin typeface="+mn-lt"/>
            </a:endParaRPr>
          </a:p>
        </p:txBody>
      </p:sp>
      <p:sp>
        <p:nvSpPr>
          <p:cNvPr id="3" name="Content Placeholder 2"/>
          <p:cNvSpPr>
            <a:spLocks noGrp="1"/>
          </p:cNvSpPr>
          <p:nvPr>
            <p:ph idx="1"/>
          </p:nvPr>
        </p:nvSpPr>
        <p:spPr>
          <a:xfrm>
            <a:off x="228600" y="914400"/>
            <a:ext cx="8610600" cy="5943600"/>
          </a:xfrm>
        </p:spPr>
        <p:txBody>
          <a:bodyPr>
            <a:normAutofit fontScale="25000" lnSpcReduction="20000"/>
          </a:bodyPr>
          <a:lstStyle/>
          <a:p>
            <a:pPr algn="just">
              <a:buNone/>
            </a:pPr>
            <a:r>
              <a:rPr lang="en-US" dirty="0" smtClean="0">
                <a:latin typeface="Bookman Old Style" pitchFamily="18" charset="0"/>
              </a:rPr>
              <a:t>	</a:t>
            </a:r>
            <a:endParaRPr lang="en-US" sz="3000" dirty="0" smtClean="0">
              <a:latin typeface="Bookman Old Style" pitchFamily="18" charset="0"/>
            </a:endParaRPr>
          </a:p>
          <a:p>
            <a:r>
              <a:rPr lang="en-US" sz="9600" dirty="0" smtClean="0">
                <a:latin typeface="+mj-lt"/>
              </a:rPr>
              <a:t>Extension –reaching out to poor Farmers-new farmers Women farmers is key to Doubling of Income. as in </a:t>
            </a:r>
            <a:r>
              <a:rPr lang="en-US" sz="9600" dirty="0" smtClean="0">
                <a:latin typeface="+mj-lt"/>
              </a:rPr>
              <a:t>same </a:t>
            </a:r>
            <a:r>
              <a:rPr lang="en-US" sz="9600" dirty="0" smtClean="0">
                <a:latin typeface="+mj-lt"/>
              </a:rPr>
              <a:t>village with same land and water resources –one </a:t>
            </a:r>
            <a:r>
              <a:rPr lang="en-US" sz="9600" dirty="0" smtClean="0">
                <a:latin typeface="+mj-lt"/>
              </a:rPr>
              <a:t>farmer  </a:t>
            </a:r>
            <a:r>
              <a:rPr lang="en-US" sz="9600" dirty="0" smtClean="0">
                <a:latin typeface="+mj-lt"/>
              </a:rPr>
              <a:t>make profit-other fails.</a:t>
            </a:r>
          </a:p>
          <a:p>
            <a:r>
              <a:rPr lang="en-US" sz="9600" dirty="0" smtClean="0"/>
              <a:t>Multiple agencies:- </a:t>
            </a:r>
            <a:r>
              <a:rPr lang="en-US" sz="9600" dirty="0" smtClean="0">
                <a:latin typeface="+mj-lt"/>
              </a:rPr>
              <a:t>Currently there are multiple channels-giving </a:t>
            </a:r>
            <a:r>
              <a:rPr lang="en-US" sz="9600" dirty="0" smtClean="0">
                <a:latin typeface="+mj-lt"/>
              </a:rPr>
              <a:t>similar/ </a:t>
            </a:r>
            <a:r>
              <a:rPr lang="en-US" sz="9600" dirty="0" smtClean="0">
                <a:latin typeface="+mj-lt"/>
              </a:rPr>
              <a:t>overlapping and or contradictory messages-The government Channels consists of:</a:t>
            </a:r>
          </a:p>
          <a:p>
            <a:r>
              <a:rPr lang="en-US" sz="9600" dirty="0" smtClean="0">
                <a:latin typeface="+mj-lt"/>
              </a:rPr>
              <a:t>Agriculture extension network</a:t>
            </a:r>
          </a:p>
          <a:p>
            <a:r>
              <a:rPr lang="en-US" sz="9600" dirty="0" smtClean="0">
                <a:latin typeface="+mj-lt"/>
              </a:rPr>
              <a:t>ATMA</a:t>
            </a:r>
          </a:p>
          <a:p>
            <a:r>
              <a:rPr lang="en-US" sz="9600" dirty="0" smtClean="0">
                <a:latin typeface="+mj-lt"/>
              </a:rPr>
              <a:t>KVK</a:t>
            </a:r>
          </a:p>
          <a:p>
            <a:r>
              <a:rPr lang="en-US" sz="9600" dirty="0" smtClean="0">
                <a:latin typeface="+mj-lt"/>
              </a:rPr>
              <a:t>SAU-Extension Education</a:t>
            </a:r>
          </a:p>
          <a:p>
            <a:r>
              <a:rPr lang="en-US" sz="9600" dirty="0" err="1" smtClean="0">
                <a:latin typeface="+mj-lt"/>
              </a:rPr>
              <a:t>Kisan</a:t>
            </a:r>
            <a:r>
              <a:rPr lang="en-US" sz="9600" dirty="0" smtClean="0">
                <a:latin typeface="+mj-lt"/>
              </a:rPr>
              <a:t> Channel TV</a:t>
            </a:r>
          </a:p>
          <a:p>
            <a:r>
              <a:rPr lang="en-US" sz="9600" dirty="0" smtClean="0">
                <a:latin typeface="+mj-lt"/>
              </a:rPr>
              <a:t>All India Radio</a:t>
            </a:r>
          </a:p>
          <a:p>
            <a:r>
              <a:rPr lang="en-US" sz="9600" dirty="0" smtClean="0">
                <a:latin typeface="+mj-lt"/>
              </a:rPr>
              <a:t>SMS</a:t>
            </a:r>
          </a:p>
          <a:p>
            <a:r>
              <a:rPr lang="en-US" sz="9600" dirty="0" smtClean="0">
                <a:latin typeface="+mj-lt"/>
              </a:rPr>
              <a:t>In Addition to this there is input dealer  and crop Specific guidance by private </a:t>
            </a:r>
            <a:r>
              <a:rPr lang="en-US" sz="9600" dirty="0" smtClean="0">
                <a:latin typeface="+mj-lt"/>
              </a:rPr>
              <a:t>players and civil Society member.</a:t>
            </a:r>
          </a:p>
          <a:p>
            <a:r>
              <a:rPr lang="en-US" sz="9600" dirty="0" smtClean="0">
                <a:latin typeface="+mj-lt"/>
              </a:rPr>
              <a:t>Watershed follow its own advisory </a:t>
            </a:r>
            <a:endParaRPr lang="en-US" sz="3500" dirty="0" smtClean="0">
              <a:latin typeface="+mj-lt"/>
            </a:endParaRPr>
          </a:p>
          <a:p>
            <a:pPr>
              <a:buNone/>
            </a:pPr>
            <a:r>
              <a:rPr lang="en-US" sz="3500" dirty="0" smtClean="0">
                <a:latin typeface="+mj-lt"/>
              </a:rPr>
              <a:t>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914400"/>
            <a:ext cx="8839200" cy="5943600"/>
          </a:xfrm>
        </p:spPr>
        <p:txBody>
          <a:bodyPr>
            <a:normAutofit fontScale="25000" lnSpcReduction="20000"/>
          </a:bodyPr>
          <a:lstStyle/>
          <a:p>
            <a:endParaRPr lang="en-US" dirty="0" smtClean="0"/>
          </a:p>
          <a:p>
            <a:pPr algn="ctr">
              <a:buNone/>
            </a:pPr>
            <a:r>
              <a:rPr lang="en-US" sz="10400" dirty="0" smtClean="0"/>
              <a:t>Country has stable Agriculture Growth. The Government has taken very </a:t>
            </a:r>
            <a:r>
              <a:rPr lang="en-US" sz="10400" dirty="0" smtClean="0"/>
              <a:t>many </a:t>
            </a:r>
            <a:r>
              <a:rPr lang="en-US" sz="10400" dirty="0" smtClean="0"/>
              <a:t>new </a:t>
            </a:r>
            <a:r>
              <a:rPr lang="en-US" sz="10400" dirty="0" err="1" smtClean="0"/>
              <a:t>intiatives.This</a:t>
            </a:r>
            <a:r>
              <a:rPr lang="en-US" sz="10400" dirty="0" smtClean="0"/>
              <a:t> </a:t>
            </a:r>
            <a:r>
              <a:rPr lang="en-US" sz="10400" dirty="0" smtClean="0"/>
              <a:t>includes:</a:t>
            </a:r>
          </a:p>
          <a:p>
            <a:pPr lvl="3">
              <a:buFont typeface="Courier New" pitchFamily="49" charset="0"/>
              <a:buChar char="o"/>
            </a:pPr>
            <a:r>
              <a:rPr lang="en-US" sz="10400" dirty="0" smtClean="0"/>
              <a:t>Liberal Crop Insurance.</a:t>
            </a:r>
          </a:p>
          <a:p>
            <a:pPr lvl="3">
              <a:buFont typeface="Courier New" pitchFamily="49" charset="0"/>
              <a:buChar char="o"/>
            </a:pPr>
            <a:r>
              <a:rPr lang="en-US" sz="10400" dirty="0" smtClean="0"/>
              <a:t>E Marketing </a:t>
            </a:r>
          </a:p>
          <a:p>
            <a:pPr lvl="3">
              <a:buFont typeface="Courier New" pitchFamily="49" charset="0"/>
              <a:buChar char="o"/>
            </a:pPr>
            <a:r>
              <a:rPr lang="en-US" sz="10400" dirty="0" smtClean="0"/>
              <a:t>Integrated irrigation scheme.</a:t>
            </a:r>
          </a:p>
          <a:p>
            <a:pPr lvl="3">
              <a:buFont typeface="Courier New" pitchFamily="49" charset="0"/>
              <a:buChar char="o"/>
            </a:pPr>
            <a:r>
              <a:rPr lang="en-US" sz="10400" dirty="0" smtClean="0"/>
              <a:t>Introduction of Soil Health Card.</a:t>
            </a:r>
          </a:p>
          <a:p>
            <a:pPr lvl="3">
              <a:buFont typeface="Courier New" pitchFamily="49" charset="0"/>
              <a:buChar char="o"/>
            </a:pPr>
            <a:r>
              <a:rPr lang="en-US" sz="10400" dirty="0" smtClean="0"/>
              <a:t>Assured Employment in community and in Some case in personal farmland.</a:t>
            </a:r>
          </a:p>
          <a:p>
            <a:pPr lvl="3">
              <a:buFont typeface="Courier New" pitchFamily="49" charset="0"/>
              <a:buChar char="o"/>
            </a:pPr>
            <a:r>
              <a:rPr lang="en-US" sz="10400" dirty="0" smtClean="0"/>
              <a:t>Food Security</a:t>
            </a:r>
          </a:p>
          <a:p>
            <a:pPr lvl="3">
              <a:buFont typeface="Courier New" pitchFamily="49" charset="0"/>
              <a:buChar char="o"/>
            </a:pPr>
            <a:r>
              <a:rPr lang="en-US" sz="10400" dirty="0" smtClean="0"/>
              <a:t>Multiple Skill Initiative and so on</a:t>
            </a:r>
          </a:p>
          <a:p>
            <a:pPr marL="179388" lvl="3" indent="49213">
              <a:buNone/>
            </a:pPr>
            <a:r>
              <a:rPr lang="en-US" sz="10400" dirty="0" smtClean="0"/>
              <a:t>Hence this challenges is not un Surmountable .We are capable for achieving. But  there are challenges –Climate Change –Barriers to development and Over lapping of Administrative network. We need to Face them carefully in an Action Plan Mode  </a:t>
            </a:r>
            <a:endParaRPr lang="en-US" sz="10400" dirty="0"/>
          </a:p>
        </p:txBody>
      </p:sp>
      <p:sp>
        <p:nvSpPr>
          <p:cNvPr id="4" name="Rectangle 3"/>
          <p:cNvSpPr/>
          <p:nvPr/>
        </p:nvSpPr>
        <p:spPr>
          <a:xfrm>
            <a:off x="1371600" y="228600"/>
            <a:ext cx="6553200" cy="830997"/>
          </a:xfrm>
          <a:prstGeom prst="rect">
            <a:avLst/>
          </a:prstGeom>
        </p:spPr>
        <p:txBody>
          <a:bodyPr wrap="square">
            <a:spAutoFit/>
          </a:bodyPr>
          <a:lstStyle/>
          <a:p>
            <a:pPr algn="ctr"/>
            <a:r>
              <a:rPr lang="en-US" sz="4800" b="1" dirty="0" smtClean="0"/>
              <a:t>Current Situation </a:t>
            </a:r>
            <a:endParaRPr lang="en-US" sz="4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68362"/>
          </a:xfrm>
        </p:spPr>
        <p:txBody>
          <a:bodyPr>
            <a:normAutofit/>
          </a:bodyPr>
          <a:lstStyle/>
          <a:p>
            <a:r>
              <a:rPr lang="en-US" sz="4800" b="1" dirty="0" smtClean="0"/>
              <a:t>Extension Gap</a:t>
            </a:r>
            <a:endParaRPr lang="en-US" sz="4800" b="1" dirty="0"/>
          </a:p>
        </p:txBody>
      </p:sp>
      <p:sp>
        <p:nvSpPr>
          <p:cNvPr id="3" name="Content Placeholder 2"/>
          <p:cNvSpPr>
            <a:spLocks noGrp="1"/>
          </p:cNvSpPr>
          <p:nvPr>
            <p:ph idx="1"/>
          </p:nvPr>
        </p:nvSpPr>
        <p:spPr>
          <a:xfrm>
            <a:off x="228600" y="1066800"/>
            <a:ext cx="8686800" cy="5562600"/>
          </a:xfrm>
        </p:spPr>
        <p:txBody>
          <a:bodyPr>
            <a:normAutofit/>
          </a:bodyPr>
          <a:lstStyle/>
          <a:p>
            <a:r>
              <a:rPr lang="en-US" b="1" dirty="0" smtClean="0"/>
              <a:t>Knowledge Gap</a:t>
            </a:r>
            <a:r>
              <a:rPr lang="en-US" dirty="0" smtClean="0"/>
              <a:t>:-In the Study Conducted by NCCSD it </a:t>
            </a:r>
            <a:r>
              <a:rPr lang="en-US" dirty="0" smtClean="0"/>
              <a:t>was </a:t>
            </a:r>
            <a:r>
              <a:rPr lang="en-US" dirty="0" smtClean="0"/>
              <a:t>revealed that there is he Gap of Knowledge between Educated and Un  Educated farmers. Overall Gap of access to Extension message </a:t>
            </a:r>
            <a:r>
              <a:rPr lang="en-US" dirty="0" smtClean="0"/>
              <a:t>was </a:t>
            </a:r>
            <a:r>
              <a:rPr lang="en-US" dirty="0" smtClean="0"/>
              <a:t>55%.</a:t>
            </a:r>
          </a:p>
          <a:p>
            <a:r>
              <a:rPr lang="en-US" b="1" dirty="0" smtClean="0"/>
              <a:t>Productivity Gap:-</a:t>
            </a:r>
            <a:r>
              <a:rPr lang="en-US" dirty="0" smtClean="0"/>
              <a:t>In the Study Conducted by Anand Agricultural University and NCCSD of Anand Block and </a:t>
            </a:r>
            <a:r>
              <a:rPr lang="en-US" dirty="0" err="1" smtClean="0"/>
              <a:t>Mandvi</a:t>
            </a:r>
            <a:r>
              <a:rPr lang="en-US" dirty="0" smtClean="0"/>
              <a:t> </a:t>
            </a:r>
            <a:r>
              <a:rPr lang="en-US" dirty="0" err="1" smtClean="0"/>
              <a:t>Kutch.It</a:t>
            </a:r>
            <a:r>
              <a:rPr lang="en-US" dirty="0" smtClean="0"/>
              <a:t> </a:t>
            </a:r>
            <a:r>
              <a:rPr lang="en-US" dirty="0" smtClean="0"/>
              <a:t>was </a:t>
            </a:r>
            <a:r>
              <a:rPr lang="en-US" dirty="0" smtClean="0"/>
              <a:t>revealed that the Gap </a:t>
            </a:r>
            <a:r>
              <a:rPr lang="en-US" dirty="0" smtClean="0"/>
              <a:t>of productivity </a:t>
            </a:r>
            <a:r>
              <a:rPr lang="en-US" dirty="0" smtClean="0"/>
              <a:t>between Progressive Farmers and average farmers varies between 20% to 30%. </a:t>
            </a:r>
          </a:p>
          <a:p>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Autofit/>
          </a:bodyPr>
          <a:lstStyle/>
          <a:p>
            <a:r>
              <a:rPr lang="en-US" sz="3600" dirty="0" smtClean="0"/>
              <a:t/>
            </a:r>
            <a:br>
              <a:rPr lang="en-US" sz="3600" dirty="0" smtClean="0"/>
            </a:br>
            <a:r>
              <a:rPr lang="en-US" sz="3600" b="1" dirty="0" smtClean="0"/>
              <a:t>Set up Agriculture Information Services</a:t>
            </a:r>
            <a:br>
              <a:rPr lang="en-US" sz="3600" b="1" dirty="0" smtClean="0"/>
            </a:br>
            <a:r>
              <a:rPr lang="en-US" sz="3600" dirty="0" smtClean="0"/>
              <a:t/>
            </a:r>
            <a:br>
              <a:rPr lang="en-US" sz="3600" dirty="0" smtClean="0"/>
            </a:br>
            <a:endParaRPr lang="en-US" sz="3600" dirty="0"/>
          </a:p>
        </p:txBody>
      </p:sp>
      <p:sp>
        <p:nvSpPr>
          <p:cNvPr id="3" name="Content Placeholder 2"/>
          <p:cNvSpPr>
            <a:spLocks noGrp="1"/>
          </p:cNvSpPr>
          <p:nvPr>
            <p:ph idx="1"/>
          </p:nvPr>
        </p:nvSpPr>
        <p:spPr>
          <a:xfrm>
            <a:off x="0" y="609600"/>
            <a:ext cx="9144000" cy="6248400"/>
          </a:xfrm>
        </p:spPr>
        <p:txBody>
          <a:bodyPr>
            <a:noAutofit/>
          </a:bodyPr>
          <a:lstStyle/>
          <a:p>
            <a:pPr marL="342900" lvl="3" indent="-342900" algn="ctr">
              <a:buNone/>
            </a:pPr>
            <a:r>
              <a:rPr lang="en-US" dirty="0" smtClean="0"/>
              <a:t>There is  need to streamline and  integrate  Extension network .All channels can be integrated under “Agriculture Information Services”. This is the need of time.</a:t>
            </a:r>
          </a:p>
          <a:p>
            <a:pPr marL="342900" lvl="3" indent="-342900"/>
            <a:r>
              <a:rPr lang="en-US" b="1" dirty="0" smtClean="0"/>
              <a:t>This has to be from state level to Block level.</a:t>
            </a:r>
          </a:p>
          <a:p>
            <a:pPr marL="342900" lvl="3" indent="-342900"/>
            <a:r>
              <a:rPr lang="en-US" b="1" dirty="0" smtClean="0"/>
              <a:t>No Need to create new organization but Consolidate and merge existing One.</a:t>
            </a:r>
          </a:p>
          <a:p>
            <a:pPr marL="342900" lvl="3" indent="-342900">
              <a:buFont typeface="Arial" pitchFamily="34" charset="0"/>
              <a:buChar char="•"/>
            </a:pPr>
            <a:r>
              <a:rPr lang="en-US" dirty="0" smtClean="0"/>
              <a:t>Integrate </a:t>
            </a:r>
            <a:r>
              <a:rPr lang="en-US" dirty="0"/>
              <a:t>KVKs (Krishi </a:t>
            </a:r>
            <a:r>
              <a:rPr lang="en-US" dirty="0" err="1"/>
              <a:t>Vigyan</a:t>
            </a:r>
            <a:r>
              <a:rPr lang="en-US" dirty="0"/>
              <a:t> </a:t>
            </a:r>
            <a:r>
              <a:rPr lang="en-US" dirty="0" err="1"/>
              <a:t>Kendras</a:t>
            </a:r>
            <a:r>
              <a:rPr lang="en-US" dirty="0" smtClean="0"/>
              <a:t>) with ATMA and Village Level Workers – and Extension Education team of State Agriculture Universities and link AIS to</a:t>
            </a:r>
          </a:p>
          <a:p>
            <a:pPr marL="342900" lvl="3" indent="-342900">
              <a:buFont typeface="Arial" pitchFamily="34" charset="0"/>
              <a:buChar char="•"/>
            </a:pPr>
            <a:r>
              <a:rPr lang="en-US" dirty="0" smtClean="0"/>
              <a:t> </a:t>
            </a:r>
            <a:r>
              <a:rPr lang="en-US" dirty="0"/>
              <a:t>State Regional TV and All India Radio, </a:t>
            </a:r>
            <a:r>
              <a:rPr lang="en-US" dirty="0" err="1"/>
              <a:t>Kishan</a:t>
            </a:r>
            <a:r>
              <a:rPr lang="en-US" dirty="0"/>
              <a:t> </a:t>
            </a:r>
            <a:r>
              <a:rPr lang="en-US" dirty="0" smtClean="0"/>
              <a:t>Channel and local cable TV Network</a:t>
            </a:r>
          </a:p>
          <a:p>
            <a:pPr marL="342900" lvl="3" indent="-342900">
              <a:buFont typeface="Wingdings" pitchFamily="2" charset="2"/>
              <a:buChar char="Ø"/>
            </a:pPr>
            <a:r>
              <a:rPr lang="en-US" b="1" dirty="0" smtClean="0"/>
              <a:t>Make State Agricultural university accountable to provide Agriculture information</a:t>
            </a:r>
          </a:p>
          <a:p>
            <a:pPr marL="342900" lvl="3" indent="-342900">
              <a:buNone/>
            </a:pPr>
            <a:r>
              <a:rPr lang="en-US" b="1" dirty="0" smtClean="0"/>
              <a:t>Of  following to AIS</a:t>
            </a:r>
            <a:endParaRPr lang="en-US" dirty="0" smtClean="0"/>
          </a:p>
          <a:p>
            <a:pPr marL="1257300" lvl="5" indent="-342900">
              <a:buFont typeface="Courier New" pitchFamily="49" charset="0"/>
              <a:buChar char="o"/>
            </a:pPr>
            <a:r>
              <a:rPr lang="en-US" dirty="0" smtClean="0"/>
              <a:t>Crop Advisory-Prior to Monsoon</a:t>
            </a:r>
          </a:p>
          <a:p>
            <a:pPr marL="1257300" lvl="5" indent="-342900">
              <a:buFont typeface="Courier New" pitchFamily="49" charset="0"/>
              <a:buChar char="o"/>
            </a:pPr>
            <a:r>
              <a:rPr lang="en-US" dirty="0" smtClean="0"/>
              <a:t>Weather Forecasting during Season and with Agro Advisory </a:t>
            </a:r>
          </a:p>
          <a:p>
            <a:pPr marL="1257300" lvl="5" indent="-342900">
              <a:buFont typeface="Courier New" pitchFamily="49" charset="0"/>
              <a:buChar char="o"/>
            </a:pPr>
            <a:r>
              <a:rPr lang="en-US" dirty="0" smtClean="0"/>
              <a:t>Development of  new high yields varieties and its availability .</a:t>
            </a:r>
          </a:p>
          <a:p>
            <a:pPr marL="1257300" lvl="5" indent="-342900">
              <a:buNone/>
            </a:pPr>
            <a:endParaRPr lang="en-US" dirty="0" smtClean="0"/>
          </a:p>
          <a:p>
            <a:pPr marL="228600" lvl="5" indent="-163513">
              <a:buNone/>
              <a:tabLst>
                <a:tab pos="65088" algn="l"/>
              </a:tabLst>
            </a:pPr>
            <a:r>
              <a:rPr lang="en-US" b="1" dirty="0" smtClean="0"/>
              <a:t>Organize village visit prior to </a:t>
            </a:r>
            <a:r>
              <a:rPr lang="en-US" b="1" dirty="0" err="1" smtClean="0"/>
              <a:t>kharif</a:t>
            </a:r>
            <a:r>
              <a:rPr lang="en-US" b="1" dirty="0" smtClean="0"/>
              <a:t> and Rabi season –of Agriculture Team-Including Scientist-to guide Farmer at door step.-Particularly they must meet poor Farmers</a:t>
            </a:r>
          </a:p>
          <a:p>
            <a:pPr marL="228600" lvl="5" indent="-163513">
              <a:buNone/>
              <a:tabLst>
                <a:tab pos="65088" algn="l"/>
              </a:tabLst>
            </a:pPr>
            <a:endParaRPr lang="en-US" dirty="0" smtClean="0"/>
          </a:p>
          <a:p>
            <a:pPr marL="65088" lvl="5" indent="0">
              <a:buNone/>
            </a:pPr>
            <a:r>
              <a:rPr lang="en-US" b="1" dirty="0" smtClean="0"/>
              <a:t>Hire local cable TV network to provide Block level Crop Advisory during Season.</a:t>
            </a:r>
          </a:p>
          <a:p>
            <a:pPr marL="342900" lvl="3" indent="-342900">
              <a:buNone/>
            </a:pPr>
            <a:r>
              <a:rPr lang="en-US" sz="900" dirty="0"/>
              <a:t/>
            </a:r>
            <a:br>
              <a:rPr lang="en-US" sz="900" dirty="0"/>
            </a:br>
            <a:endParaRPr lang="en-US" sz="9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Conti………….</a:t>
            </a:r>
            <a:endParaRPr lang="en-US" dirty="0"/>
          </a:p>
        </p:txBody>
      </p:sp>
      <p:sp>
        <p:nvSpPr>
          <p:cNvPr id="3" name="Content Placeholder 2"/>
          <p:cNvSpPr>
            <a:spLocks noGrp="1"/>
          </p:cNvSpPr>
          <p:nvPr>
            <p:ph idx="1"/>
          </p:nvPr>
        </p:nvSpPr>
        <p:spPr>
          <a:xfrm>
            <a:off x="304800" y="762000"/>
            <a:ext cx="8458200" cy="6096000"/>
          </a:xfrm>
        </p:spPr>
        <p:txBody>
          <a:bodyPr>
            <a:noAutofit/>
          </a:bodyPr>
          <a:lstStyle/>
          <a:p>
            <a:pPr marL="342900" lvl="5" indent="-342900"/>
            <a:r>
              <a:rPr lang="en-US" sz="4400" dirty="0" smtClean="0"/>
              <a:t>To repeat what I said in the beginning –This is a challenge it can be won-</a:t>
            </a:r>
          </a:p>
          <a:p>
            <a:pPr marL="342900" lvl="5" indent="-342900"/>
            <a:r>
              <a:rPr lang="en-US" sz="4400" dirty="0" smtClean="0"/>
              <a:t>Our Scientists and  Agriculture Administration is capable to achieve this along with civil Society Members and our Farmers</a:t>
            </a:r>
            <a:r>
              <a:rPr lang="en-US" sz="4400" dirty="0" smtClean="0"/>
              <a:t>.</a:t>
            </a:r>
            <a:endParaRPr lang="en-US" sz="44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44383A19-AE68-4102-A683-9C087131EDCB}" type="slidenum">
              <a:rPr lang="en-US" smtClean="0"/>
              <a:pPr>
                <a:defRPr/>
              </a:pPr>
              <a:t>33</a:t>
            </a:fld>
            <a:endParaRPr lang="en-US" smtClean="0"/>
          </a:p>
        </p:txBody>
      </p:sp>
      <p:pic>
        <p:nvPicPr>
          <p:cNvPr id="55299" name="Picture 4" descr="3"/>
          <p:cNvPicPr>
            <a:picLocks noChangeAspect="1" noChangeArrowheads="1"/>
          </p:cNvPicPr>
          <p:nvPr/>
        </p:nvPicPr>
        <p:blipFill>
          <a:blip r:embed="rId2" cstate="print"/>
          <a:srcRect/>
          <a:stretch>
            <a:fillRect/>
          </a:stretch>
        </p:blipFill>
        <p:spPr bwMode="auto">
          <a:xfrm>
            <a:off x="0" y="0"/>
            <a:ext cx="9144000" cy="4597400"/>
          </a:xfrm>
          <a:prstGeom prst="rect">
            <a:avLst/>
          </a:prstGeom>
          <a:noFill/>
          <a:ln w="9525">
            <a:noFill/>
            <a:miter lim="800000"/>
            <a:headEnd/>
            <a:tailEnd/>
          </a:ln>
        </p:spPr>
      </p:pic>
      <p:sp>
        <p:nvSpPr>
          <p:cNvPr id="55300" name="WordArt 5"/>
          <p:cNvSpPr>
            <a:spLocks noChangeArrowheads="1" noChangeShapeType="1" noTextEdit="1"/>
          </p:cNvSpPr>
          <p:nvPr/>
        </p:nvSpPr>
        <p:spPr bwMode="auto">
          <a:xfrm>
            <a:off x="2590800" y="152400"/>
            <a:ext cx="4267200" cy="8382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Thank You for your patient hearing</a:t>
            </a:r>
          </a:p>
        </p:txBody>
      </p:sp>
      <p:sp>
        <p:nvSpPr>
          <p:cNvPr id="55301" name="Text Box 4"/>
          <p:cNvSpPr txBox="1">
            <a:spLocks noChangeArrowheads="1"/>
          </p:cNvSpPr>
          <p:nvPr/>
        </p:nvSpPr>
        <p:spPr bwMode="auto">
          <a:xfrm>
            <a:off x="15875" y="4597400"/>
            <a:ext cx="9144000" cy="2032000"/>
          </a:xfrm>
          <a:prstGeom prst="rect">
            <a:avLst/>
          </a:prstGeom>
          <a:solidFill>
            <a:srgbClr val="DDF2FF"/>
          </a:solidFill>
          <a:ln w="9525">
            <a:noFill/>
            <a:miter lim="800000"/>
            <a:headEnd/>
            <a:tailEnd/>
          </a:ln>
        </p:spPr>
        <p:txBody>
          <a:bodyPr>
            <a:spAutoFit/>
          </a:bodyPr>
          <a:lstStyle/>
          <a:p>
            <a:pPr algn="ctr"/>
            <a:r>
              <a:rPr lang="en-US" altLang="en-US" b="1" dirty="0">
                <a:solidFill>
                  <a:srgbClr val="000066"/>
                </a:solidFill>
              </a:rPr>
              <a:t>Dr. </a:t>
            </a:r>
            <a:r>
              <a:rPr lang="en-US" altLang="en-US" b="1" dirty="0" err="1">
                <a:solidFill>
                  <a:srgbClr val="000066"/>
                </a:solidFill>
              </a:rPr>
              <a:t>Kirit</a:t>
            </a:r>
            <a:r>
              <a:rPr lang="en-US" altLang="en-US" b="1" dirty="0">
                <a:solidFill>
                  <a:srgbClr val="000066"/>
                </a:solidFill>
              </a:rPr>
              <a:t> </a:t>
            </a:r>
            <a:r>
              <a:rPr lang="en-US" altLang="en-US" b="1" dirty="0" err="1">
                <a:solidFill>
                  <a:srgbClr val="000066"/>
                </a:solidFill>
              </a:rPr>
              <a:t>Shelat</a:t>
            </a:r>
            <a:endParaRPr lang="en-US" altLang="en-US" b="1" dirty="0">
              <a:solidFill>
                <a:srgbClr val="000066"/>
              </a:solidFill>
            </a:endParaRPr>
          </a:p>
          <a:p>
            <a:pPr algn="ctr"/>
            <a:r>
              <a:rPr lang="en-US" altLang="en-US" b="1" dirty="0"/>
              <a:t>National Council for Climate Change, Sustainable Development </a:t>
            </a:r>
          </a:p>
          <a:p>
            <a:pPr algn="ctr"/>
            <a:r>
              <a:rPr lang="en-US" altLang="en-US" b="1" dirty="0"/>
              <a:t>and Public Leadership (NCCSD)</a:t>
            </a:r>
          </a:p>
          <a:p>
            <a:pPr algn="ctr"/>
            <a:r>
              <a:rPr lang="en-US" altLang="en-US" b="1" dirty="0"/>
              <a:t>Post Box No. 4146, </a:t>
            </a:r>
            <a:r>
              <a:rPr lang="en-US" altLang="en-US" b="1" dirty="0" err="1"/>
              <a:t>Navrangpura</a:t>
            </a:r>
            <a:r>
              <a:rPr lang="en-US" altLang="en-US" b="1" dirty="0"/>
              <a:t> Post Office, Ahmedabad – 380 009.</a:t>
            </a:r>
          </a:p>
          <a:p>
            <a:pPr algn="ctr"/>
            <a:r>
              <a:rPr lang="en-US" altLang="en-US" b="1" dirty="0"/>
              <a:t>Gujarat, INDIA.</a:t>
            </a:r>
          </a:p>
          <a:p>
            <a:pPr algn="ctr"/>
            <a:r>
              <a:rPr lang="en-US" altLang="en-US" b="1" dirty="0">
                <a:solidFill>
                  <a:srgbClr val="000066"/>
                </a:solidFill>
              </a:rPr>
              <a:t>Phone: 079-26421580 (Off) 09904404393(M)</a:t>
            </a:r>
          </a:p>
          <a:p>
            <a:pPr algn="ctr"/>
            <a:r>
              <a:rPr lang="en-US" altLang="en-US" b="1" dirty="0">
                <a:solidFill>
                  <a:srgbClr val="000066"/>
                </a:solidFill>
              </a:rPr>
              <a:t>Email: </a:t>
            </a:r>
            <a:r>
              <a:rPr lang="en-US" altLang="en-US" b="1" dirty="0" smtClean="0">
                <a:solidFill>
                  <a:srgbClr val="000066"/>
                </a:solidFill>
                <a:hlinkClick r:id="rId3"/>
              </a:rPr>
              <a:t>drkiritshelat@gmail.com</a:t>
            </a:r>
            <a:r>
              <a:rPr lang="en-US" altLang="en-US" b="1" dirty="0" smtClean="0">
                <a:solidFill>
                  <a:srgbClr val="000066"/>
                </a:solidFill>
              </a:rPr>
              <a:t> Website</a:t>
            </a:r>
            <a:r>
              <a:rPr lang="en-US" altLang="en-US" b="1" dirty="0">
                <a:solidFill>
                  <a:srgbClr val="000066"/>
                </a:solidFill>
              </a:rPr>
              <a:t>: www.nccsdindia.org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143000"/>
          </a:xfrm>
        </p:spPr>
        <p:txBody>
          <a:bodyPr>
            <a:normAutofit/>
          </a:bodyPr>
          <a:lstStyle/>
          <a:p>
            <a:r>
              <a:rPr lang="en-US" sz="4800" b="1" dirty="0" smtClean="0"/>
              <a:t>Global warming</a:t>
            </a:r>
            <a:endParaRPr lang="en-US" sz="4800" b="1" dirty="0"/>
          </a:p>
        </p:txBody>
      </p:sp>
      <p:sp>
        <p:nvSpPr>
          <p:cNvPr id="3" name="Content Placeholder 2"/>
          <p:cNvSpPr>
            <a:spLocks noGrp="1"/>
          </p:cNvSpPr>
          <p:nvPr>
            <p:ph idx="1"/>
          </p:nvPr>
        </p:nvSpPr>
        <p:spPr>
          <a:xfrm>
            <a:off x="304800" y="1219200"/>
            <a:ext cx="8382000" cy="4906963"/>
          </a:xfrm>
        </p:spPr>
        <p:txBody>
          <a:bodyPr>
            <a:normAutofit fontScale="85000" lnSpcReduction="10000"/>
          </a:bodyPr>
          <a:lstStyle/>
          <a:p>
            <a:pPr lvl="0"/>
            <a:r>
              <a:rPr lang="en-US" sz="4300" dirty="0" smtClean="0"/>
              <a:t>Global warming is an international phenomenon but its impact is at local level – Farm–land – farmer suffers most. Heavy rain, flood, cyclone or lack of rain – are washing away upper crust, and or drying soil moisture which results into low yield or crop failure.  The entire Agricultural sector - crops, horticulture, livestock and fisheries are affected.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Autofit/>
          </a:bodyPr>
          <a:lstStyle/>
          <a:p>
            <a:r>
              <a:rPr lang="en-US" sz="4000" b="1" dirty="0" smtClean="0">
                <a:solidFill>
                  <a:schemeClr val="tx1">
                    <a:lumMod val="85000"/>
                    <a:lumOff val="15000"/>
                  </a:schemeClr>
                </a:solidFill>
                <a:latin typeface="+mn-lt"/>
              </a:rPr>
              <a:t>Climate Change</a:t>
            </a:r>
            <a:endParaRPr lang="en-US" sz="4000" b="1" dirty="0">
              <a:solidFill>
                <a:schemeClr val="tx1">
                  <a:lumMod val="85000"/>
                  <a:lumOff val="15000"/>
                </a:schemeClr>
              </a:solidFill>
              <a:latin typeface="+mn-lt"/>
            </a:endParaRPr>
          </a:p>
        </p:txBody>
      </p:sp>
      <p:graphicFrame>
        <p:nvGraphicFramePr>
          <p:cNvPr id="4" name="Content Placeholder 3"/>
          <p:cNvGraphicFramePr>
            <a:graphicFrameLocks noGrp="1"/>
          </p:cNvGraphicFramePr>
          <p:nvPr>
            <p:ph idx="1"/>
          </p:nvPr>
        </p:nvGraphicFramePr>
        <p:xfrm>
          <a:off x="381000" y="914401"/>
          <a:ext cx="8534400" cy="5735297"/>
        </p:xfrm>
        <a:graphic>
          <a:graphicData uri="http://schemas.openxmlformats.org/drawingml/2006/table">
            <a:tbl>
              <a:tblPr firstRow="1" bandRow="1">
                <a:tableStyleId>{C4B1156A-380E-4F78-BDF5-A606A8083BF9}</a:tableStyleId>
              </a:tblPr>
              <a:tblGrid>
                <a:gridCol w="4267200"/>
                <a:gridCol w="4267200"/>
              </a:tblGrid>
              <a:tr h="1102337">
                <a:tc>
                  <a:txBody>
                    <a:bodyPr/>
                    <a:lstStyle/>
                    <a:p>
                      <a:pPr>
                        <a:lnSpc>
                          <a:spcPct val="100000"/>
                        </a:lnSpc>
                      </a:pPr>
                      <a:r>
                        <a:rPr lang="en-US" sz="2800" dirty="0" smtClean="0">
                          <a:solidFill>
                            <a:schemeClr val="tx1">
                              <a:lumMod val="85000"/>
                              <a:lumOff val="15000"/>
                            </a:schemeClr>
                          </a:solidFill>
                          <a:latin typeface="+mn-lt"/>
                        </a:rPr>
                        <a:t>Adverse Weather Events – Even a Good Rail fall Year</a:t>
                      </a:r>
                      <a:endParaRPr lang="en-US" sz="2800" dirty="0">
                        <a:solidFill>
                          <a:schemeClr val="tx1">
                            <a:lumMod val="85000"/>
                            <a:lumOff val="15000"/>
                          </a:schemeClr>
                        </a:solidFill>
                        <a:latin typeface="+mn-lt"/>
                      </a:endParaRPr>
                    </a:p>
                  </a:txBody>
                  <a:tcPr/>
                </a:tc>
                <a:tc>
                  <a:txBody>
                    <a:bodyPr/>
                    <a:lstStyle/>
                    <a:p>
                      <a:pPr>
                        <a:lnSpc>
                          <a:spcPct val="100000"/>
                        </a:lnSpc>
                      </a:pPr>
                      <a:r>
                        <a:rPr lang="en-US" sz="2800" dirty="0" smtClean="0">
                          <a:solidFill>
                            <a:schemeClr val="tx1">
                              <a:lumMod val="85000"/>
                              <a:lumOff val="15000"/>
                            </a:schemeClr>
                          </a:solidFill>
                          <a:latin typeface="+mn-lt"/>
                        </a:rPr>
                        <a:t>Cross Cutting Impact</a:t>
                      </a:r>
                      <a:endParaRPr lang="en-US" sz="2800" dirty="0">
                        <a:solidFill>
                          <a:schemeClr val="tx1">
                            <a:lumMod val="85000"/>
                            <a:lumOff val="15000"/>
                          </a:schemeClr>
                        </a:solidFill>
                        <a:latin typeface="+mn-lt"/>
                      </a:endParaRPr>
                    </a:p>
                  </a:txBody>
                  <a:tcPr/>
                </a:tc>
              </a:tr>
              <a:tr h="940741">
                <a:tc>
                  <a:txBody>
                    <a:bodyPr/>
                    <a:lstStyle/>
                    <a:p>
                      <a:pPr algn="l">
                        <a:lnSpc>
                          <a:spcPct val="100000"/>
                        </a:lnSpc>
                        <a:buFont typeface="Arial" pitchFamily="34" charset="0"/>
                        <a:buChar char="•"/>
                      </a:pPr>
                      <a:r>
                        <a:rPr lang="en-US" sz="2400" dirty="0" smtClean="0">
                          <a:latin typeface="+mn-lt"/>
                        </a:rPr>
                        <a:t>  </a:t>
                      </a:r>
                      <a:r>
                        <a:rPr lang="en-US" sz="2800" dirty="0" smtClean="0">
                          <a:latin typeface="+mn-lt"/>
                        </a:rPr>
                        <a:t>Increased Temperature</a:t>
                      </a:r>
                      <a:endParaRPr lang="en-US" sz="2400" dirty="0">
                        <a:latin typeface="+mn-lt"/>
                      </a:endParaRPr>
                    </a:p>
                  </a:txBody>
                  <a:tcPr/>
                </a:tc>
                <a:tc>
                  <a:txBody>
                    <a:bodyPr/>
                    <a:lstStyle/>
                    <a:p>
                      <a:pPr algn="l">
                        <a:lnSpc>
                          <a:spcPct val="100000"/>
                        </a:lnSpc>
                      </a:pPr>
                      <a:r>
                        <a:rPr lang="en-US" sz="2800" dirty="0" smtClean="0">
                          <a:latin typeface="+mn-lt"/>
                        </a:rPr>
                        <a:t>Low crop productivity – crop failures</a:t>
                      </a:r>
                      <a:endParaRPr lang="en-US" sz="2800" dirty="0">
                        <a:latin typeface="+mn-lt"/>
                      </a:endParaRPr>
                    </a:p>
                  </a:txBody>
                  <a:tcPr/>
                </a:tc>
              </a:tr>
              <a:tr h="1365591">
                <a:tc>
                  <a:txBody>
                    <a:bodyPr/>
                    <a:lstStyle/>
                    <a:p>
                      <a:pPr algn="l">
                        <a:lnSpc>
                          <a:spcPct val="100000"/>
                        </a:lnSpc>
                        <a:buFont typeface="Arial" pitchFamily="34" charset="0"/>
                        <a:buChar char="•"/>
                      </a:pPr>
                      <a:r>
                        <a:rPr lang="en-US" sz="2800" dirty="0" smtClean="0">
                          <a:latin typeface="+mn-lt"/>
                        </a:rPr>
                        <a:t>Hot and cold wave</a:t>
                      </a:r>
                      <a:endParaRPr lang="en-US" sz="2800" dirty="0">
                        <a:latin typeface="+mn-lt"/>
                      </a:endParaRPr>
                    </a:p>
                  </a:txBody>
                  <a:tcPr/>
                </a:tc>
                <a:tc>
                  <a:txBody>
                    <a:bodyPr/>
                    <a:lstStyle/>
                    <a:p>
                      <a:pPr algn="l">
                        <a:lnSpc>
                          <a:spcPct val="100000"/>
                        </a:lnSpc>
                      </a:pPr>
                      <a:r>
                        <a:rPr lang="en-US" sz="2800" dirty="0" smtClean="0">
                          <a:latin typeface="+mn-lt"/>
                        </a:rPr>
                        <a:t>Low productivity in livestock – fisheries - poultry </a:t>
                      </a:r>
                      <a:endParaRPr lang="en-US" sz="2800" dirty="0">
                        <a:latin typeface="+mn-lt"/>
                      </a:endParaRPr>
                    </a:p>
                  </a:txBody>
                  <a:tcPr/>
                </a:tc>
              </a:tr>
              <a:tr h="940741">
                <a:tc>
                  <a:txBody>
                    <a:bodyPr/>
                    <a:lstStyle/>
                    <a:p>
                      <a:pPr algn="l">
                        <a:lnSpc>
                          <a:spcPct val="100000"/>
                        </a:lnSpc>
                        <a:buFont typeface="Arial" pitchFamily="34" charset="0"/>
                        <a:buChar char="•"/>
                      </a:pPr>
                      <a:r>
                        <a:rPr lang="en-US" sz="2800" dirty="0" smtClean="0">
                          <a:latin typeface="+mn-lt"/>
                        </a:rPr>
                        <a:t>Unseasonal frost</a:t>
                      </a:r>
                      <a:endParaRPr lang="en-US" sz="2800" dirty="0">
                        <a:latin typeface="+mn-lt"/>
                      </a:endParaRPr>
                    </a:p>
                  </a:txBody>
                  <a:tcPr/>
                </a:tc>
                <a:tc>
                  <a:txBody>
                    <a:bodyPr/>
                    <a:lstStyle/>
                    <a:p>
                      <a:pPr algn="l">
                        <a:lnSpc>
                          <a:spcPct val="100000"/>
                        </a:lnSpc>
                      </a:pPr>
                      <a:r>
                        <a:rPr lang="en-US" sz="2800" dirty="0" smtClean="0">
                          <a:latin typeface="+mn-lt"/>
                        </a:rPr>
                        <a:t>Washing away of fields – upper</a:t>
                      </a:r>
                      <a:r>
                        <a:rPr lang="en-US" sz="2800" baseline="0" dirty="0" smtClean="0">
                          <a:latin typeface="+mn-lt"/>
                        </a:rPr>
                        <a:t>  crust washed away.</a:t>
                      </a:r>
                      <a:endParaRPr lang="en-US" sz="2800" dirty="0">
                        <a:latin typeface="+mn-lt"/>
                      </a:endParaRPr>
                    </a:p>
                  </a:txBody>
                  <a:tcPr/>
                </a:tc>
              </a:tr>
              <a:tr h="1365591">
                <a:tc>
                  <a:txBody>
                    <a:bodyPr/>
                    <a:lstStyle/>
                    <a:p>
                      <a:pPr algn="l">
                        <a:buFont typeface="Arial" pitchFamily="34" charset="0"/>
                        <a:buChar char="•"/>
                      </a:pPr>
                      <a:r>
                        <a:rPr lang="en-US" sz="2800" b="0" dirty="0" smtClean="0">
                          <a:latin typeface="+mn-lt"/>
                        </a:rPr>
                        <a:t>Recurrent droughts – in many areas despite good monsoon.</a:t>
                      </a:r>
                      <a:endParaRPr lang="en-US" sz="2800" b="0" dirty="0">
                        <a:latin typeface="+mn-lt"/>
                      </a:endParaRPr>
                    </a:p>
                  </a:txBody>
                  <a:tcPr/>
                </a:tc>
                <a:tc>
                  <a:txBody>
                    <a:bodyPr/>
                    <a:lstStyle/>
                    <a:p>
                      <a:pPr algn="l"/>
                      <a:r>
                        <a:rPr lang="en-US" sz="2800" b="0" dirty="0" smtClean="0">
                          <a:latin typeface="+mn-lt"/>
                        </a:rPr>
                        <a:t>Livestock – poultry</a:t>
                      </a:r>
                      <a:r>
                        <a:rPr lang="en-US" sz="2800" b="0" baseline="0" dirty="0" smtClean="0">
                          <a:latin typeface="+mn-lt"/>
                        </a:rPr>
                        <a:t> – cattle - loss</a:t>
                      </a:r>
                      <a:endParaRPr lang="en-US" sz="2800" b="0" dirty="0">
                        <a:latin typeface="+mn-lt"/>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1295399"/>
          <a:ext cx="8534400" cy="5334001"/>
        </p:xfrm>
        <a:graphic>
          <a:graphicData uri="http://schemas.openxmlformats.org/drawingml/2006/table">
            <a:tbl>
              <a:tblPr firstRow="1" bandRow="1">
                <a:tableStyleId>{C4B1156A-380E-4F78-BDF5-A606A8083BF9}</a:tableStyleId>
              </a:tblPr>
              <a:tblGrid>
                <a:gridCol w="4267200"/>
                <a:gridCol w="4267200"/>
              </a:tblGrid>
              <a:tr h="1596620">
                <a:tc>
                  <a:txBody>
                    <a:bodyPr/>
                    <a:lstStyle/>
                    <a:p>
                      <a:pPr algn="l">
                        <a:buFont typeface="Arial" pitchFamily="34" charset="0"/>
                        <a:buChar char="•"/>
                      </a:pPr>
                      <a:r>
                        <a:rPr lang="en-US" sz="2800" b="0" dirty="0" smtClean="0">
                          <a:latin typeface="+mn-lt"/>
                        </a:rPr>
                        <a:t>Recurrent delayed rain</a:t>
                      </a:r>
                      <a:endParaRPr lang="en-US" sz="2800" b="0" dirty="0">
                        <a:latin typeface="+mn-lt"/>
                      </a:endParaRPr>
                    </a:p>
                  </a:txBody>
                  <a:tcPr/>
                </a:tc>
                <a:tc>
                  <a:txBody>
                    <a:bodyPr/>
                    <a:lstStyle/>
                    <a:p>
                      <a:pPr algn="l"/>
                      <a:r>
                        <a:rPr lang="en-US" sz="2800" b="0" dirty="0" smtClean="0">
                          <a:latin typeface="+mn-lt"/>
                        </a:rPr>
                        <a:t>Deterioration quality</a:t>
                      </a:r>
                      <a:r>
                        <a:rPr lang="en-US" sz="2800" b="0" baseline="0" dirty="0" smtClean="0">
                          <a:latin typeface="+mn-lt"/>
                        </a:rPr>
                        <a:t> of harvested produce and loss in quantity.</a:t>
                      </a:r>
                      <a:endParaRPr lang="en-US" sz="2800" b="0" dirty="0">
                        <a:latin typeface="+mn-lt"/>
                      </a:endParaRPr>
                    </a:p>
                  </a:txBody>
                  <a:tcPr/>
                </a:tc>
              </a:tr>
              <a:tr h="1099893">
                <a:tc>
                  <a:txBody>
                    <a:bodyPr/>
                    <a:lstStyle/>
                    <a:p>
                      <a:pPr algn="l">
                        <a:buFont typeface="Arial" pitchFamily="34" charset="0"/>
                        <a:buChar char="•"/>
                      </a:pPr>
                      <a:r>
                        <a:rPr lang="en-US" sz="2800" dirty="0" smtClean="0">
                          <a:latin typeface="+mn-lt"/>
                        </a:rPr>
                        <a:t>Increased delay between</a:t>
                      </a:r>
                      <a:r>
                        <a:rPr lang="en-US" sz="2800" baseline="0" dirty="0" smtClean="0">
                          <a:latin typeface="+mn-lt"/>
                        </a:rPr>
                        <a:t> two spells</a:t>
                      </a:r>
                      <a:endParaRPr lang="en-US" sz="2800" dirty="0">
                        <a:latin typeface="+mn-lt"/>
                      </a:endParaRPr>
                    </a:p>
                  </a:txBody>
                  <a:tcPr/>
                </a:tc>
                <a:tc>
                  <a:txBody>
                    <a:bodyPr/>
                    <a:lstStyle/>
                    <a:p>
                      <a:pPr algn="l"/>
                      <a:r>
                        <a:rPr lang="en-US" sz="2800" dirty="0" smtClean="0">
                          <a:latin typeface="+mn-lt"/>
                        </a:rPr>
                        <a:t>Increased attack of pests.</a:t>
                      </a:r>
                      <a:endParaRPr lang="en-US" sz="2800" dirty="0">
                        <a:latin typeface="+mn-lt"/>
                      </a:endParaRPr>
                    </a:p>
                  </a:txBody>
                  <a:tcPr/>
                </a:tc>
              </a:tr>
              <a:tr h="1537595">
                <a:tc>
                  <a:txBody>
                    <a:bodyPr/>
                    <a:lstStyle/>
                    <a:p>
                      <a:pPr>
                        <a:buFont typeface="Arial" pitchFamily="34" charset="0"/>
                        <a:buChar char="•"/>
                      </a:pPr>
                      <a:r>
                        <a:rPr lang="en-US" sz="2800" b="0" dirty="0" smtClean="0">
                          <a:latin typeface="+mn-lt"/>
                        </a:rPr>
                        <a:t>Single heavy rain episodes in isolated places</a:t>
                      </a:r>
                      <a:endParaRPr lang="en-US" sz="2800" b="0" dirty="0">
                        <a:latin typeface="+mn-lt"/>
                      </a:endParaRPr>
                    </a:p>
                  </a:txBody>
                  <a:tcPr/>
                </a:tc>
                <a:tc>
                  <a:txBody>
                    <a:bodyPr/>
                    <a:lstStyle/>
                    <a:p>
                      <a:r>
                        <a:rPr lang="en-US" sz="2800" b="0" dirty="0" smtClean="0">
                          <a:latin typeface="+mn-lt"/>
                        </a:rPr>
                        <a:t>New viral fiver in livestock</a:t>
                      </a:r>
                      <a:r>
                        <a:rPr lang="en-US" sz="2800" b="0" baseline="0" dirty="0" smtClean="0">
                          <a:latin typeface="+mn-lt"/>
                        </a:rPr>
                        <a:t>  - which also affects human e.g. bird flue – swine flue</a:t>
                      </a:r>
                      <a:endParaRPr lang="en-US" sz="2800" b="0" dirty="0">
                        <a:latin typeface="+mn-lt"/>
                      </a:endParaRPr>
                    </a:p>
                  </a:txBody>
                  <a:tcPr/>
                </a:tc>
              </a:tr>
              <a:tr h="1099893">
                <a:tc>
                  <a:txBody>
                    <a:bodyPr/>
                    <a:lstStyle/>
                    <a:p>
                      <a:pPr>
                        <a:buFont typeface="Arial" pitchFamily="34" charset="0"/>
                        <a:buChar char="•"/>
                      </a:pPr>
                      <a:r>
                        <a:rPr lang="en-US" sz="2800" dirty="0" smtClean="0">
                          <a:latin typeface="+mn-lt"/>
                        </a:rPr>
                        <a:t>Cyclone</a:t>
                      </a:r>
                      <a:endParaRPr lang="en-US" sz="2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latin typeface="+mn-lt"/>
                        </a:rPr>
                        <a:t>Sprayed fertilizer or pesticides loose impact.</a:t>
                      </a:r>
                    </a:p>
                  </a:txBody>
                  <a:tcPr/>
                </a:tc>
              </a:tr>
            </a:tbl>
          </a:graphicData>
        </a:graphic>
      </p:graphicFrame>
      <p:sp>
        <p:nvSpPr>
          <p:cNvPr id="5" name="Content Placeholder 4"/>
          <p:cNvSpPr>
            <a:spLocks noGrp="1"/>
          </p:cNvSpPr>
          <p:nvPr>
            <p:ph idx="4294967295"/>
          </p:nvPr>
        </p:nvSpPr>
        <p:spPr>
          <a:xfrm>
            <a:off x="0" y="304800"/>
            <a:ext cx="9144000" cy="6324600"/>
          </a:xfrm>
        </p:spPr>
        <p:txBody>
          <a:bodyPr>
            <a:normAutofit/>
          </a:bodyPr>
          <a:lstStyle/>
          <a:p>
            <a:pPr algn="ctr">
              <a:buNone/>
            </a:pPr>
            <a:r>
              <a:rPr lang="en-US" sz="4400" b="1" dirty="0" smtClean="0"/>
              <a:t>Climate Change </a:t>
            </a:r>
            <a:endParaRPr lang="en-US" sz="4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228600" y="990600"/>
          <a:ext cx="8915400" cy="5610387"/>
        </p:xfrm>
        <a:graphic>
          <a:graphicData uri="http://schemas.openxmlformats.org/drawingml/2006/table">
            <a:tbl>
              <a:tblPr firstRow="1" bandRow="1">
                <a:tableStyleId>{ED083AE6-46FA-4A59-8FB0-9F97EB10719F}</a:tableStyleId>
              </a:tblPr>
              <a:tblGrid>
                <a:gridCol w="4457700"/>
                <a:gridCol w="4457700"/>
              </a:tblGrid>
              <a:tr h="871757">
                <a:tc>
                  <a:txBody>
                    <a:bodyPr/>
                    <a:lstStyle/>
                    <a:p>
                      <a:pPr>
                        <a:buFont typeface="Arial" pitchFamily="34" charset="0"/>
                        <a:buNone/>
                      </a:pPr>
                      <a:r>
                        <a:rPr lang="en-US" sz="2400" b="0" dirty="0" smtClean="0">
                          <a:latin typeface="+mn-lt"/>
                        </a:rPr>
                        <a:t>Heavy rain – followed by</a:t>
                      </a:r>
                      <a:r>
                        <a:rPr lang="en-US" sz="2400" b="0" baseline="0" dirty="0" smtClean="0">
                          <a:latin typeface="+mn-lt"/>
                        </a:rPr>
                        <a:t> floods</a:t>
                      </a:r>
                      <a:endParaRPr lang="en-US" sz="2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smtClean="0">
                          <a:latin typeface="+mn-lt"/>
                        </a:rPr>
                        <a:t>Seed - germination fails and re-seeding needed.</a:t>
                      </a:r>
                    </a:p>
                  </a:txBody>
                  <a:tcPr/>
                </a:tc>
              </a:tr>
              <a:tr h="1418948">
                <a:tc>
                  <a:txBody>
                    <a:bodyPr/>
                    <a:lstStyle/>
                    <a:p>
                      <a:pPr>
                        <a:buFont typeface="Arial" pitchFamily="34" charset="0"/>
                        <a:buNone/>
                      </a:pPr>
                      <a:r>
                        <a:rPr lang="en-US" sz="2400" dirty="0" smtClean="0">
                          <a:latin typeface="+mn-lt"/>
                        </a:rPr>
                        <a:t>Hail storm</a:t>
                      </a:r>
                      <a:endParaRPr lang="en-US" sz="2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mn-lt"/>
                        </a:rPr>
                        <a:t>Ready to harvest crop tilts and loosing quality</a:t>
                      </a:r>
                      <a:r>
                        <a:rPr lang="en-US" sz="2400" baseline="0" dirty="0" smtClean="0">
                          <a:latin typeface="+mn-lt"/>
                        </a:rPr>
                        <a:t> of its produce and hence r</a:t>
                      </a:r>
                      <a:r>
                        <a:rPr lang="en-US" sz="2400" dirty="0" smtClean="0">
                          <a:latin typeface="+mn-lt"/>
                        </a:rPr>
                        <a:t>educed income to farmers.</a:t>
                      </a:r>
                    </a:p>
                  </a:txBody>
                  <a:tcPr/>
                </a:tc>
              </a:tr>
              <a:tr h="871757">
                <a:tc>
                  <a:txBody>
                    <a:bodyPr/>
                    <a:lstStyle/>
                    <a:p>
                      <a:pPr>
                        <a:buFont typeface="Arial" pitchFamily="34" charset="0"/>
                        <a:buNone/>
                      </a:pPr>
                      <a:r>
                        <a:rPr lang="en-US" sz="2400" dirty="0" smtClean="0">
                          <a:latin typeface="+mn-lt"/>
                        </a:rPr>
                        <a:t>Dust storm –   In some case by big acidic content </a:t>
                      </a:r>
                      <a:endParaRPr lang="en-US" sz="2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mn-lt"/>
                        </a:rPr>
                        <a:t>Field gets drenched with water logging.</a:t>
                      </a:r>
                    </a:p>
                  </a:txBody>
                  <a:tcPr/>
                </a:tc>
              </a:tr>
              <a:tr h="1259205">
                <a:tc>
                  <a:txBody>
                    <a:bodyPr/>
                    <a:lstStyle/>
                    <a:p>
                      <a:pPr>
                        <a:buFont typeface="Arial" pitchFamily="34" charset="0"/>
                        <a:buNone/>
                      </a:pPr>
                      <a:r>
                        <a:rPr lang="en-US" sz="2400" dirty="0" smtClean="0">
                          <a:latin typeface="+mn-lt"/>
                        </a:rPr>
                        <a:t>Under ground and over ground salinity ingress </a:t>
                      </a:r>
                      <a:endParaRPr lang="en-US" sz="2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mn-lt"/>
                        </a:rPr>
                        <a:t>Soil moisture lost – soil dries</a:t>
                      </a:r>
                      <a:r>
                        <a:rPr lang="en-US" sz="2400" baseline="0" dirty="0" smtClean="0">
                          <a:latin typeface="+mn-lt"/>
                        </a:rPr>
                        <a:t> up and hence r</a:t>
                      </a:r>
                      <a:r>
                        <a:rPr lang="en-US" sz="2400" dirty="0" smtClean="0">
                          <a:latin typeface="+mn-lt"/>
                        </a:rPr>
                        <a:t>educed income to farmers.</a:t>
                      </a:r>
                    </a:p>
                  </a:txBody>
                  <a:tcPr/>
                </a:tc>
              </a:tr>
              <a:tr h="1023566">
                <a:tc>
                  <a:txBody>
                    <a:bodyPr/>
                    <a:lstStyle/>
                    <a:p>
                      <a:pPr>
                        <a:buFont typeface="Arial" pitchFamily="34" charset="0"/>
                        <a:buNone/>
                      </a:pPr>
                      <a:r>
                        <a:rPr lang="en-US" sz="2400" dirty="0" smtClean="0">
                          <a:latin typeface="+mn-lt"/>
                        </a:rPr>
                        <a:t>Tail of river meeting sea – gets salinity intrusion in river bed. </a:t>
                      </a:r>
                      <a:r>
                        <a:rPr lang="en-US" sz="2400" dirty="0" err="1" smtClean="0">
                          <a:latin typeface="+mn-lt"/>
                        </a:rPr>
                        <a:t>e.g</a:t>
                      </a:r>
                      <a:r>
                        <a:rPr lang="en-US" sz="2400" dirty="0" smtClean="0">
                          <a:latin typeface="+mn-lt"/>
                        </a:rPr>
                        <a:t> </a:t>
                      </a:r>
                      <a:r>
                        <a:rPr lang="en-US" sz="2400" dirty="0" err="1" smtClean="0">
                          <a:latin typeface="+mn-lt"/>
                        </a:rPr>
                        <a:t>Tapi</a:t>
                      </a:r>
                      <a:r>
                        <a:rPr lang="en-US" sz="2400" dirty="0" smtClean="0">
                          <a:latin typeface="+mn-lt"/>
                        </a:rPr>
                        <a:t> River</a:t>
                      </a:r>
                      <a:endParaRPr lang="en-US" sz="2400" dirty="0">
                        <a:latin typeface="+mn-lt"/>
                      </a:endParaRPr>
                    </a:p>
                  </a:txBody>
                  <a:tcPr/>
                </a:tc>
                <a:tc>
                  <a:txBody>
                    <a:bodyPr/>
                    <a:lstStyle/>
                    <a:p>
                      <a:endParaRPr lang="en-US" sz="2400" dirty="0">
                        <a:latin typeface="+mn-lt"/>
                      </a:endParaRPr>
                    </a:p>
                  </a:txBody>
                  <a:tcPr/>
                </a:tc>
              </a:tr>
            </a:tbl>
          </a:graphicData>
        </a:graphic>
      </p:graphicFrame>
      <p:sp>
        <p:nvSpPr>
          <p:cNvPr id="3" name="Rectangle 2"/>
          <p:cNvSpPr/>
          <p:nvPr/>
        </p:nvSpPr>
        <p:spPr>
          <a:xfrm>
            <a:off x="1676400" y="0"/>
            <a:ext cx="6324600" cy="769441"/>
          </a:xfrm>
          <a:prstGeom prst="rect">
            <a:avLst/>
          </a:prstGeom>
        </p:spPr>
        <p:txBody>
          <a:bodyPr wrap="square">
            <a:spAutoFit/>
          </a:bodyPr>
          <a:lstStyle/>
          <a:p>
            <a:pPr algn="ctr">
              <a:buNone/>
            </a:pPr>
            <a:r>
              <a:rPr lang="en-US" sz="4400" b="1" dirty="0" smtClean="0"/>
              <a:t>Climate Change </a:t>
            </a:r>
            <a:endParaRPr lang="en-US" sz="4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1295400"/>
          </a:xfrm>
        </p:spPr>
        <p:txBody>
          <a:bodyPr>
            <a:normAutofit fontScale="90000"/>
          </a:bodyPr>
          <a:lstStyle/>
          <a:p>
            <a:r>
              <a:rPr lang="en-US" sz="3100" dirty="0" smtClean="0">
                <a:solidFill>
                  <a:srgbClr val="FF0000"/>
                </a:solidFill>
                <a:latin typeface="Bookman Old Style" pitchFamily="18" charset="0"/>
              </a:rPr>
              <a:t/>
            </a:r>
            <a:br>
              <a:rPr lang="en-US" sz="3100" dirty="0" smtClean="0">
                <a:solidFill>
                  <a:srgbClr val="FF0000"/>
                </a:solidFill>
                <a:latin typeface="Bookman Old Style" pitchFamily="18" charset="0"/>
              </a:rPr>
            </a:br>
            <a:r>
              <a:rPr lang="en-US" b="1" dirty="0" smtClean="0"/>
              <a:t>Barriers to Government Initiatives for </a:t>
            </a:r>
            <a:br>
              <a:rPr lang="en-US" b="1" dirty="0" smtClean="0"/>
            </a:br>
            <a:r>
              <a:rPr lang="en-US" b="1" dirty="0" smtClean="0"/>
              <a:t>Doubling of Income of Farmers </a:t>
            </a:r>
            <a:br>
              <a:rPr lang="en-US" b="1" dirty="0" smtClean="0"/>
            </a:br>
            <a:r>
              <a:rPr lang="en-US" dirty="0" smtClean="0">
                <a:solidFill>
                  <a:srgbClr val="FF0000"/>
                </a:solidFill>
                <a:latin typeface="Bookman Old Style" pitchFamily="18" charset="0"/>
              </a:rPr>
              <a:t>      </a:t>
            </a:r>
            <a:r>
              <a:rPr lang="en-US" dirty="0" smtClean="0">
                <a:latin typeface="Bookman Old Style" pitchFamily="18" charset="0"/>
              </a:rPr>
              <a:t>	</a:t>
            </a:r>
            <a:endParaRPr lang="en-US" dirty="0"/>
          </a:p>
        </p:txBody>
      </p:sp>
      <p:graphicFrame>
        <p:nvGraphicFramePr>
          <p:cNvPr id="4" name="Content Placeholder 3"/>
          <p:cNvGraphicFramePr>
            <a:graphicFrameLocks noGrp="1"/>
          </p:cNvGraphicFramePr>
          <p:nvPr>
            <p:ph idx="1"/>
          </p:nvPr>
        </p:nvGraphicFramePr>
        <p:xfrm>
          <a:off x="0" y="1676400"/>
          <a:ext cx="9144000" cy="5026493"/>
        </p:xfrm>
        <a:graphic>
          <a:graphicData uri="http://schemas.openxmlformats.org/drawingml/2006/table">
            <a:tbl>
              <a:tblPr firstRow="1" bandRow="1">
                <a:tableStyleId>{5C22544A-7EE6-4342-B048-85BDC9FD1C3A}</a:tableStyleId>
              </a:tblPr>
              <a:tblGrid>
                <a:gridCol w="4572000"/>
                <a:gridCol w="4572000"/>
              </a:tblGrid>
              <a:tr h="749467">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0" dirty="0" smtClean="0">
                          <a:latin typeface="+mn-lt"/>
                        </a:rPr>
                        <a:t>Barriers to initiative for Doubling of Farmers Income</a:t>
                      </a:r>
                    </a:p>
                    <a:p>
                      <a:endParaRPr lang="en-US" sz="2000" dirty="0">
                        <a:latin typeface="+mn-lt"/>
                      </a:endParaRPr>
                    </a:p>
                  </a:txBody>
                  <a:tcPr/>
                </a:tc>
                <a:tc hMerge="1">
                  <a:txBody>
                    <a:bodyPr/>
                    <a:lstStyle/>
                    <a:p>
                      <a:endParaRPr lang="en-US" dirty="0"/>
                    </a:p>
                  </a:txBody>
                  <a:tcPr/>
                </a:tc>
              </a:tr>
              <a:tr h="4203533">
                <a:tc>
                  <a:txBody>
                    <a:bodyPr/>
                    <a:lstStyle/>
                    <a:p>
                      <a:pPr>
                        <a:buFont typeface="Wingdings" pitchFamily="2" charset="2"/>
                        <a:buChar char="§"/>
                      </a:pPr>
                      <a:r>
                        <a:rPr lang="en-US" sz="2800" dirty="0" smtClean="0">
                          <a:latin typeface="+mn-lt"/>
                        </a:rPr>
                        <a:t>Poverty:</a:t>
                      </a:r>
                      <a:endParaRPr lang="en-US" sz="2800" dirty="0">
                        <a:latin typeface="+mn-lt"/>
                      </a:endParaRPr>
                    </a:p>
                  </a:txBody>
                  <a:tcPr/>
                </a:tc>
                <a:tc>
                  <a:txBody>
                    <a:bodyPr/>
                    <a:lstStyle/>
                    <a:p>
                      <a:r>
                        <a:rPr lang="en-US" sz="2800" dirty="0" smtClean="0">
                          <a:latin typeface="+mn-lt"/>
                        </a:rPr>
                        <a:t>20% of families in</a:t>
                      </a:r>
                      <a:r>
                        <a:rPr lang="en-US" sz="2800" baseline="0" dirty="0" smtClean="0">
                          <a:latin typeface="+mn-lt"/>
                        </a:rPr>
                        <a:t> rural area are </a:t>
                      </a:r>
                      <a:r>
                        <a:rPr lang="en-US" sz="2800" dirty="0" smtClean="0">
                          <a:latin typeface="+mn-lt"/>
                        </a:rPr>
                        <a:t>still below poverty.  As</a:t>
                      </a:r>
                      <a:r>
                        <a:rPr lang="en-US" sz="2800" baseline="0" dirty="0" smtClean="0">
                          <a:latin typeface="+mn-lt"/>
                        </a:rPr>
                        <a:t> per NSO-2013 in Gujarat, 45% and in AP 85% indebted.</a:t>
                      </a:r>
                      <a:r>
                        <a:rPr lang="en-US" sz="2800" dirty="0" smtClean="0">
                          <a:latin typeface="+mn-lt"/>
                        </a:rPr>
                        <a:t> These farmers do not get</a:t>
                      </a:r>
                      <a:r>
                        <a:rPr lang="en-US" sz="2800" baseline="0" dirty="0" smtClean="0">
                          <a:latin typeface="+mn-lt"/>
                        </a:rPr>
                        <a:t> access to bank finance – crop insurance – new assets – technologies cannot buy seeds – if germination fails.</a:t>
                      </a:r>
                      <a:endParaRPr lang="en-US" sz="2800" dirty="0">
                        <a:latin typeface="+mn-lt"/>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1264920"/>
          <a:ext cx="8915400" cy="5364480"/>
        </p:xfrm>
        <a:graphic>
          <a:graphicData uri="http://schemas.openxmlformats.org/drawingml/2006/table">
            <a:tbl>
              <a:tblPr firstRow="1" bandRow="1">
                <a:tableStyleId>{5C22544A-7EE6-4342-B048-85BDC9FD1C3A}</a:tableStyleId>
              </a:tblPr>
              <a:tblGrid>
                <a:gridCol w="3550381"/>
                <a:gridCol w="5365019"/>
              </a:tblGrid>
              <a:tr h="5364480">
                <a:tc>
                  <a:txBody>
                    <a:bodyPr/>
                    <a:lstStyle/>
                    <a:p>
                      <a:pPr>
                        <a:buFont typeface="Wingdings" pitchFamily="2" charset="2"/>
                        <a:buChar char="§"/>
                      </a:pPr>
                      <a:endParaRPr lang="en-US" sz="2400" b="0" dirty="0" smtClean="0">
                        <a:solidFill>
                          <a:schemeClr val="tx1"/>
                        </a:solidFill>
                        <a:latin typeface="+mn-lt"/>
                      </a:endParaRPr>
                    </a:p>
                    <a:p>
                      <a:pPr>
                        <a:buFont typeface="Wingdings" pitchFamily="2" charset="2"/>
                        <a:buChar char="§"/>
                      </a:pPr>
                      <a:r>
                        <a:rPr lang="en-US" sz="2400" b="0" dirty="0" smtClean="0">
                          <a:solidFill>
                            <a:schemeClr val="tx1"/>
                          </a:solidFill>
                          <a:latin typeface="+mn-lt"/>
                        </a:rPr>
                        <a:t>Share Croppers:</a:t>
                      </a:r>
                      <a:endParaRPr lang="en-US" sz="2400" b="0" dirty="0">
                        <a:solidFill>
                          <a:schemeClr val="tx1"/>
                        </a:solidFill>
                        <a:latin typeface="+mn-lt"/>
                      </a:endParaRPr>
                    </a:p>
                  </a:txBody>
                  <a:tcPr>
                    <a:solidFill>
                      <a:schemeClr val="bg2"/>
                    </a:solidFill>
                  </a:tcPr>
                </a:tc>
                <a:tc>
                  <a:txBody>
                    <a:bodyPr/>
                    <a:lstStyle/>
                    <a:p>
                      <a:endParaRPr lang="en-US" sz="2400" b="0" dirty="0" smtClean="0">
                        <a:solidFill>
                          <a:schemeClr val="tx1"/>
                        </a:solidFill>
                        <a:latin typeface="+mn-lt"/>
                      </a:endParaRPr>
                    </a:p>
                    <a:p>
                      <a:pPr marL="457200" indent="-457200">
                        <a:buAutoNum type="alphaLcParenR"/>
                      </a:pPr>
                      <a:r>
                        <a:rPr lang="en-US" sz="2400" b="0" dirty="0" smtClean="0">
                          <a:solidFill>
                            <a:schemeClr val="tx1"/>
                          </a:solidFill>
                          <a:latin typeface="+mn-lt"/>
                        </a:rPr>
                        <a:t>Due to increased urbanization – villages are </a:t>
                      </a:r>
                      <a:r>
                        <a:rPr lang="en-US" sz="2400" b="0" baseline="0" dirty="0" smtClean="0">
                          <a:solidFill>
                            <a:schemeClr val="tx1"/>
                          </a:solidFill>
                          <a:latin typeface="+mn-lt"/>
                        </a:rPr>
                        <a:t> loosing identity. Rich farmers buy land in interior area and give work on share cropping basis to original owners.</a:t>
                      </a:r>
                    </a:p>
                    <a:p>
                      <a:pPr marL="457200" indent="-457200" algn="l" defTabSz="914400" rtl="0" eaLnBrk="1" latinLnBrk="0" hangingPunct="1">
                        <a:buAutoNum type="alphaLcParenR"/>
                      </a:pPr>
                      <a:r>
                        <a:rPr lang="en-US" sz="2400" b="0" kern="1200" dirty="0" smtClean="0">
                          <a:solidFill>
                            <a:schemeClr val="tx1"/>
                          </a:solidFill>
                          <a:latin typeface="+mn-lt"/>
                          <a:ea typeface="+mn-ea"/>
                          <a:cs typeface="+mn-cs"/>
                        </a:rPr>
                        <a:t>The land on outskirts of urban areas are bought by the developers - original holder becomes share cropper.</a:t>
                      </a:r>
                    </a:p>
                    <a:p>
                      <a:pPr marL="457200" indent="-457200" algn="l" defTabSz="914400" rtl="0" eaLnBrk="1" latinLnBrk="0" hangingPunct="1">
                        <a:buNone/>
                      </a:pPr>
                      <a:r>
                        <a:rPr lang="en-US" sz="2400" b="0" kern="1200" dirty="0" smtClean="0">
                          <a:solidFill>
                            <a:schemeClr val="tx1"/>
                          </a:solidFill>
                          <a:latin typeface="+mn-lt"/>
                          <a:ea typeface="+mn-ea"/>
                          <a:cs typeface="+mn-cs"/>
                        </a:rPr>
                        <a:t>     In both the situation  no fresh investment or bank loan / crop insurance is available.</a:t>
                      </a:r>
                      <a:r>
                        <a:rPr lang="en-US" sz="2400" b="0" kern="1200" baseline="0" dirty="0" smtClean="0">
                          <a:solidFill>
                            <a:schemeClr val="tx1"/>
                          </a:solidFill>
                          <a:latin typeface="+mn-lt"/>
                          <a:ea typeface="+mn-ea"/>
                          <a:cs typeface="+mn-cs"/>
                        </a:rPr>
                        <a:t> </a:t>
                      </a:r>
                      <a:r>
                        <a:rPr lang="en-US" sz="2400" b="0" kern="1200" dirty="0" smtClean="0">
                          <a:solidFill>
                            <a:schemeClr val="tx1"/>
                          </a:solidFill>
                          <a:latin typeface="+mn-lt"/>
                          <a:ea typeface="+mn-ea"/>
                          <a:cs typeface="+mn-cs"/>
                        </a:rPr>
                        <a:t>This is growing at a alarming rate. </a:t>
                      </a:r>
                      <a:endParaRPr lang="en-US" sz="2400" b="0" baseline="0" dirty="0" smtClean="0">
                        <a:solidFill>
                          <a:schemeClr val="tx1"/>
                        </a:solidFill>
                        <a:latin typeface="+mn-lt"/>
                      </a:endParaRPr>
                    </a:p>
                  </a:txBody>
                  <a:tcPr>
                    <a:solidFill>
                      <a:schemeClr val="bg2"/>
                    </a:solidFill>
                  </a:tcPr>
                </a:tc>
              </a:tr>
            </a:tbl>
          </a:graphicData>
        </a:graphic>
      </p:graphicFrame>
      <p:sp>
        <p:nvSpPr>
          <p:cNvPr id="3" name="Rectangle 2"/>
          <p:cNvSpPr/>
          <p:nvPr/>
        </p:nvSpPr>
        <p:spPr>
          <a:xfrm>
            <a:off x="457200" y="1"/>
            <a:ext cx="8229600" cy="1508105"/>
          </a:xfrm>
          <a:prstGeom prst="rect">
            <a:avLst/>
          </a:prstGeom>
        </p:spPr>
        <p:txBody>
          <a:bodyPr wrap="square">
            <a:spAutoFit/>
          </a:bodyPr>
          <a:lstStyle/>
          <a:p>
            <a:pPr algn="ctr"/>
            <a:r>
              <a:rPr lang="en-US" sz="3600" b="1" dirty="0" smtClean="0"/>
              <a:t>Barriers to Government Initiatives for </a:t>
            </a:r>
            <a:br>
              <a:rPr lang="en-US" sz="3600" b="1" dirty="0" smtClean="0"/>
            </a:br>
            <a:r>
              <a:rPr lang="en-US" sz="3600" b="1" dirty="0" smtClean="0"/>
              <a:t>Doubling of Income of Farmers </a:t>
            </a:r>
            <a:r>
              <a:rPr lang="en-US" sz="2000" b="1" dirty="0" smtClean="0"/>
              <a:t/>
            </a:r>
            <a:br>
              <a:rPr lang="en-US" sz="2000" b="1" dirty="0" smtClean="0"/>
            </a:br>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443</TotalTime>
  <Words>1959</Words>
  <Application>Microsoft Office PowerPoint</Application>
  <PresentationFormat>On-screen Show (4:3)</PresentationFormat>
  <Paragraphs>236</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  Doubling of Farmer’s Income  in Arena of Climate Change   on- 30th May 2017  </vt:lpstr>
      <vt:lpstr>Current Situation </vt:lpstr>
      <vt:lpstr>Slide 3</vt:lpstr>
      <vt:lpstr>Global warming</vt:lpstr>
      <vt:lpstr>Climate Change</vt:lpstr>
      <vt:lpstr>Slide 6</vt:lpstr>
      <vt:lpstr>Slide 7</vt:lpstr>
      <vt:lpstr> Barriers to Government Initiatives for  Doubling of Income of Farmers         </vt:lpstr>
      <vt:lpstr>Slide 9</vt:lpstr>
      <vt:lpstr>Barriers to Government Initiatives for  Doubling of Income of Farmers</vt:lpstr>
      <vt:lpstr> Loss of Farm Produce Can increase income – 5% to 25% </vt:lpstr>
      <vt:lpstr>Slide 12</vt:lpstr>
      <vt:lpstr>Slide 13</vt:lpstr>
      <vt:lpstr>Slide 14</vt:lpstr>
      <vt:lpstr>Slide 15</vt:lpstr>
      <vt:lpstr> Doubling of Income – The Way Forward-I </vt:lpstr>
      <vt:lpstr>Slide 17</vt:lpstr>
      <vt:lpstr> Way Forward  </vt:lpstr>
      <vt:lpstr>Slide 19</vt:lpstr>
      <vt:lpstr>  </vt:lpstr>
      <vt:lpstr>Slide 21</vt:lpstr>
      <vt:lpstr>Way Forward - II</vt:lpstr>
      <vt:lpstr>Slide 23</vt:lpstr>
      <vt:lpstr>Slide 24</vt:lpstr>
      <vt:lpstr>Way Forward  Pick-up Market surplus from Villages</vt:lpstr>
      <vt:lpstr>Slide 26</vt:lpstr>
      <vt:lpstr>Slide 27</vt:lpstr>
      <vt:lpstr>Slide 28</vt:lpstr>
      <vt:lpstr>Way Forward -Extension Network:</vt:lpstr>
      <vt:lpstr>Extension Gap</vt:lpstr>
      <vt:lpstr> Set up Agriculture Information Services  </vt:lpstr>
      <vt:lpstr>Conti………….</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Doubling of Farmers’ Income  in Arena of Climate Change Seminar to be held on 30th May 2017   </dc:title>
  <dc:creator/>
  <cp:lastModifiedBy>Hetal</cp:lastModifiedBy>
  <cp:revision>55</cp:revision>
  <dcterms:created xsi:type="dcterms:W3CDTF">2006-08-16T00:00:00Z</dcterms:created>
  <dcterms:modified xsi:type="dcterms:W3CDTF">2017-05-29T10:00:58Z</dcterms:modified>
</cp:coreProperties>
</file>