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25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7C56C-EAC1-4F68-9582-84B96FDD724B}" type="datetimeFigureOut">
              <a:rPr lang="en-US" smtClean="0"/>
              <a:pPr/>
              <a:t>01/01/2015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6BB28-4396-4395-906B-046ABC031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CCA7-A406-4228-8310-03808ADA2035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FEFA-E193-422C-BE44-CC5E79650B9C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A1A2E-9B6B-4345-97C4-D54B733DA46C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A257-C0A7-423C-9469-2C02FC5CE55D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41C4-2EDC-4007-8363-4F92E5038074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A44C-61A9-4F4D-98FA-FCE5591E0DBF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D59F5-B120-4B40-8D40-B7AA36A03E0A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3B5A-6D59-4532-A935-A14A3F3E07A1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ECB3-327B-4A19-BEB4-C34023C2AB5C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AFD-931A-4511-8C18-61E5533E864C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64F1-A0F9-4875-9ED6-CEB714178B80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2D18D-9DBF-4FFA-9EDE-E847CE9D5584}" type="datetime1">
              <a:rPr lang="en-US" smtClean="0"/>
              <a:pPr/>
              <a:t>01/01/2015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NCCSD India 8 November 2014 NIRMA University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838199"/>
            <a:ext cx="7772400" cy="495300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/>
            </a:r>
            <a:br>
              <a:rPr lang="en-US" sz="5400" b="1" dirty="0" smtClean="0">
                <a:solidFill>
                  <a:srgbClr val="7030A0"/>
                </a:solidFill>
              </a:rPr>
            </a:br>
            <a:r>
              <a:rPr lang="en-US" sz="5400" b="1" dirty="0" smtClean="0">
                <a:solidFill>
                  <a:srgbClr val="7030A0"/>
                </a:solidFill>
              </a:rPr>
              <a:t>Welcome to the</a:t>
            </a:r>
            <a:br>
              <a:rPr lang="en-US" sz="5400" b="1" dirty="0" smtClean="0">
                <a:solidFill>
                  <a:srgbClr val="7030A0"/>
                </a:solidFill>
              </a:rPr>
            </a:br>
            <a:r>
              <a:rPr lang="en-US" sz="5400" b="1" dirty="0" smtClean="0">
                <a:solidFill>
                  <a:srgbClr val="7030A0"/>
                </a:solidFill>
              </a:rPr>
              <a:t> International Conference on </a:t>
            </a:r>
            <a:r>
              <a:rPr lang="en-IN" sz="5400" dirty="0" smtClean="0">
                <a:solidFill>
                  <a:srgbClr val="7030A0"/>
                </a:solidFill>
              </a:rPr>
              <a:t/>
            </a:r>
            <a:br>
              <a:rPr lang="en-IN" sz="5400" dirty="0" smtClean="0">
                <a:solidFill>
                  <a:srgbClr val="7030A0"/>
                </a:solidFill>
              </a:rPr>
            </a:br>
            <a:r>
              <a:rPr lang="en-US" sz="5400" b="1" dirty="0" smtClean="0">
                <a:solidFill>
                  <a:srgbClr val="7030A0"/>
                </a:solidFill>
              </a:rPr>
              <a:t>Strengthening </a:t>
            </a:r>
            <a:br>
              <a:rPr lang="en-US" sz="5400" b="1" dirty="0" smtClean="0">
                <a:solidFill>
                  <a:srgbClr val="7030A0"/>
                </a:solidFill>
              </a:rPr>
            </a:br>
            <a:r>
              <a:rPr lang="en-US" sz="5400" b="1" dirty="0" smtClean="0">
                <a:solidFill>
                  <a:srgbClr val="7030A0"/>
                </a:solidFill>
              </a:rPr>
              <a:t>Climate Justice Initiatives: </a:t>
            </a:r>
            <a:r>
              <a:rPr lang="en-IN" sz="5400" dirty="0" smtClean="0">
                <a:solidFill>
                  <a:srgbClr val="7030A0"/>
                </a:solidFill>
              </a:rPr>
              <a:t/>
            </a:r>
            <a:br>
              <a:rPr lang="en-IN" sz="5400" dirty="0" smtClean="0">
                <a:solidFill>
                  <a:srgbClr val="7030A0"/>
                </a:solidFill>
              </a:rPr>
            </a:br>
            <a:r>
              <a:rPr lang="en-US" sz="5400" b="1" dirty="0" smtClean="0">
                <a:solidFill>
                  <a:srgbClr val="7030A0"/>
                </a:solidFill>
              </a:rPr>
              <a:t>Focus on Farmers</a:t>
            </a:r>
            <a:br>
              <a:rPr lang="en-US" sz="5400" b="1" dirty="0" smtClean="0">
                <a:solidFill>
                  <a:srgbClr val="7030A0"/>
                </a:solidFill>
              </a:rPr>
            </a:br>
            <a:r>
              <a:rPr lang="en-US" sz="5400" b="1" dirty="0" smtClean="0">
                <a:solidFill>
                  <a:srgbClr val="7030A0"/>
                </a:solidFill>
              </a:rPr>
              <a:t/>
            </a:r>
            <a:br>
              <a:rPr lang="en-US" sz="5400" b="1" dirty="0" smtClean="0">
                <a:solidFill>
                  <a:srgbClr val="7030A0"/>
                </a:solidFill>
              </a:rPr>
            </a:br>
            <a:r>
              <a:rPr lang="en-US" sz="5400" b="1" dirty="0" err="1" smtClean="0"/>
              <a:t>Kirit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Shelat</a:t>
            </a:r>
            <a:r>
              <a:rPr lang="en-US" sz="5400" b="1" dirty="0" smtClean="0"/>
              <a:t> et al NCCSD</a:t>
            </a:r>
            <a:r>
              <a:rPr lang="en-IN" sz="5400" dirty="0" smtClean="0"/>
              <a:t/>
            </a:r>
            <a:br>
              <a:rPr lang="en-IN" sz="5400" dirty="0" smtClean="0"/>
            </a:br>
            <a:endParaRPr lang="en-IN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743200" y="6324600"/>
            <a:ext cx="2895600" cy="304800"/>
          </a:xfrm>
        </p:spPr>
        <p:txBody>
          <a:bodyPr/>
          <a:lstStyle/>
          <a:p>
            <a:r>
              <a:rPr lang="en-US" dirty="0" smtClean="0"/>
              <a:t>NCCSD India 8 November 2014 </a:t>
            </a:r>
          </a:p>
          <a:p>
            <a:r>
              <a:rPr lang="en-US" dirty="0" smtClean="0"/>
              <a:t>NIRMA University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7526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sz="2000" b="1" dirty="0" smtClean="0"/>
              <a:t>Objective of the deliberations:  </a:t>
            </a:r>
            <a:br>
              <a:rPr lang="en-US" sz="2000" b="1" dirty="0" smtClean="0"/>
            </a:br>
            <a:r>
              <a:rPr lang="en-US" sz="5400" b="1" dirty="0" smtClean="0">
                <a:solidFill>
                  <a:srgbClr val="7030A0"/>
                </a:solidFill>
              </a:rPr>
              <a:t>Strengthen</a:t>
            </a:r>
            <a:r>
              <a:rPr lang="en-US" sz="2000" b="1" dirty="0" smtClean="0">
                <a:solidFill>
                  <a:srgbClr val="7030A0"/>
                </a:solidFill>
              </a:rPr>
              <a:t> the call </a:t>
            </a:r>
            <a:br>
              <a:rPr lang="en-US" sz="2000" b="1" dirty="0" smtClean="0">
                <a:solidFill>
                  <a:srgbClr val="7030A0"/>
                </a:solidFill>
              </a:rPr>
            </a:br>
            <a:r>
              <a:rPr lang="en-US" sz="2000" b="1" dirty="0" smtClean="0">
                <a:solidFill>
                  <a:srgbClr val="7030A0"/>
                </a:solidFill>
              </a:rPr>
              <a:t>to reduce Climate burdens  faced by farmers in particular</a:t>
            </a:r>
            <a:br>
              <a:rPr lang="en-US" sz="2000" b="1" dirty="0" smtClean="0">
                <a:solidFill>
                  <a:srgbClr val="7030A0"/>
                </a:solidFill>
              </a:rPr>
            </a:br>
            <a:r>
              <a:rPr lang="en-US" sz="2000" b="1" dirty="0" smtClean="0">
                <a:solidFill>
                  <a:srgbClr val="7030A0"/>
                </a:solidFill>
              </a:rPr>
              <a:t>through a Climate Justice perspective</a:t>
            </a:r>
            <a:endParaRPr lang="en-IN" sz="2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403860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endParaRPr lang="en-IN" sz="2200" b="1" dirty="0" smtClean="0"/>
          </a:p>
          <a:p>
            <a:pPr lvl="0">
              <a:buNone/>
            </a:pPr>
            <a:r>
              <a:rPr lang="en-IN" sz="2200" b="1" dirty="0" smtClean="0"/>
              <a:t>1. </a:t>
            </a:r>
            <a:r>
              <a:rPr lang="en-IN" sz="2200" b="1" dirty="0" smtClean="0">
                <a:solidFill>
                  <a:srgbClr val="FF0000"/>
                </a:solidFill>
              </a:rPr>
              <a:t>Highlight</a:t>
            </a:r>
          </a:p>
          <a:p>
            <a:pPr lvl="1"/>
            <a:r>
              <a:rPr lang="en-IN" sz="2200" b="1" dirty="0" smtClean="0">
                <a:solidFill>
                  <a:srgbClr val="FF0000"/>
                </a:solidFill>
              </a:rPr>
              <a:t>The Legal basis of Climate Justice </a:t>
            </a:r>
          </a:p>
          <a:p>
            <a:pPr lvl="1"/>
            <a:r>
              <a:rPr lang="en-IN" sz="2200" b="1" dirty="0" smtClean="0">
                <a:solidFill>
                  <a:srgbClr val="FF0000"/>
                </a:solidFill>
              </a:rPr>
              <a:t>Approaches to ensure </a:t>
            </a:r>
          </a:p>
          <a:p>
            <a:pPr lvl="2"/>
            <a:r>
              <a:rPr lang="en-IN" sz="2200" b="1" dirty="0" smtClean="0">
                <a:solidFill>
                  <a:srgbClr val="FF0000"/>
                </a:solidFill>
              </a:rPr>
              <a:t>Timely delivery of Justice embedded in Comprehensive framework of sustainable development. </a:t>
            </a:r>
          </a:p>
          <a:p>
            <a:pPr lvl="2"/>
            <a:r>
              <a:rPr lang="en-IN" sz="2200" b="1" dirty="0" smtClean="0">
                <a:solidFill>
                  <a:srgbClr val="FF0000"/>
                </a:solidFill>
              </a:rPr>
              <a:t>Special focus on marginalized and affected farmers</a:t>
            </a:r>
          </a:p>
          <a:p>
            <a:pPr lvl="3"/>
            <a:r>
              <a:rPr lang="en-IN" sz="2200" b="1" dirty="0" smtClean="0">
                <a:solidFill>
                  <a:srgbClr val="FF0000"/>
                </a:solidFill>
              </a:rPr>
              <a:t> Cross cutting impacts </a:t>
            </a:r>
          </a:p>
          <a:p>
            <a:pPr lvl="3"/>
            <a:r>
              <a:rPr lang="en-IN" sz="2200" b="1" dirty="0" smtClean="0">
                <a:solidFill>
                  <a:srgbClr val="FF0000"/>
                </a:solidFill>
              </a:rPr>
              <a:t>Precautionary approaches </a:t>
            </a:r>
          </a:p>
          <a:p>
            <a:pPr lvl="3"/>
            <a:r>
              <a:rPr lang="en-IN" sz="2200" b="1" dirty="0" smtClean="0">
                <a:solidFill>
                  <a:srgbClr val="FF0000"/>
                </a:solidFill>
              </a:rPr>
              <a:t>Inclusive public policies </a:t>
            </a:r>
          </a:p>
          <a:p>
            <a:pPr lvl="3">
              <a:buNone/>
            </a:pPr>
            <a:endParaRPr lang="en-IN" sz="2200" b="1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en-IN" sz="2200" b="1" dirty="0" smtClean="0"/>
              <a:t>2</a:t>
            </a:r>
            <a:r>
              <a:rPr lang="en-IN" sz="2200" b="1" dirty="0" smtClean="0">
                <a:solidFill>
                  <a:srgbClr val="7030A0"/>
                </a:solidFill>
              </a:rPr>
              <a:t>. Hear the voices of farmers </a:t>
            </a:r>
          </a:p>
          <a:p>
            <a:pPr lvl="1"/>
            <a:r>
              <a:rPr lang="en-IN" sz="2200" b="1" dirty="0" smtClean="0">
                <a:solidFill>
                  <a:srgbClr val="7030A0"/>
                </a:solidFill>
              </a:rPr>
              <a:t>Demonstrate inclusiveness in deliberations through their participation </a:t>
            </a:r>
          </a:p>
          <a:p>
            <a:pPr lvl="1"/>
            <a:r>
              <a:rPr lang="en-IN" sz="2200" b="1" dirty="0" smtClean="0">
                <a:solidFill>
                  <a:srgbClr val="7030A0"/>
                </a:solidFill>
              </a:rPr>
              <a:t>Define opportunities to establish veracity of their observations to strengthen scientific temper. 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90600" y="6356350"/>
            <a:ext cx="6781800" cy="365125"/>
          </a:xfrm>
        </p:spPr>
        <p:txBody>
          <a:bodyPr/>
          <a:lstStyle/>
          <a:p>
            <a:r>
              <a:rPr lang="en-US" dirty="0" smtClean="0"/>
              <a:t>NCCSD India 8 November 2014 NIRMA University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The </a:t>
            </a:r>
            <a:r>
              <a:rPr lang="en-US" b="1" dirty="0" smtClean="0"/>
              <a:t>Contours</a:t>
            </a:r>
            <a:r>
              <a:rPr lang="en-US" sz="3100" b="1" dirty="0" smtClean="0"/>
              <a:t> of justice &amp; the need for farmer focus </a:t>
            </a:r>
            <a:r>
              <a:rPr lang="en-IN" sz="3100" dirty="0" smtClean="0"/>
              <a:t/>
            </a:r>
            <a:br>
              <a:rPr lang="en-IN" sz="3100" dirty="0" smtClean="0"/>
            </a:br>
            <a:endParaRPr lang="en-IN" sz="31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077200" cy="1066800"/>
          </a:xfrm>
        </p:spPr>
        <p:txBody>
          <a:bodyPr>
            <a:normAutofit fontScale="62500" lnSpcReduction="20000"/>
          </a:bodyPr>
          <a:lstStyle/>
          <a:p>
            <a:pPr lvl="0"/>
            <a:endParaRPr lang="en-IN" sz="2600" b="1" dirty="0" smtClean="0"/>
          </a:p>
          <a:p>
            <a:pPr lvl="0"/>
            <a:r>
              <a:rPr lang="en-IN" sz="2600" b="1" dirty="0" smtClean="0"/>
              <a:t>Facets of justice </a:t>
            </a:r>
          </a:p>
          <a:p>
            <a:pPr lvl="1"/>
            <a:r>
              <a:rPr lang="en-IN" sz="2600" b="1" dirty="0" smtClean="0"/>
              <a:t>Fairness, moral rightness and a scheme or system of law that benefits every citizen. </a:t>
            </a:r>
          </a:p>
          <a:p>
            <a:pPr lvl="1"/>
            <a:r>
              <a:rPr lang="en-IN" sz="2600" b="1" dirty="0" smtClean="0"/>
              <a:t>Natural and legal rights. 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9600" y="2133600"/>
            <a:ext cx="8077200" cy="4114800"/>
          </a:xfrm>
        </p:spPr>
        <p:txBody>
          <a:bodyPr>
            <a:normAutofit fontScale="62500" lnSpcReduction="20000"/>
          </a:bodyPr>
          <a:lstStyle/>
          <a:p>
            <a:pPr lvl="0"/>
            <a:endParaRPr lang="en-IN" sz="2000" b="1" dirty="0" smtClean="0"/>
          </a:p>
          <a:p>
            <a:pPr lvl="0"/>
            <a:r>
              <a:rPr lang="en-IN" sz="2600" b="1" dirty="0" smtClean="0"/>
              <a:t>Farmer focus : Go beyond piece meal solutions</a:t>
            </a:r>
          </a:p>
          <a:p>
            <a:pPr lvl="1"/>
            <a:r>
              <a:rPr lang="en-IN" sz="2600" b="1" dirty="0" smtClean="0">
                <a:solidFill>
                  <a:srgbClr val="FF0000"/>
                </a:solidFill>
              </a:rPr>
              <a:t>Highly vulnerable and need speedy justice</a:t>
            </a:r>
          </a:p>
          <a:p>
            <a:pPr lvl="1"/>
            <a:r>
              <a:rPr lang="en-IN" sz="2600" b="1" dirty="0" smtClean="0">
                <a:solidFill>
                  <a:srgbClr val="FF0000"/>
                </a:solidFill>
              </a:rPr>
              <a:t>Have to tackle cross cutting consequences of Inclement weather and markets, adaptation by crops, diseases, post – harvest management </a:t>
            </a:r>
          </a:p>
          <a:p>
            <a:pPr lvl="1"/>
            <a:r>
              <a:rPr lang="en-IN" sz="2600" b="1" dirty="0" smtClean="0"/>
              <a:t>Need </a:t>
            </a:r>
          </a:p>
          <a:p>
            <a:pPr lvl="2"/>
            <a:r>
              <a:rPr lang="en-IN" sz="2600" b="1" dirty="0" smtClean="0"/>
              <a:t>Locally adapted and inclusive knowledge systems </a:t>
            </a:r>
          </a:p>
          <a:p>
            <a:pPr lvl="3"/>
            <a:r>
              <a:rPr lang="en-IN" sz="2600" b="1" dirty="0" smtClean="0">
                <a:solidFill>
                  <a:srgbClr val="7030A0"/>
                </a:solidFill>
              </a:rPr>
              <a:t>Build on their understanding </a:t>
            </a:r>
          </a:p>
          <a:p>
            <a:pPr lvl="3"/>
            <a:r>
              <a:rPr lang="en-IN" sz="2600" b="1" dirty="0" smtClean="0">
                <a:solidFill>
                  <a:srgbClr val="7030A0"/>
                </a:solidFill>
              </a:rPr>
              <a:t>Empowers them to access emerging knowledge </a:t>
            </a:r>
          </a:p>
          <a:p>
            <a:pPr lvl="4"/>
            <a:r>
              <a:rPr lang="en-IN" sz="2600" b="1" dirty="0" smtClean="0">
                <a:solidFill>
                  <a:srgbClr val="7030A0"/>
                </a:solidFill>
              </a:rPr>
              <a:t>Livelihood opportunities with livestock, fisheries, land and water management, bio resources conservation </a:t>
            </a:r>
          </a:p>
          <a:p>
            <a:pPr lvl="3"/>
            <a:r>
              <a:rPr lang="en-IN" sz="2600" b="1" dirty="0" smtClean="0">
                <a:solidFill>
                  <a:srgbClr val="7030A0"/>
                </a:solidFill>
              </a:rPr>
              <a:t>Viable and locally feasible Climate smart practices that are not “re – packaged &amp; redundant” </a:t>
            </a:r>
          </a:p>
          <a:p>
            <a:pPr lvl="3"/>
            <a:r>
              <a:rPr lang="en-IN" sz="2600" b="1" dirty="0" smtClean="0">
                <a:solidFill>
                  <a:srgbClr val="7030A0"/>
                </a:solidFill>
              </a:rPr>
              <a:t>Overcome drudgery &amp; </a:t>
            </a:r>
          </a:p>
          <a:p>
            <a:pPr lvl="3"/>
            <a:r>
              <a:rPr lang="en-IN" sz="2600" b="1" dirty="0" smtClean="0">
                <a:solidFill>
                  <a:srgbClr val="7030A0"/>
                </a:solidFill>
              </a:rPr>
              <a:t>Establish other enabling circumstances including infrastructure, crop insurance, food security, alternative livelihoods, soil / water / bio resources augmentation &amp; multiple safety nets </a:t>
            </a:r>
          </a:p>
          <a:p>
            <a:endParaRPr lang="en-IN" sz="2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800600" cy="365125"/>
          </a:xfrm>
        </p:spPr>
        <p:txBody>
          <a:bodyPr/>
          <a:lstStyle/>
          <a:p>
            <a:r>
              <a:rPr lang="en-US" dirty="0" smtClean="0"/>
              <a:t>NCCSD India 8 November 2014 NIRMA University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Some Important leads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500" dirty="0" err="1" smtClean="0"/>
              <a:t>Anand</a:t>
            </a:r>
            <a:r>
              <a:rPr lang="en-US" sz="4500" dirty="0" smtClean="0"/>
              <a:t> Agricultural University for Gujarat</a:t>
            </a:r>
            <a:endParaRPr lang="en-IN" sz="4500" dirty="0" smtClean="0"/>
          </a:p>
          <a:p>
            <a:pPr lvl="0"/>
            <a:r>
              <a:rPr lang="en-US" sz="4500" dirty="0" smtClean="0"/>
              <a:t>3°C increase could reduce</a:t>
            </a:r>
            <a:endParaRPr lang="en-IN" sz="4500" dirty="0" smtClean="0"/>
          </a:p>
          <a:p>
            <a:pPr lvl="1"/>
            <a:r>
              <a:rPr lang="en-US" sz="4500" dirty="0" smtClean="0"/>
              <a:t>CERES-Peanut (Groundnut) yield by 31.2% / yr. </a:t>
            </a:r>
            <a:endParaRPr lang="en-IN" sz="4500" dirty="0" smtClean="0"/>
          </a:p>
          <a:p>
            <a:pPr lvl="1"/>
            <a:r>
              <a:rPr lang="en-US" sz="4500" dirty="0" smtClean="0"/>
              <a:t>CERES-Wheat by about 44% / yr.</a:t>
            </a:r>
            <a:endParaRPr lang="en-IN" sz="4500" dirty="0" smtClean="0"/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00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Across India as a whole </a:t>
            </a:r>
            <a:endParaRPr lang="en-IN" sz="1400" b="1" dirty="0" smtClean="0"/>
          </a:p>
          <a:p>
            <a:pPr lvl="0"/>
            <a:r>
              <a:rPr lang="en-US" sz="1400" b="1" dirty="0" smtClean="0"/>
              <a:t>Drought in 2002 reduced 15 million hectares of the rainy-season crops - loss of &gt; 10% in food grain production.</a:t>
            </a:r>
            <a:endParaRPr lang="en-IN" sz="1400" b="1" dirty="0" smtClean="0"/>
          </a:p>
          <a:p>
            <a:pPr lvl="0"/>
            <a:r>
              <a:rPr lang="en-US" sz="1400" b="1" dirty="0" smtClean="0"/>
              <a:t>2013 delayed monsoon rains caused a fall in rice cultivation. </a:t>
            </a:r>
            <a:endParaRPr lang="en-IN" sz="1400" b="1" dirty="0" smtClean="0"/>
          </a:p>
          <a:p>
            <a:pPr lvl="0"/>
            <a:r>
              <a:rPr lang="en-US" sz="1400" b="1" dirty="0" smtClean="0"/>
              <a:t>Terminal heat stress is lowering yields of late-sown wheat yields and cold waves during December 2002-January 2003 significantly affected mustard, mango, guava, papaya, </a:t>
            </a:r>
            <a:r>
              <a:rPr lang="en-US" sz="1400" b="1" dirty="0" err="1" smtClean="0"/>
              <a:t>brinjal</a:t>
            </a:r>
            <a:r>
              <a:rPr lang="en-US" sz="1400" b="1" dirty="0" smtClean="0"/>
              <a:t>, tomato and potato in northern India. </a:t>
            </a:r>
            <a:endParaRPr lang="en-IN" sz="1400" b="1" dirty="0" smtClean="0"/>
          </a:p>
          <a:p>
            <a:pPr lvl="0"/>
            <a:r>
              <a:rPr lang="en-US" sz="1400" b="1" dirty="0" smtClean="0"/>
              <a:t>Cold wave in 2006 damaged 50-60 % of young and 20-50 % old mango trees. </a:t>
            </a:r>
            <a:endParaRPr lang="en-IN" sz="1400" b="1" dirty="0" smtClean="0"/>
          </a:p>
          <a:p>
            <a:pPr lvl="0"/>
            <a:r>
              <a:rPr lang="en-US" sz="1400" b="1" dirty="0" smtClean="0"/>
              <a:t>Heat waves </a:t>
            </a:r>
            <a:endParaRPr lang="en-IN" sz="1400" b="1" dirty="0" smtClean="0"/>
          </a:p>
          <a:p>
            <a:pPr lvl="1"/>
            <a:r>
              <a:rPr lang="en-US" sz="1400" b="1" dirty="0" smtClean="0"/>
              <a:t>Nearly 20 </a:t>
            </a:r>
            <a:r>
              <a:rPr lang="en-US" sz="1400" b="1" dirty="0" err="1" smtClean="0"/>
              <a:t>lakh</a:t>
            </a:r>
            <a:r>
              <a:rPr lang="en-US" sz="1400" b="1" dirty="0" smtClean="0"/>
              <a:t> birds perished in June 2003. </a:t>
            </a:r>
            <a:endParaRPr lang="en-IN" sz="1400" b="1" dirty="0" smtClean="0"/>
          </a:p>
          <a:p>
            <a:pPr lvl="1"/>
            <a:r>
              <a:rPr lang="en-US" sz="1400" b="1" dirty="0" smtClean="0"/>
              <a:t>Can reduce a milk yield by 10-30% in first lactation and 5-20% in second and third lactation periods in cattle and buffaloes. </a:t>
            </a:r>
            <a:endParaRPr lang="en-IN" sz="1400" b="1" dirty="0" smtClean="0"/>
          </a:p>
          <a:p>
            <a:endParaRPr lang="en-IN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3810000" cy="365125"/>
          </a:xfrm>
        </p:spPr>
        <p:txBody>
          <a:bodyPr/>
          <a:lstStyle/>
          <a:p>
            <a:r>
              <a:rPr lang="en-US" dirty="0" smtClean="0"/>
              <a:t>NCCSD India 8 November 2014 NIRMA University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Small farmers stare at big losses</a:t>
            </a:r>
            <a:r>
              <a:rPr lang="en-IN" sz="3100" dirty="0" smtClean="0"/>
              <a:t/>
            </a:r>
            <a:br>
              <a:rPr lang="en-IN" sz="3100" dirty="0" smtClean="0"/>
            </a:br>
            <a:endParaRPr lang="en-IN" sz="31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Monsoon delay has pushed 20 of the 75 districts in UP to the brink of drought.</a:t>
            </a:r>
            <a:endParaRPr lang="en-IN" dirty="0" smtClean="0"/>
          </a:p>
          <a:p>
            <a:pPr lvl="0"/>
            <a:r>
              <a:rPr lang="en-US" dirty="0" smtClean="0"/>
              <a:t>Worst-hit are in Meerut, Kanpur and </a:t>
            </a:r>
            <a:r>
              <a:rPr lang="en-US" dirty="0" err="1" smtClean="0"/>
              <a:t>Varansi</a:t>
            </a:r>
            <a:r>
              <a:rPr lang="en-US" dirty="0" smtClean="0"/>
              <a:t>, where dry spell has damaged paddy.</a:t>
            </a:r>
            <a:endParaRPr lang="en-IN" dirty="0" smtClean="0"/>
          </a:p>
          <a:p>
            <a:pPr lvl="0"/>
            <a:r>
              <a:rPr lang="en-US" dirty="0" smtClean="0"/>
              <a:t>Unusual rain has harmed crops in parts of </a:t>
            </a:r>
            <a:r>
              <a:rPr lang="en-US" dirty="0" err="1" smtClean="0"/>
              <a:t>Bankura</a:t>
            </a:r>
            <a:r>
              <a:rPr lang="en-US" dirty="0" smtClean="0"/>
              <a:t>, </a:t>
            </a:r>
            <a:r>
              <a:rPr lang="en-US" dirty="0" err="1" smtClean="0"/>
              <a:t>Purulia</a:t>
            </a:r>
            <a:r>
              <a:rPr lang="en-US" dirty="0" smtClean="0"/>
              <a:t> and East </a:t>
            </a:r>
            <a:r>
              <a:rPr lang="en-US" dirty="0" err="1" smtClean="0"/>
              <a:t>Midnapore</a:t>
            </a:r>
            <a:r>
              <a:rPr lang="en-US" dirty="0" smtClean="0"/>
              <a:t> in Bengal</a:t>
            </a:r>
            <a:endParaRPr lang="en-IN" dirty="0" smtClean="0"/>
          </a:p>
          <a:p>
            <a:pPr lvl="0"/>
            <a:r>
              <a:rPr lang="en-US" dirty="0" smtClean="0"/>
              <a:t>Large-scale flooding, after heavy rains affected 23 districts in </a:t>
            </a:r>
            <a:r>
              <a:rPr lang="en-US" dirty="0" err="1" smtClean="0"/>
              <a:t>Odisha</a:t>
            </a:r>
            <a:r>
              <a:rPr lang="en-US" dirty="0" smtClean="0"/>
              <a:t> and entire regions of Kashmir. </a:t>
            </a:r>
            <a:r>
              <a:rPr lang="en-US" sz="1500" dirty="0" smtClean="0"/>
              <a:t>Source: Economic Times, 7 September, 2014</a:t>
            </a:r>
            <a:endParaRPr lang="en-IN" sz="1500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</p:spPr>
        <p:txBody>
          <a:bodyPr/>
          <a:lstStyle/>
          <a:p>
            <a:r>
              <a:rPr lang="en-US" dirty="0" smtClean="0"/>
              <a:t>NCCSD India 8 November 2014 </a:t>
            </a:r>
          </a:p>
          <a:p>
            <a:r>
              <a:rPr lang="en-US" dirty="0" smtClean="0"/>
              <a:t>NIRMA University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solidFill>
                  <a:srgbClr val="7030A0"/>
                </a:solidFill>
              </a:rPr>
              <a:t>The centrality of the farmer &amp; </a:t>
            </a:r>
            <a:br>
              <a:rPr lang="en-US" sz="2400" b="1" dirty="0" smtClean="0">
                <a:solidFill>
                  <a:srgbClr val="7030A0"/>
                </a:solidFill>
              </a:rPr>
            </a:br>
            <a:r>
              <a:rPr lang="en-US" sz="2400" b="1" dirty="0" smtClean="0">
                <a:solidFill>
                  <a:srgbClr val="7030A0"/>
                </a:solidFill>
              </a:rPr>
              <a:t>The Indian perspective to tackle challenges</a:t>
            </a:r>
            <a:r>
              <a:rPr lang="en-IN" sz="2400" dirty="0" smtClean="0"/>
              <a:t/>
            </a:r>
            <a:br>
              <a:rPr lang="en-IN" sz="2400" dirty="0" smtClean="0"/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Important challenges (amongst </a:t>
            </a:r>
            <a:r>
              <a:rPr lang="en-US" dirty="0" err="1" smtClean="0"/>
              <a:t>otehrs</a:t>
            </a:r>
            <a:r>
              <a:rPr lang="en-US" dirty="0" smtClean="0"/>
              <a:t>) persist. </a:t>
            </a:r>
            <a:endParaRPr lang="en-IN" dirty="0" smtClean="0"/>
          </a:p>
          <a:p>
            <a:pPr lvl="1"/>
            <a:r>
              <a:rPr lang="en-IN" dirty="0" smtClean="0"/>
              <a:t>Approximately 20% people left out of the food security and employment guarantee schemes. </a:t>
            </a:r>
          </a:p>
          <a:p>
            <a:pPr lvl="1"/>
            <a:r>
              <a:rPr lang="en-IN" dirty="0" smtClean="0"/>
              <a:t>Safety nets dealing with inputs and marketing are riddled with leakages. </a:t>
            </a:r>
          </a:p>
          <a:p>
            <a:pPr lvl="1"/>
            <a:r>
              <a:rPr lang="en-IN" dirty="0" smtClean="0"/>
              <a:t>Delay in insurance payments </a:t>
            </a:r>
          </a:p>
          <a:p>
            <a:pPr lvl="1"/>
            <a:r>
              <a:rPr lang="en-IN" dirty="0" smtClean="0"/>
              <a:t>Town planning does not emphasize grazing areas adequately 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3581400" cy="365125"/>
          </a:xfrm>
        </p:spPr>
        <p:txBody>
          <a:bodyPr/>
          <a:lstStyle/>
          <a:p>
            <a:r>
              <a:rPr lang="en-US" dirty="0" smtClean="0"/>
              <a:t>NCCSD India 8 November 2014 NIRMA University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Call for action at the local level</a:t>
            </a:r>
            <a:r>
              <a:rPr lang="en-US" sz="3100" dirty="0" smtClean="0"/>
              <a:t>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Local level public Administration including Sub  judicial Magistrate, </a:t>
            </a:r>
            <a:r>
              <a:rPr lang="en-IN" sz="2400" dirty="0" err="1" smtClean="0"/>
              <a:t>Taluka</a:t>
            </a:r>
            <a:r>
              <a:rPr lang="en-IN" sz="2400" dirty="0" smtClean="0"/>
              <a:t> Magistrate and </a:t>
            </a:r>
            <a:r>
              <a:rPr lang="en-IN" sz="2400" dirty="0" err="1" smtClean="0"/>
              <a:t>Mamlatdar</a:t>
            </a:r>
            <a:r>
              <a:rPr lang="en-IN" sz="2400" dirty="0" smtClean="0"/>
              <a:t>, the </a:t>
            </a:r>
            <a:r>
              <a:rPr lang="en-IN" sz="2400" dirty="0" err="1" smtClean="0"/>
              <a:t>Taluka</a:t>
            </a:r>
            <a:r>
              <a:rPr lang="en-IN" sz="2400" dirty="0" smtClean="0"/>
              <a:t> Development Officer and the Police Inspector, Commercial and co-operative banks, the Agriculture Produce Market Committee yard (APMC) ,the Input dealers related to seeds, fertilizer and agriculture tool and equipments have to be sensitized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The </a:t>
            </a:r>
            <a:r>
              <a:rPr lang="en-IN" sz="2400" dirty="0" err="1" smtClean="0"/>
              <a:t>Sarpanch</a:t>
            </a:r>
            <a:r>
              <a:rPr lang="en-IN" sz="2400" dirty="0" smtClean="0"/>
              <a:t> could visit the farms and help redress.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Integrated and locally adapted / feasible CSA practices should cover agriculture, fisheries, poultry, other livestock and animal husbandry.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N" sz="2400" dirty="0" smtClean="0"/>
              <a:t>Twin Mitigation and adaptation strategies for optimal returns. </a:t>
            </a:r>
            <a:br>
              <a:rPr lang="en-IN" sz="2400" dirty="0" smtClean="0"/>
            </a:br>
            <a:endParaRPr lang="en-IN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3886200" cy="365125"/>
          </a:xfrm>
        </p:spPr>
        <p:txBody>
          <a:bodyPr/>
          <a:lstStyle/>
          <a:p>
            <a:r>
              <a:rPr lang="en-US" dirty="0" smtClean="0"/>
              <a:t>NCCSD India 8 November 2014 NIRMA University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The way forward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sz="2900" dirty="0" smtClean="0"/>
          </a:p>
          <a:p>
            <a:pPr>
              <a:buNone/>
            </a:pPr>
            <a:r>
              <a:rPr lang="en-US" dirty="0" smtClean="0"/>
              <a:t>The Climate justice perspective should address six inter related aspects. 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Legal and administrative framework / provisions farmers can invoke for </a:t>
            </a:r>
            <a:r>
              <a:rPr lang="en-IN" dirty="0" err="1" smtClean="0"/>
              <a:t>redressal</a:t>
            </a:r>
            <a:r>
              <a:rPr lang="en-IN" dirty="0" smtClean="0"/>
              <a:t> and thrust responsibilities for related impacts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Safety-nets for affected families &amp; Expedite delivery of services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Economic Inequities and system related barriers faced by farmers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Systems of warning and weather forecasts / agro-advisories and appropriate practices to tackle challenges that may occur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IN" sz="3200" dirty="0" smtClean="0"/>
              <a:t>Prior to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IN" sz="3200" dirty="0" smtClean="0"/>
              <a:t>During cultivation &amp;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IN" sz="3200" dirty="0" smtClean="0"/>
              <a:t>Post – harvest periods  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Robust science &amp; technology communication strategies: Bottom up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Accountability of industry, urban / </a:t>
            </a:r>
            <a:r>
              <a:rPr lang="en-IN" dirty="0" err="1" smtClean="0"/>
              <a:t>peri</a:t>
            </a:r>
            <a:r>
              <a:rPr lang="en-IN" dirty="0" smtClean="0"/>
              <a:t> urban areas including such infrastructure projects as power generation, ports, mining etc that generate these externalities</a:t>
            </a:r>
            <a:r>
              <a:rPr lang="en-IN" sz="2900" dirty="0" smtClean="0"/>
              <a:t>. 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NCCSD India 8 November 2014</a:t>
            </a:r>
          </a:p>
          <a:p>
            <a:r>
              <a:rPr lang="en-US" dirty="0" smtClean="0"/>
              <a:t>NIRMA University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760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Welcome to the  International Conference on  Strengthening  Climate Justice Initiatives:  Focus on Farmers  Kirit Shelat et al NCCSD </vt:lpstr>
      <vt:lpstr>Objective of the deliberations:   Strengthen the call  to reduce Climate burdens  faced by farmers in particular through a Climate Justice perspective</vt:lpstr>
      <vt:lpstr> The Contours of justice &amp; the need for farmer focus  </vt:lpstr>
      <vt:lpstr>Some Important leads</vt:lpstr>
      <vt:lpstr> Small farmers stare at big losses </vt:lpstr>
      <vt:lpstr> The centrality of the farmer &amp;  The Indian perspective to tackle challenges </vt:lpstr>
      <vt:lpstr> Call for action at the local level  </vt:lpstr>
      <vt:lpstr>The way forward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 International Conference on    Strengthening  Climate Justice Initiatives   Livelihood Challenges  at the Local Level  with a Focus on Farmers</dc:title>
  <dc:creator>Director1</dc:creator>
  <cp:lastModifiedBy>LISHA</cp:lastModifiedBy>
  <cp:revision>28</cp:revision>
  <dcterms:created xsi:type="dcterms:W3CDTF">2006-08-16T00:00:00Z</dcterms:created>
  <dcterms:modified xsi:type="dcterms:W3CDTF">2015-01-01T05:21:09Z</dcterms:modified>
</cp:coreProperties>
</file>