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3" autoAdjust="0"/>
    <p:restoredTop sz="94709" autoAdjust="0"/>
  </p:normalViewPr>
  <p:slideViewPr>
    <p:cSldViewPr>
      <p:cViewPr varScale="1">
        <p:scale>
          <a:sx n="69" d="100"/>
          <a:sy n="69" d="100"/>
        </p:scale>
        <p:origin x="-11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5E7E6C-2131-4953-8C68-5A2A11F21516}" type="datetimeFigureOut">
              <a:rPr lang="en-US" smtClean="0"/>
              <a:pPr/>
              <a:t>24/10/2017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AA41DD-9152-44FC-92FD-21CDCADEB6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3B7EB-1107-4DC7-818C-FA915283F4B3}" type="datetimeFigureOut">
              <a:rPr lang="en-US" smtClean="0"/>
              <a:pPr/>
              <a:t>24/10/2017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34D62-8958-44FB-927C-E44F94FAD4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13055F-B914-4959-9E53-824FF12DEC5A}" type="datetime1">
              <a:rPr lang="en-US" smtClean="0"/>
              <a:pPr/>
              <a:t>24/10/2017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B6E3B-9A53-42EE-B8D9-662013224717}" type="datetime1">
              <a:rPr lang="en-US" smtClean="0"/>
              <a:pPr/>
              <a:t>24/10/2017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F3936-2A3E-4188-A6CD-6C6FC1D8BDAB}" type="datetime1">
              <a:rPr lang="en-US" smtClean="0"/>
              <a:pPr/>
              <a:t>24/10/2017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AF05C-0B64-41AC-8527-8FEF25E90B4E}" type="datetime1">
              <a:rPr lang="en-US" smtClean="0"/>
              <a:pPr/>
              <a:t>24/10/2017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30638E-A953-4822-884A-493ACF0E0B9E}" type="datetime1">
              <a:rPr lang="en-US" smtClean="0"/>
              <a:pPr/>
              <a:t>24/10/2017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8F1924-5ECB-426E-8788-59B7CDB478EE}" type="datetime1">
              <a:rPr lang="en-US" smtClean="0"/>
              <a:pPr/>
              <a:t>24/10/2017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AE0F00-7747-425E-9540-149865968935}" type="datetime1">
              <a:rPr lang="en-US" smtClean="0"/>
              <a:pPr/>
              <a:t>24/10/2017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28C24B-632D-4C28-B13C-C3A0FABFC832}" type="datetime1">
              <a:rPr lang="en-US" smtClean="0"/>
              <a:pPr/>
              <a:t>24/10/2017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967AA-ED80-4549-A131-FD80E22C5C8C}" type="datetime1">
              <a:rPr lang="en-US" smtClean="0"/>
              <a:pPr/>
              <a:t>24/10/2017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BADD5-265C-43F5-911B-CDB9CFA73EDC}" type="datetime1">
              <a:rPr lang="en-US" smtClean="0"/>
              <a:pPr/>
              <a:t>24/10/2017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A612B-2376-4A3A-B5D6-7B493ECF5EAC}" type="datetime1">
              <a:rPr lang="en-US" smtClean="0"/>
              <a:pPr/>
              <a:t>24/10/2017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60702-4782-4121-89DE-CC497854F6E9}" type="datetime1">
              <a:rPr lang="en-US" smtClean="0"/>
              <a:pPr/>
              <a:t>24/10/2017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atin typeface="Bookman Old Style" pitchFamily="18" charset="0"/>
              </a:rPr>
              <a:t>Building Climate Smart FARMERS</a:t>
            </a:r>
            <a:r>
              <a:rPr lang="en-US" dirty="0" smtClean="0">
                <a:latin typeface="Bookman Old Style" pitchFamily="18" charset="0"/>
              </a:rPr>
              <a:t/>
            </a:r>
            <a:br>
              <a:rPr lang="en-US" dirty="0" smtClean="0">
                <a:latin typeface="Bookman Old Style" pitchFamily="18" charset="0"/>
              </a:rPr>
            </a:br>
            <a:r>
              <a:rPr lang="en-US" b="1" dirty="0" smtClean="0">
                <a:latin typeface="Bookman Old Style" pitchFamily="18" charset="0"/>
              </a:rPr>
              <a:t>The Indian Perspective</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55000" lnSpcReduction="20000"/>
          </a:bodyPr>
          <a:lstStyle/>
          <a:p>
            <a:r>
              <a:rPr lang="en-US" b="1" dirty="0" smtClean="0">
                <a:latin typeface="Bookman Old Style" pitchFamily="18" charset="0"/>
              </a:rPr>
              <a:t>Presented by</a:t>
            </a:r>
          </a:p>
          <a:p>
            <a:r>
              <a:rPr lang="en-US" b="1" dirty="0" smtClean="0">
                <a:latin typeface="Bookman Old Style" pitchFamily="18" charset="0"/>
              </a:rPr>
              <a:t>DR. KIRIT N SHELAT, I.A.S. (</a:t>
            </a:r>
            <a:r>
              <a:rPr lang="en-US" b="1" dirty="0" err="1" smtClean="0">
                <a:latin typeface="Bookman Old Style" pitchFamily="18" charset="0"/>
              </a:rPr>
              <a:t>Rtd</a:t>
            </a:r>
            <a:r>
              <a:rPr lang="en-US" b="1" dirty="0" smtClean="0">
                <a:latin typeface="Bookman Old Style" pitchFamily="18" charset="0"/>
              </a:rPr>
              <a:t>)</a:t>
            </a:r>
          </a:p>
          <a:p>
            <a:r>
              <a:rPr lang="en-US" b="1" dirty="0" smtClean="0">
                <a:latin typeface="Bookman Old Style" pitchFamily="18" charset="0"/>
              </a:rPr>
              <a:t>National Council for Climate Change, Sustainable Development and Public Leadership (NCCSD)</a:t>
            </a:r>
          </a:p>
          <a:p>
            <a:r>
              <a:rPr lang="en-US" b="1" dirty="0" smtClean="0">
                <a:latin typeface="Bookman Old Style" pitchFamily="18" charset="0"/>
              </a:rPr>
              <a:t>AHMEDABAD - INDIA</a:t>
            </a:r>
          </a:p>
          <a:p>
            <a:r>
              <a:rPr lang="en-US" b="1" dirty="0" smtClean="0">
                <a:latin typeface="Bookman Old Style" pitchFamily="18" charset="0"/>
              </a:rPr>
              <a:t> </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National Initiative for Climate Resilient Agriculture </a:t>
            </a:r>
            <a:br>
              <a:rPr lang="en-US" b="1" dirty="0" smtClean="0"/>
            </a:br>
            <a:r>
              <a:rPr lang="en-US" b="1" dirty="0" smtClean="0"/>
              <a:t>(NICRA) – Indian Council of Agricultural Research</a:t>
            </a:r>
            <a:endParaRPr lang="en-US" dirty="0" smtClean="0"/>
          </a:p>
          <a:p>
            <a:pPr lvl="0"/>
            <a:r>
              <a:rPr lang="en-US" dirty="0" smtClean="0"/>
              <a:t>It is a Comprehensive Research , Development  &amp; Extension Education Programme. </a:t>
            </a:r>
          </a:p>
          <a:p>
            <a:pPr lvl="0"/>
            <a:r>
              <a:rPr lang="en-US" dirty="0" smtClean="0"/>
              <a:t>Contingency Plan for every Block  - how to manage crops in wake up of unforeseen weather like delay in rain, floods etc.</a:t>
            </a:r>
          </a:p>
          <a:p>
            <a:pPr lvl="0"/>
            <a:r>
              <a:rPr lang="en-US" dirty="0" smtClean="0"/>
              <a:t>Implemented throughout the country.  </a:t>
            </a:r>
          </a:p>
          <a:p>
            <a:pPr lvl="0"/>
            <a:r>
              <a:rPr lang="en-US" dirty="0" smtClean="0"/>
              <a:t>It involves capacity building of Building Climate Smart villages and farmers.</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INITIATIVES</a:t>
            </a:r>
            <a:endParaRPr lang="en-US" dirty="0"/>
          </a:p>
        </p:txBody>
      </p:sp>
      <p:sp>
        <p:nvSpPr>
          <p:cNvPr id="3" name="Content Placeholder 2"/>
          <p:cNvSpPr>
            <a:spLocks noGrp="1"/>
          </p:cNvSpPr>
          <p:nvPr>
            <p:ph idx="1"/>
          </p:nvPr>
        </p:nvSpPr>
        <p:spPr/>
        <p:txBody>
          <a:bodyPr>
            <a:normAutofit fontScale="92500"/>
          </a:bodyPr>
          <a:lstStyle/>
          <a:p>
            <a:r>
              <a:rPr lang="en-US" b="1" dirty="0" smtClean="0"/>
              <a:t>Soil Health Card</a:t>
            </a:r>
            <a:endParaRPr lang="en-US" dirty="0" smtClean="0"/>
          </a:p>
          <a:p>
            <a:r>
              <a:rPr lang="en-US" dirty="0" smtClean="0"/>
              <a:t>Soil Health Card is a key to climate resilient crops. </a:t>
            </a:r>
          </a:p>
          <a:p>
            <a:r>
              <a:rPr lang="en-US" dirty="0" smtClean="0"/>
              <a:t>It is a comprehensive new extension approach to provide individual farmer,  a written guidance for management of soil and selection of crops which can be sustained by it. This in contrast to current system which provide  farmers oral guidance.  This is based  on Soil Health Analysis of his land.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Multiple Source of Income</a:t>
            </a:r>
            <a:endParaRPr lang="en-US" dirty="0" smtClean="0"/>
          </a:p>
          <a:p>
            <a:r>
              <a:rPr lang="en-US" dirty="0" smtClean="0"/>
              <a:t>Farmers are encouraged to have multiple source of Income. If one fails, other helps to survive – e.g.</a:t>
            </a:r>
          </a:p>
          <a:p>
            <a:pPr lvl="0"/>
            <a:r>
              <a:rPr lang="en-US" dirty="0" smtClean="0"/>
              <a:t>Poultry / Cattle with Crop</a:t>
            </a:r>
          </a:p>
          <a:p>
            <a:pPr lvl="0"/>
            <a:r>
              <a:rPr lang="en-US" dirty="0" smtClean="0"/>
              <a:t>Rice – Fish</a:t>
            </a:r>
          </a:p>
          <a:p>
            <a:pPr lvl="0"/>
            <a:r>
              <a:rPr lang="en-US" dirty="0" smtClean="0"/>
              <a:t>Agro Forestry</a:t>
            </a:r>
          </a:p>
          <a:p>
            <a:pPr lvl="0"/>
            <a:r>
              <a:rPr lang="en-US" dirty="0" smtClean="0"/>
              <a:t>Handicraft</a:t>
            </a:r>
          </a:p>
          <a:p>
            <a:r>
              <a:rPr lang="en-US" dirty="0" smtClean="0"/>
              <a:t>The Government provides 150 days assured employment in community works around and in their villages – whenever needed under Mahatma Gandhi Rural Employment Guarantee Scheme.</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Other Initiative include</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lvl="1"/>
            <a:r>
              <a:rPr lang="en-US" dirty="0" smtClean="0"/>
              <a:t>Livestock Management – shelters during summer and vaccinations prior to monsoon. </a:t>
            </a:r>
            <a:endParaRPr lang="en-US" sz="2000" dirty="0" smtClean="0"/>
          </a:p>
          <a:p>
            <a:pPr lvl="1"/>
            <a:r>
              <a:rPr lang="en-US" dirty="0" smtClean="0"/>
              <a:t>Micro enterprise for rural youth based on local production, market and agro services needed with easy access to Bank Finance.</a:t>
            </a:r>
            <a:endParaRPr lang="en-US" sz="2000" dirty="0" smtClean="0"/>
          </a:p>
          <a:p>
            <a:pPr lvl="1"/>
            <a:r>
              <a:rPr lang="en-US" dirty="0" smtClean="0"/>
              <a:t>Special capacity building  for woman farmers</a:t>
            </a:r>
            <a:endParaRPr lang="en-US" sz="2000" dirty="0" smtClean="0"/>
          </a:p>
          <a:p>
            <a:pPr lvl="1"/>
            <a:r>
              <a:rPr lang="en-US" dirty="0" smtClean="0"/>
              <a:t>Use of Science &amp; Technology, Bio-technology,  use of Tissue Culture.</a:t>
            </a:r>
            <a:endParaRPr lang="en-US" sz="2000" dirty="0" smtClean="0"/>
          </a:p>
          <a:p>
            <a:pPr lvl="1"/>
            <a:r>
              <a:rPr lang="en-US" dirty="0" smtClean="0"/>
              <a:t>Information and Communication Technology (ICT) services to reach out farmers. Special KISAN (Farmers)  TV Channel and special F.M. Radio broadcasting, SMS &amp; Free Help-line.</a:t>
            </a:r>
            <a:endParaRPr lang="en-US" sz="2000"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pPr lvl="1"/>
            <a:r>
              <a:rPr lang="en-US" dirty="0" smtClean="0"/>
              <a:t>Weather forecasting and Agro Advisory based for long term, medium term and short term by Indian Metrological Department up to Block level. </a:t>
            </a:r>
            <a:endParaRPr lang="en-US" sz="2000" dirty="0" smtClean="0"/>
          </a:p>
          <a:p>
            <a:pPr lvl="1"/>
            <a:r>
              <a:rPr lang="en-US" dirty="0" smtClean="0"/>
              <a:t>New crop pattern - mixed crops, Perennial crops, agro forestry, organic farming – zero tillage.</a:t>
            </a:r>
            <a:endParaRPr lang="en-US" sz="2000" dirty="0" smtClean="0"/>
          </a:p>
          <a:p>
            <a:pPr lvl="1"/>
            <a:r>
              <a:rPr lang="en-US" dirty="0" smtClean="0"/>
              <a:t>Community Bio-gas plants with  Vermi-compost . This mitigates GHG emission by cattle, provide clean fuel and organic fertilizer.</a:t>
            </a:r>
            <a:endParaRPr lang="en-US" sz="2000" dirty="0" smtClean="0"/>
          </a:p>
          <a:p>
            <a:pPr lvl="1"/>
            <a:r>
              <a:rPr lang="en-US" dirty="0" smtClean="0"/>
              <a:t>Credit to farmers – </a:t>
            </a:r>
            <a:r>
              <a:rPr lang="en-US" dirty="0" err="1" smtClean="0"/>
              <a:t>Kisan</a:t>
            </a:r>
            <a:r>
              <a:rPr lang="en-US" dirty="0" smtClean="0"/>
              <a:t> Credit Card </a:t>
            </a:r>
            <a:r>
              <a:rPr lang="en-US" dirty="0" err="1" smtClean="0"/>
              <a:t>upto</a:t>
            </a:r>
            <a:r>
              <a:rPr lang="en-US" dirty="0" smtClean="0"/>
              <a:t> Rs.50,000/-.   Opening of Bank account even without deposit  - JAN DHAN scheme.</a:t>
            </a:r>
            <a:endParaRPr lang="en-US" sz="2000" dirty="0" smtClean="0"/>
          </a:p>
          <a:p>
            <a:pPr lvl="1"/>
            <a:r>
              <a:rPr lang="en-US" dirty="0" smtClean="0"/>
              <a:t>Promotion of solar appliances for drying of crops, pumping of water and street light.</a:t>
            </a:r>
            <a:endParaRPr lang="en-US" sz="2000" dirty="0" smtClean="0"/>
          </a:p>
          <a:p>
            <a:pPr lvl="1"/>
            <a:r>
              <a:rPr lang="en-US" dirty="0" smtClean="0"/>
              <a:t>Promotion of participative scheme for water harvesting,   Check dams, Community ponds and farm ponds for every village. </a:t>
            </a:r>
            <a:endParaRPr lang="en-US" sz="2000" dirty="0" smtClean="0"/>
          </a:p>
          <a:p>
            <a:pPr lvl="1"/>
            <a:r>
              <a:rPr lang="en-US" dirty="0" smtClean="0"/>
              <a:t>Promotion of Micro irrigation  .</a:t>
            </a:r>
            <a:endParaRPr lang="en-US" sz="2000" dirty="0" smtClean="0"/>
          </a:p>
          <a:p>
            <a:pPr lvl="1"/>
            <a:r>
              <a:rPr lang="en-US" dirty="0" smtClean="0"/>
              <a:t>Helpline for guidance on phone managed and replied by Agriculture experts. </a:t>
            </a:r>
            <a:endParaRPr lang="en-US" sz="2000"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Agriculture Marketing </a:t>
            </a:r>
            <a:r>
              <a:rPr lang="en-US" dirty="0" smtClean="0"/>
              <a:t>– </a:t>
            </a:r>
            <a:r>
              <a:rPr lang="en-US" dirty="0" smtClean="0"/>
              <a:t>The New Initiative</a:t>
            </a:r>
            <a:endParaRPr lang="en-US" sz="2400" dirty="0" smtClean="0"/>
          </a:p>
          <a:p>
            <a:pPr lvl="1"/>
            <a:r>
              <a:rPr lang="en-US" dirty="0" smtClean="0"/>
              <a:t>Setting up private </a:t>
            </a:r>
            <a:r>
              <a:rPr lang="en-US" dirty="0" err="1" smtClean="0"/>
              <a:t>mandis</a:t>
            </a:r>
            <a:r>
              <a:rPr lang="en-US" dirty="0" smtClean="0"/>
              <a:t> - agriculture markets</a:t>
            </a:r>
            <a:endParaRPr lang="en-US" sz="2000" dirty="0" smtClean="0"/>
          </a:p>
          <a:p>
            <a:pPr lvl="1"/>
            <a:r>
              <a:rPr lang="en-US" dirty="0" smtClean="0"/>
              <a:t>Single license to traders for entire state</a:t>
            </a:r>
            <a:endParaRPr lang="en-US" sz="2000" dirty="0" smtClean="0"/>
          </a:p>
          <a:p>
            <a:pPr lvl="1"/>
            <a:r>
              <a:rPr lang="en-US" dirty="0" smtClean="0"/>
              <a:t>Direct sale by farmers to processing industries exporters / bulk buyers</a:t>
            </a:r>
            <a:endParaRPr lang="en-US" sz="2000" dirty="0" smtClean="0"/>
          </a:p>
          <a:p>
            <a:pPr lvl="1"/>
            <a:r>
              <a:rPr lang="en-US" dirty="0" smtClean="0"/>
              <a:t>Integration of market to E-NAM – National Agricultural Market.</a:t>
            </a:r>
            <a:endParaRPr lang="en-US" sz="2000"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b="1" dirty="0" smtClean="0"/>
              <a:t/>
            </a:r>
            <a:br>
              <a:rPr lang="en-US" b="1" dirty="0" smtClean="0"/>
            </a:br>
            <a:r>
              <a:rPr lang="en-US" b="1" dirty="0" smtClean="0"/>
              <a:t>Climate Justice</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pPr lvl="0"/>
            <a:r>
              <a:rPr lang="en-US" dirty="0" smtClean="0"/>
              <a:t>Comprehensive Liberal Crop Insurance scheme which covers even non-</a:t>
            </a:r>
            <a:r>
              <a:rPr lang="en-US" dirty="0" err="1" smtClean="0"/>
              <a:t>loanee</a:t>
            </a:r>
            <a:r>
              <a:rPr lang="en-US" dirty="0" smtClean="0"/>
              <a:t> farmers.</a:t>
            </a:r>
            <a:endParaRPr lang="en-US" sz="2400" dirty="0" smtClean="0"/>
          </a:p>
          <a:p>
            <a:pPr lvl="0"/>
            <a:r>
              <a:rPr lang="en-US" dirty="0" smtClean="0"/>
              <a:t>Statutory employment guarantee scheme up to 150 days in lean season in rural areas to all families below poverty line. </a:t>
            </a:r>
            <a:endParaRPr lang="en-US" sz="2400" dirty="0" smtClean="0"/>
          </a:p>
          <a:p>
            <a:pPr lvl="0"/>
            <a:r>
              <a:rPr lang="en-US" dirty="0" smtClean="0"/>
              <a:t>Food security – availability of food as reasonable price at village level to all families below poverty line.</a:t>
            </a:r>
            <a:endParaRPr lang="en-US" sz="2400" dirty="0" smtClean="0"/>
          </a:p>
          <a:p>
            <a:pPr lvl="0"/>
            <a:r>
              <a:rPr lang="en-US" dirty="0" smtClean="0"/>
              <a:t>Public Grievance Redressal System at District Level</a:t>
            </a:r>
            <a:endParaRPr lang="en-US" sz="2400" dirty="0" smtClean="0"/>
          </a:p>
          <a:p>
            <a:pPr lvl="0"/>
            <a:r>
              <a:rPr lang="en-US" dirty="0" smtClean="0"/>
              <a:t>Public distribution system for essential commodities for poor families</a:t>
            </a:r>
            <a:endParaRPr lang="en-US" sz="2400" dirty="0" smtClean="0"/>
          </a:p>
          <a:p>
            <a:pPr lvl="0"/>
            <a:r>
              <a:rPr lang="en-US" dirty="0" smtClean="0"/>
              <a:t>In wake of disaster like cyclone or drought, assistance for </a:t>
            </a:r>
            <a:endParaRPr lang="en-US" sz="2400" dirty="0" smtClean="0"/>
          </a:p>
          <a:p>
            <a:pPr lvl="1"/>
            <a:r>
              <a:rPr lang="en-US" dirty="0" smtClean="0"/>
              <a:t>Replacement of cattle</a:t>
            </a:r>
            <a:endParaRPr lang="en-US" sz="2000" dirty="0" smtClean="0"/>
          </a:p>
          <a:p>
            <a:pPr lvl="1"/>
            <a:r>
              <a:rPr lang="en-US" dirty="0" smtClean="0"/>
              <a:t>Household utensils.</a:t>
            </a:r>
            <a:endParaRPr lang="en-US" sz="2000" dirty="0" smtClean="0"/>
          </a:p>
          <a:p>
            <a:pPr lvl="1"/>
            <a:r>
              <a:rPr lang="en-US" dirty="0" smtClean="0"/>
              <a:t>Support for re-building house  and cattle shelter </a:t>
            </a:r>
            <a:endParaRPr lang="en-US" sz="2000" dirty="0" smtClean="0"/>
          </a:p>
          <a:p>
            <a:pPr lvl="1"/>
            <a:r>
              <a:rPr lang="en-US" dirty="0" smtClean="0"/>
              <a:t>Employment in community projects</a:t>
            </a:r>
            <a:endParaRPr lang="en-US" sz="2000" dirty="0" smtClean="0"/>
          </a:p>
          <a:p>
            <a:pPr lvl="1"/>
            <a:r>
              <a:rPr lang="en-US" dirty="0" smtClean="0"/>
              <a:t>Restoration of land</a:t>
            </a:r>
            <a:endParaRPr lang="en-US" sz="2000" dirty="0" smtClean="0"/>
          </a:p>
          <a:p>
            <a:pPr lvl="0"/>
            <a:r>
              <a:rPr lang="en-US" dirty="0" smtClean="0"/>
              <a:t>Accident insurance cover to farmers.  </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209800"/>
          </a:xfrm>
        </p:spPr>
        <p:txBody>
          <a:bodyPr>
            <a:normAutofit fontScale="90000"/>
          </a:bodyPr>
          <a:lstStyle/>
          <a:p>
            <a:r>
              <a:rPr lang="en-US" b="1" dirty="0" smtClean="0"/>
              <a:t/>
            </a:r>
            <a:br>
              <a:rPr lang="en-US" b="1" dirty="0" smtClean="0"/>
            </a:br>
            <a:r>
              <a:rPr lang="en-US" sz="3100" b="1" dirty="0" smtClean="0"/>
              <a:t>CASE STUDY </a:t>
            </a:r>
            <a:br>
              <a:rPr lang="en-US" sz="3100" b="1" dirty="0" smtClean="0"/>
            </a:br>
            <a:r>
              <a:rPr lang="en-US" sz="3100" b="1" dirty="0" smtClean="0"/>
              <a:t>GUJARAT – INDIA - EXPERIENCE </a:t>
            </a:r>
            <a:br>
              <a:rPr lang="en-US" sz="3100" b="1" dirty="0" smtClean="0"/>
            </a:br>
            <a:r>
              <a:rPr lang="en-US" sz="3100" b="1" dirty="0" smtClean="0"/>
              <a:t>NEW EXTENSION APPROACH </a:t>
            </a:r>
            <a:br>
              <a:rPr lang="en-US" sz="3100" b="1" dirty="0" smtClean="0"/>
            </a:br>
            <a:r>
              <a:rPr lang="en-US" sz="3100" b="1" dirty="0" smtClean="0"/>
              <a:t>A Door step approach to farmers</a:t>
            </a:r>
            <a:endParaRPr lang="en-US" sz="31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Content Placeholder 4" descr="http://www.mapsofindia.com/maps/gujarat/gujarat-district-map.jpg"/>
          <p:cNvPicPr>
            <a:picLocks noGrp="1"/>
          </p:cNvPicPr>
          <p:nvPr>
            <p:ph idx="1"/>
          </p:nvPr>
        </p:nvPicPr>
        <p:blipFill>
          <a:blip r:embed="rId2"/>
          <a:srcRect/>
          <a:stretch>
            <a:fillRect/>
          </a:stretch>
        </p:blipFill>
        <p:spPr bwMode="auto">
          <a:xfrm>
            <a:off x="1295400" y="2362200"/>
            <a:ext cx="6477000" cy="4267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smtClean="0"/>
              <a:t/>
            </a:r>
            <a:br>
              <a:rPr lang="en-US" sz="1800" b="1" dirty="0" smtClean="0"/>
            </a:br>
            <a:r>
              <a:rPr lang="en-US" sz="2000" b="1" dirty="0" smtClean="0"/>
              <a:t>REACH OUT TO FARMERS AT DOORSTEP:</a:t>
            </a:r>
            <a:r>
              <a:rPr lang="en-US" sz="2000" dirty="0" smtClean="0"/>
              <a:t/>
            </a:r>
            <a:br>
              <a:rPr lang="en-US" sz="2000" dirty="0" smtClean="0"/>
            </a:br>
            <a:r>
              <a:rPr lang="en-US" sz="2000" b="1" dirty="0" smtClean="0"/>
              <a:t>‘KRISHI MAHOTSAV APPROACH’ –</a:t>
            </a:r>
            <a:r>
              <a:rPr lang="en-US" sz="2000" dirty="0" smtClean="0"/>
              <a:t/>
            </a:r>
            <a:br>
              <a:rPr lang="en-US" sz="2000" dirty="0" smtClean="0"/>
            </a:br>
            <a:r>
              <a:rPr lang="en-US" sz="2000" b="1" dirty="0" smtClean="0"/>
              <a:t>THE GUJART EXPERIENCE OF SUSTAINABLE CLIMATE RESILIENT AGRICULTURAL DEVELOPMENT</a:t>
            </a:r>
            <a:r>
              <a:rPr lang="en-US" sz="1800" dirty="0" smtClean="0"/>
              <a:t/>
            </a:r>
            <a:br>
              <a:rPr lang="en-US" sz="1800" dirty="0" smtClean="0"/>
            </a:br>
            <a:endParaRPr lang="en-US" sz="1800" dirty="0"/>
          </a:p>
        </p:txBody>
      </p:sp>
      <p:sp>
        <p:nvSpPr>
          <p:cNvPr id="3" name="Content Placeholder 2"/>
          <p:cNvSpPr>
            <a:spLocks noGrp="1"/>
          </p:cNvSpPr>
          <p:nvPr>
            <p:ph idx="1"/>
          </p:nvPr>
        </p:nvSpPr>
        <p:spPr>
          <a:xfrm>
            <a:off x="457200" y="1447800"/>
            <a:ext cx="8229600" cy="4678363"/>
          </a:xfrm>
        </p:spPr>
        <p:txBody>
          <a:bodyPr>
            <a:normAutofit/>
          </a:bodyPr>
          <a:lstStyle/>
          <a:p>
            <a:pPr lvl="0"/>
            <a:r>
              <a:rPr lang="en-US" sz="2400" dirty="0" smtClean="0"/>
              <a:t>Gujarat is  situated on the western coast of India. Diverse in its topography, it has 1600 km coast line and is home to the largest desert in the country known as </a:t>
            </a:r>
            <a:r>
              <a:rPr lang="en-US" sz="2400" dirty="0" err="1" smtClean="0"/>
              <a:t>Rann</a:t>
            </a:r>
            <a:r>
              <a:rPr lang="en-US" sz="2400" dirty="0" smtClean="0"/>
              <a:t> of Kutch. </a:t>
            </a:r>
          </a:p>
          <a:p>
            <a:pPr lvl="0"/>
            <a:r>
              <a:rPr lang="en-US" sz="2400" dirty="0" smtClean="0"/>
              <a:t>The state has  had all possible handicaps faced by agriculture such as 70% of agriculture being rain-fed, recurrent droughts, untimely/irregular rainfall and some areas receiving rain only three to four days in a year. </a:t>
            </a:r>
          </a:p>
          <a:p>
            <a:pPr lvl="0"/>
            <a:r>
              <a:rPr lang="en-US" sz="2400" dirty="0" smtClean="0"/>
              <a:t>Gujarat’s agriculture suffered heavily whenever there were droughts. The growth rate of agriculture used to be negative during such years. In a normal year, the agricultural growth rate used to be 1 to 3%. </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pPr lvl="0"/>
            <a:endParaRPr lang="en-US" sz="3100" dirty="0" smtClean="0"/>
          </a:p>
          <a:p>
            <a:pPr lvl="0"/>
            <a:r>
              <a:rPr lang="en-US" sz="3100" dirty="0" smtClean="0"/>
              <a:t>In the new millennium, Gujarat, with determination and persistent efforts, changed the agriculture scenario. From 2004 onwards, agriculture witnessed a major turnaround with a growth of 11% per year. This was  an  initiative in all 18,000 villages known as “</a:t>
            </a:r>
            <a:r>
              <a:rPr lang="en-US" sz="3100" dirty="0" err="1" smtClean="0"/>
              <a:t>Krishi</a:t>
            </a:r>
            <a:r>
              <a:rPr lang="en-US" sz="3100" dirty="0" smtClean="0"/>
              <a:t> </a:t>
            </a:r>
            <a:r>
              <a:rPr lang="en-US" sz="3100" dirty="0" err="1" smtClean="0"/>
              <a:t>Mahotsav</a:t>
            </a:r>
            <a:r>
              <a:rPr lang="en-US" sz="3100" dirty="0" smtClean="0"/>
              <a:t>” –  the festival of Agriculture. </a:t>
            </a:r>
          </a:p>
          <a:p>
            <a:pPr lvl="0"/>
            <a:endParaRPr lang="en-US" sz="3100" dirty="0" smtClean="0"/>
          </a:p>
          <a:p>
            <a:pPr lvl="0"/>
            <a:r>
              <a:rPr lang="en-US" sz="3100" dirty="0" smtClean="0"/>
              <a:t>This was led from top by Chief Minister   (Who is now the Prime Minister),  </a:t>
            </a:r>
            <a:r>
              <a:rPr lang="en-US" sz="3100" dirty="0" err="1" smtClean="0"/>
              <a:t>Shri</a:t>
            </a:r>
            <a:r>
              <a:rPr lang="en-US" sz="3100" dirty="0" smtClean="0"/>
              <a:t> </a:t>
            </a:r>
            <a:r>
              <a:rPr lang="en-US" sz="3100" dirty="0" err="1" smtClean="0"/>
              <a:t>Narendra</a:t>
            </a:r>
            <a:r>
              <a:rPr lang="en-US" sz="3100" dirty="0" smtClean="0"/>
              <a:t> </a:t>
            </a:r>
            <a:r>
              <a:rPr lang="en-US" sz="3100" dirty="0" err="1" smtClean="0"/>
              <a:t>Modi</a:t>
            </a:r>
            <a:r>
              <a:rPr lang="en-US" sz="3100" dirty="0" smtClean="0"/>
              <a:t>. For action at bottom - the village level and at individual farmer level. </a:t>
            </a:r>
          </a:p>
          <a:p>
            <a:pPr lvl="0"/>
            <a:endParaRPr lang="en-US" sz="3100" dirty="0" smtClean="0"/>
          </a:p>
          <a:p>
            <a:pPr lvl="0"/>
            <a:r>
              <a:rPr lang="en-US" sz="3100" dirty="0" smtClean="0"/>
              <a:t>Entire model was developed based on the needs of farmers and to provide knowledge and technology to them at their door steps. </a:t>
            </a:r>
          </a:p>
          <a:p>
            <a:pPr lvl="0"/>
            <a:endParaRPr lang="en-US" sz="3100" dirty="0" smtClean="0"/>
          </a:p>
          <a:p>
            <a:pPr lvl="0"/>
            <a:r>
              <a:rPr lang="en-US" sz="3100" dirty="0" smtClean="0"/>
              <a:t>The speaker was responsible for developing policy and the detailed implementation framework and to develop module to monitor its implementation.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rmAutofit fontScale="90000"/>
          </a:bodyPr>
          <a:lstStyle/>
          <a:p>
            <a:r>
              <a:rPr lang="en-US" sz="3600" b="1" dirty="0" smtClean="0"/>
              <a:t/>
            </a:r>
            <a:br>
              <a:rPr lang="en-US" sz="3600" b="1" dirty="0" smtClean="0"/>
            </a:br>
            <a:r>
              <a:rPr lang="en-US" sz="3600" b="1" dirty="0" smtClean="0"/>
              <a:t>Climate </a:t>
            </a:r>
            <a:r>
              <a:rPr lang="en-US" sz="3600" b="1" dirty="0" smtClean="0"/>
              <a:t>Resilient Agriculture </a:t>
            </a:r>
            <a:br>
              <a:rPr lang="en-US" sz="3600" b="1" dirty="0" smtClean="0"/>
            </a:br>
            <a:r>
              <a:rPr lang="en-US" sz="3600" b="1" dirty="0" smtClean="0"/>
              <a:t>Indian Perspective</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305800" cy="4678363"/>
          </a:xfrm>
        </p:spPr>
        <p:txBody>
          <a:bodyPr>
            <a:normAutofit/>
          </a:bodyPr>
          <a:lstStyle/>
          <a:p>
            <a:r>
              <a:rPr lang="en-US" sz="2400" dirty="0" smtClean="0"/>
              <a:t>What Climate Resilient Agriculture means:</a:t>
            </a:r>
          </a:p>
          <a:p>
            <a:pPr lvl="0"/>
            <a:r>
              <a:rPr lang="en-US" sz="2400" dirty="0" smtClean="0"/>
              <a:t>It contributes to achievement of sustainable development goals</a:t>
            </a:r>
          </a:p>
          <a:p>
            <a:pPr lvl="0"/>
            <a:r>
              <a:rPr lang="en-US" sz="2400" dirty="0" smtClean="0"/>
              <a:t>It integrates – social, economical and environmental development to meet challenge of providing (a) sustainable livelihood to farmers (b) food security to hungry millions, and   (c) eradication of poverty.</a:t>
            </a:r>
          </a:p>
          <a:p>
            <a:pPr lvl="0"/>
            <a:r>
              <a:rPr lang="en-US" sz="2400" dirty="0" smtClean="0"/>
              <a:t>It aims that despite climate change, the income of farmers should not decrease. They should have enough to live and their income should gradually increase on par with other sectors of economy.</a:t>
            </a:r>
          </a:p>
          <a:p>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pPr lvl="0"/>
            <a:r>
              <a:rPr lang="en-US" dirty="0" smtClean="0"/>
              <a:t>The key to this success was direct involvement of public leadership both elected and non-elected members of Public Governance System. </a:t>
            </a:r>
          </a:p>
          <a:p>
            <a:pPr lvl="0"/>
            <a:r>
              <a:rPr lang="en-US" dirty="0" smtClean="0"/>
              <a:t>Effective soil and water management and proper land use </a:t>
            </a:r>
          </a:p>
          <a:p>
            <a:pPr lvl="0"/>
            <a:r>
              <a:rPr lang="en-US" dirty="0" smtClean="0"/>
              <a:t>On the water front, more than 1,00,000 check dams got constructed compared to 6000 in the last decade with public private participation.  It interlinked rivers such as the </a:t>
            </a:r>
            <a:r>
              <a:rPr lang="en-US" dirty="0" err="1" smtClean="0"/>
              <a:t>Mahi</a:t>
            </a:r>
            <a:r>
              <a:rPr lang="en-US" dirty="0" smtClean="0"/>
              <a:t>, Sabarmati and Narmada.  </a:t>
            </a:r>
          </a:p>
          <a:p>
            <a:pPr lvl="0"/>
            <a:r>
              <a:rPr lang="en-US" dirty="0" smtClean="0"/>
              <a:t>Scientific agriculture was introduced by distributing Soil Health Card to every farmer to make them informed choice in the selection of crops. Farmers now sowed crops that gave them higher return and were sustainable in the soil of their farms.</a:t>
            </a:r>
          </a:p>
          <a:p>
            <a:pPr lvl="0"/>
            <a:r>
              <a:rPr lang="en-US" dirty="0" smtClean="0"/>
              <a:t>The poor farmers were focused for assistance. Every year 15 poor farmers of each village were assisted with quality.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lvl="0"/>
            <a:r>
              <a:rPr lang="en-US" dirty="0" smtClean="0"/>
              <a:t>A direct door-to-door extension programme for guiding the farmers at village level was introduced under a pre-Kharif (pre-monsoon) programme. </a:t>
            </a:r>
          </a:p>
          <a:p>
            <a:pPr lvl="0"/>
            <a:r>
              <a:rPr lang="en-US" dirty="0" smtClean="0"/>
              <a:t> Every village was visited by a development team comprising of </a:t>
            </a:r>
            <a:r>
              <a:rPr lang="en-US" dirty="0" err="1" smtClean="0"/>
              <a:t>agri</a:t>
            </a:r>
            <a:r>
              <a:rPr lang="en-US" dirty="0" smtClean="0"/>
              <a:t>-scientists and officers from the veterinary department, co-operative, irrigation department, rural development department and local banks etc. High-yield crops were identified. </a:t>
            </a:r>
          </a:p>
          <a:p>
            <a:pPr lvl="0"/>
            <a:r>
              <a:rPr lang="en-US" dirty="0" err="1" smtClean="0"/>
              <a:t>Bhaskaracharya</a:t>
            </a:r>
            <a:r>
              <a:rPr lang="en-US" dirty="0" smtClean="0"/>
              <a:t> Institute For Space Applications and Geo-Informatics prepared a micro-level plan for land use by identifying sites for check dams and village ponds for every village which were made available to each village.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CASE STUDY : Transforming </a:t>
            </a:r>
            <a:r>
              <a:rPr lang="en-US" b="1" dirty="0" err="1" smtClean="0"/>
              <a:t>Dahod</a:t>
            </a:r>
            <a:r>
              <a:rPr lang="en-US" b="1" dirty="0" smtClean="0"/>
              <a:t> –</a:t>
            </a:r>
            <a:r>
              <a:rPr lang="en-US" dirty="0" smtClean="0"/>
              <a:t/>
            </a:r>
            <a:br>
              <a:rPr lang="en-US" dirty="0" smtClean="0"/>
            </a:br>
            <a:r>
              <a:rPr lang="en-US" b="1" dirty="0" err="1" smtClean="0"/>
              <a:t>Dahod</a:t>
            </a:r>
            <a:r>
              <a:rPr lang="en-US" b="1" dirty="0" smtClean="0"/>
              <a:t> District – Gujarat – India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Content Placeholder 4" descr="E:\folder1\Documents and Settings\swati\My Documents\My Pictures\Adobe\Digital Camera Photos\AFARM\dungiya ki ser\AFARM-visit 177.jpg"/>
          <p:cNvPicPr>
            <a:picLocks noGrp="1"/>
          </p:cNvPicPr>
          <p:nvPr>
            <p:ph idx="1"/>
          </p:nvPr>
        </p:nvPicPr>
        <p:blipFill>
          <a:blip r:embed="rId2" cstate="print"/>
          <a:srcRect/>
          <a:stretch>
            <a:fillRect/>
          </a:stretch>
        </p:blipFill>
        <p:spPr bwMode="auto">
          <a:xfrm>
            <a:off x="1143000" y="1981200"/>
            <a:ext cx="3429000" cy="4114800"/>
          </a:xfrm>
          <a:prstGeom prst="rect">
            <a:avLst/>
          </a:prstGeom>
          <a:noFill/>
          <a:ln w="25400">
            <a:solidFill>
              <a:schemeClr val="tx1"/>
            </a:solidFill>
            <a:miter lim="800000"/>
            <a:headEnd/>
            <a:tailEnd/>
          </a:ln>
        </p:spPr>
      </p:pic>
      <p:pic>
        <p:nvPicPr>
          <p:cNvPr id="6" name="Picture 5" descr="E:\folder2\photo7-02-08\IMG_0636.jpg"/>
          <p:cNvPicPr/>
          <p:nvPr/>
        </p:nvPicPr>
        <p:blipFill>
          <a:blip r:embed="rId3" cstate="print"/>
          <a:srcRect/>
          <a:stretch>
            <a:fillRect/>
          </a:stretch>
        </p:blipFill>
        <p:spPr bwMode="auto">
          <a:xfrm>
            <a:off x="4876800" y="1981199"/>
            <a:ext cx="3352800" cy="4114801"/>
          </a:xfrm>
          <a:prstGeom prst="rect">
            <a:avLst/>
          </a:prstGeom>
          <a:noFill/>
          <a:ln w="25400">
            <a:solidFill>
              <a:schemeClr val="tx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Prior to 1974 </a:t>
            </a:r>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5287963"/>
          </a:xfrm>
        </p:spPr>
        <p:txBody>
          <a:bodyPr>
            <a:normAutofit fontScale="77500" lnSpcReduction="20000"/>
          </a:bodyPr>
          <a:lstStyle/>
          <a:p>
            <a:pPr lvl="0"/>
            <a:r>
              <a:rPr lang="en-US" dirty="0" smtClean="0"/>
              <a:t>poorest district in the state &amp; country too</a:t>
            </a:r>
          </a:p>
          <a:p>
            <a:pPr lvl="0"/>
            <a:r>
              <a:rPr lang="en-US" dirty="0" smtClean="0"/>
              <a:t> Roughly 90 % people in tribal villages facing acute poverty</a:t>
            </a:r>
          </a:p>
          <a:p>
            <a:pPr lvl="0"/>
            <a:r>
              <a:rPr lang="en-US" dirty="0" smtClean="0"/>
              <a:t> Migration rate in non-irrigated villages between 50-70 % </a:t>
            </a:r>
          </a:p>
          <a:p>
            <a:pPr lvl="0"/>
            <a:r>
              <a:rPr lang="en-US" dirty="0" smtClean="0"/>
              <a:t> The irrigation coverage 10 % in records, in reality around 5 %</a:t>
            </a:r>
          </a:p>
          <a:p>
            <a:pPr lvl="0"/>
            <a:r>
              <a:rPr lang="en-US" dirty="0" smtClean="0"/>
              <a:t> Agriculture yields poorest in the state</a:t>
            </a:r>
          </a:p>
          <a:p>
            <a:pPr lvl="0"/>
            <a:r>
              <a:rPr lang="en-US" dirty="0" smtClean="0"/>
              <a:t> Milk production lowest in the state</a:t>
            </a:r>
          </a:p>
          <a:p>
            <a:pPr lvl="0"/>
            <a:r>
              <a:rPr lang="en-US" dirty="0" smtClean="0"/>
              <a:t> Literacy rate - lowest in the state – women literacy in one digit</a:t>
            </a:r>
          </a:p>
          <a:p>
            <a:pPr lvl="0"/>
            <a:r>
              <a:rPr lang="en-US" dirty="0" smtClean="0"/>
              <a:t> Landscape almost barren with hardly any tree cover</a:t>
            </a:r>
          </a:p>
          <a:p>
            <a:pPr lvl="0"/>
            <a:r>
              <a:rPr lang="en-US" dirty="0" smtClean="0"/>
              <a:t> Most forest land - without tree cover</a:t>
            </a:r>
          </a:p>
          <a:p>
            <a:pPr lvl="0"/>
            <a:r>
              <a:rPr lang="en-US" dirty="0" smtClean="0"/>
              <a:t> No horticulture activity </a:t>
            </a:r>
          </a:p>
          <a:p>
            <a:pPr lvl="0"/>
            <a:r>
              <a:rPr lang="en-US" dirty="0" smtClean="0"/>
              <a:t> No vegetable cultivation</a:t>
            </a:r>
          </a:p>
          <a:p>
            <a:pPr lvl="0"/>
            <a:r>
              <a:rPr lang="en-US" dirty="0" smtClean="0"/>
              <a:t> No floriculture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2010 </a:t>
            </a:r>
            <a:endParaRPr lang="en-US"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pPr lvl="0"/>
            <a:endParaRPr lang="en-US" dirty="0" smtClean="0"/>
          </a:p>
          <a:p>
            <a:pPr lvl="0"/>
            <a:r>
              <a:rPr lang="en-US" dirty="0" smtClean="0"/>
              <a:t>Achieved food security</a:t>
            </a:r>
          </a:p>
          <a:p>
            <a:pPr lvl="0"/>
            <a:r>
              <a:rPr lang="en-US" dirty="0" smtClean="0"/>
              <a:t> Housing conditions improved</a:t>
            </a:r>
          </a:p>
          <a:p>
            <a:pPr lvl="0"/>
            <a:r>
              <a:rPr lang="en-US" dirty="0" smtClean="0"/>
              <a:t> School enrolment and attendance increased manifolds </a:t>
            </a:r>
          </a:p>
          <a:p>
            <a:pPr lvl="0"/>
            <a:r>
              <a:rPr lang="en-US" dirty="0" smtClean="0"/>
              <a:t> Ground water improved - CGWB </a:t>
            </a:r>
          </a:p>
          <a:p>
            <a:pPr lvl="0"/>
            <a:r>
              <a:rPr lang="en-US" dirty="0" smtClean="0"/>
              <a:t> Irrigation coverage is around 30 %</a:t>
            </a:r>
          </a:p>
          <a:p>
            <a:pPr lvl="0"/>
            <a:r>
              <a:rPr lang="en-US" dirty="0" smtClean="0"/>
              <a:t> 450 community water resources developed &amp; managed by community</a:t>
            </a:r>
          </a:p>
          <a:p>
            <a:pPr lvl="0"/>
            <a:r>
              <a:rPr lang="en-US" dirty="0" smtClean="0"/>
              <a:t> 2,500 village institutions - users groups managing their affairs &amp; assets</a:t>
            </a:r>
          </a:p>
          <a:p>
            <a:pPr lvl="0"/>
            <a:r>
              <a:rPr lang="en-US" dirty="0" smtClean="0"/>
              <a:t> 65 rivers and rivulets made perennial through series of structures </a:t>
            </a:r>
          </a:p>
          <a:p>
            <a:pPr lvl="0"/>
            <a:r>
              <a:rPr lang="en-US" dirty="0" smtClean="0"/>
              <a:t> migration rate 10-15 % </a:t>
            </a:r>
          </a:p>
          <a:p>
            <a:pPr lvl="0"/>
            <a:r>
              <a:rPr lang="en-US" dirty="0" smtClean="0"/>
              <a:t> six Crore trees planted with 50 % survival at long run</a:t>
            </a:r>
          </a:p>
          <a:p>
            <a:pPr lvl="0"/>
            <a:r>
              <a:rPr lang="en-US" dirty="0" smtClean="0"/>
              <a:t> About 25,000 farmers opted for horticulture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Content Placeholder 4" descr="E:\folder2\photo7-02-08\IMG_0598.jpg"/>
          <p:cNvPicPr>
            <a:picLocks noGrp="1"/>
          </p:cNvPicPr>
          <p:nvPr>
            <p:ph idx="1"/>
          </p:nvPr>
        </p:nvPicPr>
        <p:blipFill>
          <a:blip r:embed="rId2" cstate="print"/>
          <a:srcRect l="12805" r="23170" b="14635"/>
          <a:stretch>
            <a:fillRect/>
          </a:stretch>
        </p:blipFill>
        <p:spPr bwMode="auto">
          <a:xfrm>
            <a:off x="3124200" y="1676400"/>
            <a:ext cx="2743200" cy="19812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533400" y="1676400"/>
            <a:ext cx="2590800" cy="1981200"/>
          </a:xfrm>
          <a:prstGeom prst="rect">
            <a:avLst/>
          </a:prstGeom>
          <a:noFill/>
          <a:ln w="9525">
            <a:noFill/>
            <a:miter lim="800000"/>
            <a:headEnd/>
            <a:tailEnd/>
          </a:ln>
        </p:spPr>
      </p:pic>
      <p:pic>
        <p:nvPicPr>
          <p:cNvPr id="7" name="Picture 6" descr="Agro Forestry (12)1"/>
          <p:cNvPicPr/>
          <p:nvPr/>
        </p:nvPicPr>
        <p:blipFill>
          <a:blip r:embed="rId4" cstate="print"/>
          <a:srcRect l="5263" r="1755"/>
          <a:stretch>
            <a:fillRect/>
          </a:stretch>
        </p:blipFill>
        <p:spPr bwMode="auto">
          <a:xfrm>
            <a:off x="5867400" y="1676401"/>
            <a:ext cx="2743200" cy="1981199"/>
          </a:xfrm>
          <a:prstGeom prst="rect">
            <a:avLst/>
          </a:prstGeom>
          <a:noFill/>
          <a:ln w="9525">
            <a:noFill/>
            <a:miter lim="800000"/>
            <a:headEnd/>
            <a:tailEnd/>
          </a:ln>
        </p:spPr>
      </p:pic>
      <p:pic>
        <p:nvPicPr>
          <p:cNvPr id="8" name="Picture 7" descr="E:\folder2\Digital Camera Data\2007-10-30-0957-32\IMG_0037.jpg"/>
          <p:cNvPicPr/>
          <p:nvPr/>
        </p:nvPicPr>
        <p:blipFill>
          <a:blip r:embed="rId5"/>
          <a:srcRect b="20000"/>
          <a:stretch>
            <a:fillRect/>
          </a:stretch>
        </p:blipFill>
        <p:spPr bwMode="auto">
          <a:xfrm>
            <a:off x="609600" y="3962400"/>
            <a:ext cx="3962399" cy="2438400"/>
          </a:xfrm>
          <a:prstGeom prst="rect">
            <a:avLst/>
          </a:prstGeom>
          <a:noFill/>
          <a:ln w="9525">
            <a:noFill/>
            <a:miter lim="800000"/>
            <a:headEnd/>
            <a:tailEnd/>
          </a:ln>
        </p:spPr>
      </p:pic>
      <p:pic>
        <p:nvPicPr>
          <p:cNvPr id="9" name="Picture 8" descr="Arghyam Trust (14)"/>
          <p:cNvPicPr/>
          <p:nvPr/>
        </p:nvPicPr>
        <p:blipFill>
          <a:blip r:embed="rId6">
            <a:lum bright="24000" contrast="-30000"/>
          </a:blip>
          <a:srcRect l="19791" t="1692" r="16881" b="34630"/>
          <a:stretch>
            <a:fillRect/>
          </a:stretch>
        </p:blipFill>
        <p:spPr>
          <a:xfrm>
            <a:off x="4800600" y="4191000"/>
            <a:ext cx="3886200" cy="2133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5" name="Content Placeholder 4" descr="E:\folder2\Digital Camera Data\5-12-2007\IMG_0302.jpg"/>
          <p:cNvPicPr>
            <a:picLocks noGrp="1"/>
          </p:cNvPicPr>
          <p:nvPr>
            <p:ph idx="1"/>
          </p:nvPr>
        </p:nvPicPr>
        <p:blipFill>
          <a:blip r:embed="rId2" cstate="print"/>
          <a:srcRect/>
          <a:stretch>
            <a:fillRect/>
          </a:stretch>
        </p:blipFill>
        <p:spPr bwMode="auto">
          <a:xfrm>
            <a:off x="533400" y="1219201"/>
            <a:ext cx="3962400" cy="2666999"/>
          </a:xfrm>
          <a:prstGeom prst="rect">
            <a:avLst/>
          </a:prstGeom>
          <a:noFill/>
          <a:ln w="9525">
            <a:noFill/>
            <a:miter lim="800000"/>
            <a:headEnd/>
            <a:tailEnd/>
          </a:ln>
        </p:spPr>
      </p:pic>
      <p:pic>
        <p:nvPicPr>
          <p:cNvPr id="6" name="Picture 5" descr="E:\folder2\Digital Camera Data\06.11.07\IMG_0189.jpg"/>
          <p:cNvPicPr/>
          <p:nvPr/>
        </p:nvPicPr>
        <p:blipFill>
          <a:blip r:embed="rId3" cstate="print"/>
          <a:srcRect/>
          <a:stretch>
            <a:fillRect/>
          </a:stretch>
        </p:blipFill>
        <p:spPr bwMode="auto">
          <a:xfrm>
            <a:off x="4572000" y="1219200"/>
            <a:ext cx="4191000" cy="2667000"/>
          </a:xfrm>
          <a:prstGeom prst="rect">
            <a:avLst/>
          </a:prstGeom>
          <a:noFill/>
          <a:ln w="9525">
            <a:noFill/>
            <a:miter lim="800000"/>
            <a:headEnd/>
            <a:tailEnd/>
          </a:ln>
        </p:spPr>
      </p:pic>
      <p:pic>
        <p:nvPicPr>
          <p:cNvPr id="7" name="Picture 6" descr="E:\folder2\photo7-02-08\IMG_0581.jpg"/>
          <p:cNvPicPr/>
          <p:nvPr/>
        </p:nvPicPr>
        <p:blipFill>
          <a:blip r:embed="rId4" cstate="print"/>
          <a:srcRect/>
          <a:stretch>
            <a:fillRect/>
          </a:stretch>
        </p:blipFill>
        <p:spPr bwMode="auto">
          <a:xfrm>
            <a:off x="533400" y="3962400"/>
            <a:ext cx="3962400" cy="2590800"/>
          </a:xfrm>
          <a:prstGeom prst="rect">
            <a:avLst/>
          </a:prstGeom>
          <a:noFill/>
          <a:ln w="9525">
            <a:noFill/>
            <a:miter lim="800000"/>
            <a:headEnd/>
            <a:tailEnd/>
          </a:ln>
        </p:spPr>
      </p:pic>
      <p:pic>
        <p:nvPicPr>
          <p:cNvPr id="8" name="Picture 7" descr="8-Horticulture Officer 157"/>
          <p:cNvPicPr/>
          <p:nvPr/>
        </p:nvPicPr>
        <p:blipFill>
          <a:blip r:embed="rId5" cstate="print"/>
          <a:srcRect t="15536"/>
          <a:stretch>
            <a:fillRect/>
          </a:stretch>
        </p:blipFill>
        <p:spPr bwMode="auto">
          <a:xfrm>
            <a:off x="4572000" y="3962400"/>
            <a:ext cx="4267200" cy="2590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2700" b="1" dirty="0" smtClean="0"/>
              <a:t>CASE STUDIES VILLAGE LEVEL</a:t>
            </a:r>
            <a:r>
              <a:rPr lang="en-US" sz="2700" dirty="0" smtClean="0"/>
              <a:t/>
            </a:r>
            <a:br>
              <a:rPr lang="en-US" sz="2700" dirty="0" smtClean="0"/>
            </a:br>
            <a:r>
              <a:rPr lang="en-US" sz="2700" b="1" dirty="0" err="1" smtClean="0"/>
              <a:t>Vanbandhu</a:t>
            </a:r>
            <a:r>
              <a:rPr lang="en-US" sz="2700" b="1" dirty="0" smtClean="0"/>
              <a:t> </a:t>
            </a:r>
            <a:r>
              <a:rPr lang="en-US" sz="2700" b="1" dirty="0" err="1" smtClean="0"/>
              <a:t>Kalyan</a:t>
            </a:r>
            <a:r>
              <a:rPr lang="en-US" sz="2700" b="1" dirty="0" smtClean="0"/>
              <a:t> </a:t>
            </a:r>
            <a:r>
              <a:rPr lang="en-US" sz="2700" b="1" dirty="0" err="1" smtClean="0"/>
              <a:t>Yojana</a:t>
            </a:r>
            <a:r>
              <a:rPr lang="en-US" sz="2700" dirty="0" smtClean="0"/>
              <a:t/>
            </a:r>
            <a:br>
              <a:rPr lang="en-US" sz="2700" dirty="0" smtClean="0"/>
            </a:br>
            <a:r>
              <a:rPr lang="en-US" sz="2700" b="1" dirty="0" smtClean="0"/>
              <a:t>Farmers Success Stories</a:t>
            </a:r>
            <a:br>
              <a:rPr lang="en-US" sz="2700" b="1" dirty="0" smtClean="0"/>
            </a:br>
            <a:r>
              <a:rPr lang="en-US" sz="2700" dirty="0" smtClean="0"/>
              <a:t/>
            </a:r>
            <a:br>
              <a:rPr lang="en-US" sz="2700" dirty="0" smtClean="0"/>
            </a:br>
            <a:endParaRPr lang="en-US" sz="2700" dirty="0"/>
          </a:p>
        </p:txBody>
      </p:sp>
      <p:sp>
        <p:nvSpPr>
          <p:cNvPr id="3" name="Content Placeholder 2"/>
          <p:cNvSpPr>
            <a:spLocks noGrp="1"/>
          </p:cNvSpPr>
          <p:nvPr>
            <p:ph idx="1"/>
          </p:nvPr>
        </p:nvSpPr>
        <p:spPr>
          <a:xfrm>
            <a:off x="457200" y="1371600"/>
            <a:ext cx="8229600" cy="4754563"/>
          </a:xfrm>
        </p:spPr>
        <p:txBody>
          <a:bodyPr>
            <a:normAutofit fontScale="92500"/>
          </a:bodyPr>
          <a:lstStyle/>
          <a:p>
            <a:pPr lvl="0"/>
            <a:r>
              <a:rPr lang="en-US" sz="2600" b="1" dirty="0" err="1" smtClean="0"/>
              <a:t>Rathava</a:t>
            </a:r>
            <a:r>
              <a:rPr lang="en-US" sz="2600" b="1" dirty="0" smtClean="0"/>
              <a:t> </a:t>
            </a:r>
            <a:r>
              <a:rPr lang="en-US" sz="2600" b="1" dirty="0" err="1" smtClean="0"/>
              <a:t>Keriben</a:t>
            </a:r>
            <a:r>
              <a:rPr lang="en-US" sz="2600" b="1" dirty="0" smtClean="0"/>
              <a:t> </a:t>
            </a:r>
            <a:r>
              <a:rPr lang="en-US" sz="2600" b="1" dirty="0" err="1" smtClean="0"/>
              <a:t>Ganiyabhai</a:t>
            </a:r>
            <a:r>
              <a:rPr lang="en-US" sz="2600" b="1" dirty="0" smtClean="0"/>
              <a:t> </a:t>
            </a:r>
            <a:endParaRPr lang="en-US" sz="2600" dirty="0" smtClean="0"/>
          </a:p>
          <a:p>
            <a:r>
              <a:rPr lang="en-US" sz="2600" dirty="0" smtClean="0"/>
              <a:t>• 	Age: 55                                    </a:t>
            </a:r>
          </a:p>
          <a:p>
            <a:r>
              <a:rPr lang="en-US" sz="2600" dirty="0" smtClean="0"/>
              <a:t>• 	Occupation: Agriculture</a:t>
            </a:r>
          </a:p>
          <a:p>
            <a:r>
              <a:rPr lang="en-US" sz="2600" dirty="0" smtClean="0"/>
              <a:t>•	 BPL No: VACHHJ00500140</a:t>
            </a:r>
          </a:p>
          <a:p>
            <a:r>
              <a:rPr lang="en-US" sz="2600" dirty="0" smtClean="0"/>
              <a:t>• 	Contribution: Rs. 500/-</a:t>
            </a:r>
          </a:p>
          <a:p>
            <a:r>
              <a:rPr lang="en-US" sz="2600" dirty="0" smtClean="0"/>
              <a:t>•	 Received inputs: Maiz-8 kg.- 2 bags, D.A.P-50 kg.-1 bag,</a:t>
            </a:r>
          </a:p>
          <a:p>
            <a:r>
              <a:rPr lang="en-US" sz="2600" dirty="0" smtClean="0"/>
              <a:t>      Urea-50 kg.- 1 bag, </a:t>
            </a:r>
            <a:r>
              <a:rPr lang="en-US" sz="2600" dirty="0" err="1" smtClean="0"/>
              <a:t>Pottash</a:t>
            </a:r>
            <a:r>
              <a:rPr lang="en-US" sz="2600" dirty="0" smtClean="0"/>
              <a:t>- 50 kg.- 1 bag</a:t>
            </a:r>
          </a:p>
          <a:p>
            <a:r>
              <a:rPr lang="en-US" sz="2600" dirty="0" smtClean="0"/>
              <a:t>• 	Village: </a:t>
            </a:r>
            <a:r>
              <a:rPr lang="en-US" sz="2600" dirty="0" err="1" smtClean="0"/>
              <a:t>Judavant</a:t>
            </a:r>
            <a:r>
              <a:rPr lang="en-US" sz="2600" dirty="0" smtClean="0"/>
              <a:t>, </a:t>
            </a:r>
            <a:r>
              <a:rPr lang="en-US" sz="2600" dirty="0" err="1" smtClean="0"/>
              <a:t>Taluka</a:t>
            </a:r>
            <a:r>
              <a:rPr lang="en-US" sz="2600" dirty="0" smtClean="0"/>
              <a:t>: </a:t>
            </a:r>
            <a:r>
              <a:rPr lang="en-US" sz="2600" dirty="0" err="1" smtClean="0"/>
              <a:t>Chhota-Udepur</a:t>
            </a:r>
            <a:r>
              <a:rPr lang="en-US" sz="2600" dirty="0" smtClean="0"/>
              <a:t>, District: Baroda Says Smt. </a:t>
            </a:r>
            <a:r>
              <a:rPr lang="en-US" sz="2600" dirty="0" err="1" smtClean="0"/>
              <a:t>Keriben</a:t>
            </a:r>
            <a:r>
              <a:rPr lang="en-US" sz="2600" dirty="0" smtClean="0"/>
              <a:t>, We 	used hybrid seed of maize in all seasons &amp; received double income. I was able to     </a:t>
            </a:r>
          </a:p>
          <a:p>
            <a:r>
              <a:rPr lang="en-US" sz="2600" dirty="0" smtClean="0"/>
              <a:t>                  grow 1.4 tons (14 </a:t>
            </a:r>
            <a:r>
              <a:rPr lang="en-US" sz="2600" dirty="0" err="1" smtClean="0"/>
              <a:t>Kwintal</a:t>
            </a:r>
            <a:r>
              <a:rPr lang="en-US" sz="2600" dirty="0" smtClean="0"/>
              <a:t>) of the maize from this kit.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4"/>
          <p:cNvPicPr/>
          <p:nvPr/>
        </p:nvPicPr>
        <p:blipFill>
          <a:blip r:embed="rId2"/>
          <a:srcRect/>
          <a:stretch>
            <a:fillRect/>
          </a:stretch>
        </p:blipFill>
        <p:spPr bwMode="auto">
          <a:xfrm>
            <a:off x="6172200" y="1371600"/>
            <a:ext cx="2209800" cy="19812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71600"/>
            <a:ext cx="8229600" cy="4754563"/>
          </a:xfrm>
        </p:spPr>
        <p:txBody>
          <a:bodyPr>
            <a:normAutofit fontScale="62500" lnSpcReduction="20000"/>
          </a:bodyPr>
          <a:lstStyle/>
          <a:p>
            <a:r>
              <a:rPr lang="en-US" b="1" dirty="0" err="1" smtClean="0"/>
              <a:t>Rathava</a:t>
            </a:r>
            <a:r>
              <a:rPr lang="en-US" b="1" dirty="0" smtClean="0"/>
              <a:t> </a:t>
            </a:r>
            <a:r>
              <a:rPr lang="en-US" b="1" dirty="0" err="1" smtClean="0"/>
              <a:t>Motesinghbhai</a:t>
            </a:r>
            <a:r>
              <a:rPr lang="en-US" b="1" dirty="0" smtClean="0"/>
              <a:t> </a:t>
            </a:r>
            <a:r>
              <a:rPr lang="en-US" b="1" dirty="0" err="1" smtClean="0"/>
              <a:t>Bhanatabhai</a:t>
            </a:r>
            <a:r>
              <a:rPr lang="en-US" b="1" dirty="0" smtClean="0"/>
              <a:t> </a:t>
            </a:r>
            <a:endParaRPr lang="en-US" dirty="0" smtClean="0"/>
          </a:p>
          <a:p>
            <a:r>
              <a:rPr lang="en-US" dirty="0" smtClean="0"/>
              <a:t>Age: 45                                        </a:t>
            </a:r>
          </a:p>
          <a:p>
            <a:r>
              <a:rPr lang="en-US" dirty="0" smtClean="0"/>
              <a:t>•	 Occupation: Agriculture</a:t>
            </a:r>
          </a:p>
          <a:p>
            <a:r>
              <a:rPr lang="en-US" dirty="0" smtClean="0"/>
              <a:t>•	 BPL No: VAJETG0100066</a:t>
            </a:r>
          </a:p>
          <a:p>
            <a:r>
              <a:rPr lang="en-US" dirty="0" smtClean="0"/>
              <a:t>•	 Beneficiary’s contribution: Rs. 2500/-</a:t>
            </a:r>
          </a:p>
          <a:p>
            <a:r>
              <a:rPr lang="en-US" dirty="0" smtClean="0"/>
              <a:t>• 	Received inputs: Banana tissue-culture</a:t>
            </a:r>
          </a:p>
          <a:p>
            <a:r>
              <a:rPr lang="en-US" dirty="0" smtClean="0"/>
              <a:t>       plantlets -1370 Nos. of plants, D.A.P-200</a:t>
            </a:r>
          </a:p>
          <a:p>
            <a:r>
              <a:rPr lang="en-US" dirty="0" smtClean="0"/>
              <a:t>       kgs.-4 beg, Yuria-650 kgs.-13 begs, </a:t>
            </a:r>
            <a:r>
              <a:rPr lang="en-US" dirty="0" err="1" smtClean="0"/>
              <a:t>Pottash</a:t>
            </a:r>
            <a:r>
              <a:rPr lang="en-US" dirty="0" smtClean="0"/>
              <a:t>-</a:t>
            </a:r>
          </a:p>
          <a:p>
            <a:r>
              <a:rPr lang="en-US" dirty="0" smtClean="0"/>
              <a:t>      900 </a:t>
            </a:r>
            <a:r>
              <a:rPr lang="en-US" dirty="0" err="1" smtClean="0"/>
              <a:t>kgs</a:t>
            </a:r>
            <a:r>
              <a:rPr lang="en-US" dirty="0" smtClean="0"/>
              <a:t>.- 18 bag, Lansargold-500 grams,</a:t>
            </a:r>
          </a:p>
          <a:p>
            <a:r>
              <a:rPr lang="en-US" dirty="0" smtClean="0"/>
              <a:t>       Monocrotophos-500 ML, Saf-350 grams,</a:t>
            </a:r>
          </a:p>
          <a:p>
            <a:r>
              <a:rPr lang="en-US" dirty="0" smtClean="0"/>
              <a:t>       </a:t>
            </a:r>
            <a:r>
              <a:rPr lang="en-US" dirty="0" err="1" smtClean="0"/>
              <a:t>Aishwarya</a:t>
            </a:r>
            <a:r>
              <a:rPr lang="en-US" dirty="0" smtClean="0"/>
              <a:t> Gold-250 ML</a:t>
            </a:r>
          </a:p>
          <a:p>
            <a:pPr>
              <a:buNone/>
            </a:pPr>
            <a:endParaRPr lang="en-US" dirty="0" smtClean="0"/>
          </a:p>
          <a:p>
            <a:r>
              <a:rPr lang="en-US" dirty="0" smtClean="0"/>
              <a:t>Village: </a:t>
            </a:r>
            <a:r>
              <a:rPr lang="en-US" dirty="0" err="1" smtClean="0"/>
              <a:t>Ghutanvad</a:t>
            </a:r>
            <a:r>
              <a:rPr lang="en-US" dirty="0" smtClean="0"/>
              <a:t>, Post: </a:t>
            </a:r>
            <a:r>
              <a:rPr lang="en-US" dirty="0" err="1" smtClean="0"/>
              <a:t>Ghutiya</a:t>
            </a:r>
            <a:r>
              <a:rPr lang="en-US" dirty="0" smtClean="0"/>
              <a:t>, </a:t>
            </a:r>
            <a:r>
              <a:rPr lang="en-US" dirty="0" err="1" smtClean="0"/>
              <a:t>Taluka</a:t>
            </a:r>
            <a:r>
              <a:rPr lang="en-US" dirty="0" smtClean="0"/>
              <a:t>: </a:t>
            </a:r>
            <a:r>
              <a:rPr lang="en-US" dirty="0" err="1" smtClean="0"/>
              <a:t>Pavi</a:t>
            </a:r>
            <a:r>
              <a:rPr lang="en-US" dirty="0" smtClean="0"/>
              <a:t>- </a:t>
            </a:r>
            <a:r>
              <a:rPr lang="en-US" dirty="0" err="1" smtClean="0"/>
              <a:t>Jetpur</a:t>
            </a:r>
            <a:r>
              <a:rPr lang="en-US" dirty="0" smtClean="0"/>
              <a:t>, District: Baroda Says </a:t>
            </a:r>
            <a:r>
              <a:rPr lang="en-US" dirty="0" err="1" smtClean="0"/>
              <a:t>Shri</a:t>
            </a:r>
            <a:r>
              <a:rPr lang="en-US" dirty="0" smtClean="0"/>
              <a:t> </a:t>
            </a:r>
            <a:r>
              <a:rPr lang="en-US" dirty="0" err="1" smtClean="0"/>
              <a:t>Motesinghbhai</a:t>
            </a:r>
            <a:r>
              <a:rPr lang="en-US" dirty="0" smtClean="0"/>
              <a:t>, I am able to earn Rs. 110000/- in a acre . Produce22 to 27 kg. of every bunches of bananas because of this kit.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5" name="Picture 4"/>
          <p:cNvPicPr/>
          <p:nvPr/>
        </p:nvPicPr>
        <p:blipFill>
          <a:blip r:embed="rId2"/>
          <a:srcRect/>
          <a:stretch>
            <a:fillRect/>
          </a:stretch>
        </p:blipFill>
        <p:spPr bwMode="auto">
          <a:xfrm>
            <a:off x="6019800" y="1600200"/>
            <a:ext cx="2619375" cy="25050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2800" b="1" dirty="0" smtClean="0"/>
              <a:t/>
            </a:r>
            <a:br>
              <a:rPr lang="en-US" sz="2800" b="1" dirty="0" smtClean="0"/>
            </a:br>
            <a:r>
              <a:rPr lang="en-US" sz="2800" b="1" dirty="0" smtClean="0"/>
              <a:t>Use of Balanced Fertilizer based on Soil Health Analysis – </a:t>
            </a:r>
            <a:r>
              <a:rPr lang="en-US" sz="2800" dirty="0" smtClean="0"/>
              <a:t/>
            </a:r>
            <a:br>
              <a:rPr lang="en-US" sz="2800" dirty="0" smtClean="0"/>
            </a:br>
            <a:r>
              <a:rPr lang="en-US" sz="2800" b="1" dirty="0" smtClean="0"/>
              <a:t>the case</a:t>
            </a:r>
            <a:r>
              <a:rPr lang="en-US" sz="2800" dirty="0" smtClean="0"/>
              <a:t> </a:t>
            </a:r>
            <a:r>
              <a:rPr lang="en-US" sz="2800" b="1" dirty="0" smtClean="0"/>
              <a:t>study of </a:t>
            </a:r>
            <a:r>
              <a:rPr lang="en-US" sz="2800" b="1" dirty="0" err="1" smtClean="0"/>
              <a:t>Jambusar</a:t>
            </a:r>
            <a:r>
              <a:rPr lang="en-US" sz="2800" b="1" dirty="0" smtClean="0"/>
              <a:t>, </a:t>
            </a:r>
            <a:r>
              <a:rPr lang="en-US" sz="2800" b="1" dirty="0" err="1" smtClean="0"/>
              <a:t>Bharuch</a:t>
            </a:r>
            <a:r>
              <a:rPr lang="en-US" sz="2800" b="1" dirty="0" smtClean="0"/>
              <a:t>, Gujarat</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fontScale="77500" lnSpcReduction="20000"/>
          </a:bodyPr>
          <a:lstStyle/>
          <a:p>
            <a:r>
              <a:rPr lang="en-US" sz="3100" dirty="0" err="1" smtClean="0"/>
              <a:t>Maheshbhai</a:t>
            </a:r>
            <a:r>
              <a:rPr lang="en-US" sz="3100" dirty="0" smtClean="0"/>
              <a:t> </a:t>
            </a:r>
            <a:r>
              <a:rPr lang="en-US" sz="3100" dirty="0" err="1" smtClean="0"/>
              <a:t>Sindha</a:t>
            </a:r>
            <a:r>
              <a:rPr lang="en-US" sz="3100" dirty="0" smtClean="0"/>
              <a:t>, </a:t>
            </a:r>
            <a:r>
              <a:rPr lang="en-US" sz="3100" dirty="0" err="1" smtClean="0"/>
              <a:t>Piludra</a:t>
            </a:r>
            <a:r>
              <a:rPr lang="en-US" sz="3100" dirty="0" smtClean="0"/>
              <a:t> of </a:t>
            </a:r>
            <a:r>
              <a:rPr lang="en-US" sz="3100" dirty="0" err="1" smtClean="0"/>
              <a:t>Jambusar</a:t>
            </a:r>
            <a:r>
              <a:rPr lang="en-US" sz="3100" dirty="0" smtClean="0"/>
              <a:t> </a:t>
            </a:r>
            <a:r>
              <a:rPr lang="en-US" sz="3100" dirty="0" err="1" smtClean="0"/>
              <a:t>Taluka</a:t>
            </a:r>
            <a:r>
              <a:rPr lang="en-US" sz="3100" dirty="0" smtClean="0"/>
              <a:t> of </a:t>
            </a:r>
            <a:r>
              <a:rPr lang="en-US" sz="3100" dirty="0" err="1" smtClean="0"/>
              <a:t>Bharuch</a:t>
            </a:r>
            <a:r>
              <a:rPr lang="en-US" sz="3100" dirty="0" smtClean="0"/>
              <a:t> district owns three acres of land. He was using intensive chemical fertilizer and seeds with cheaper price. In his  cotton, expenses were high and the yield was low.  Based on  Soil Health Analysis in 2012 ,  he started using certified seeds and balanced doze of fertilizer both organic and in organic-chemical. This reduced his cost in agricultural operations by Rs.2,800 and increased productivity in cotton by 4 quintal. He started using crop residue  and cow dung  along with worms to develop compost fertilizer. This increased productivity further by one quintal and simultaneously, he started selling worms to other farmers to make their compost. Within two years, his income increased to Rs.31,500/-.</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b="1" dirty="0" smtClean="0"/>
              <a:t>What Climate Resilient Agriculture means:</a:t>
            </a:r>
            <a:endParaRPr lang="en-US" dirty="0" smtClean="0"/>
          </a:p>
          <a:p>
            <a:pPr lvl="0"/>
            <a:r>
              <a:rPr lang="en-US" dirty="0" smtClean="0"/>
              <a:t>It aims to use agriculture, which  has capacity to absorb CO2 from atmosphere through photosynthesis process as a nature's tool for mitigation.</a:t>
            </a:r>
          </a:p>
          <a:p>
            <a:pPr lvl="0"/>
            <a:r>
              <a:rPr lang="en-US" dirty="0" smtClean="0"/>
              <a:t>Promote agriculture vegetation on wasteland, fallow land –  and sea shore by using modern technology. This will support livelihood to poor and provide food security to hungry millions. </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Content Placeholder 4"/>
          <p:cNvPicPr>
            <a:picLocks noGrp="1"/>
          </p:cNvPicPr>
          <p:nvPr>
            <p:ph idx="1"/>
          </p:nvPr>
        </p:nvPicPr>
        <p:blipFill>
          <a:blip r:embed="rId2"/>
          <a:srcRect/>
          <a:stretch>
            <a:fillRect/>
          </a:stretch>
        </p:blipFill>
        <p:spPr bwMode="auto">
          <a:xfrm>
            <a:off x="457200" y="1676400"/>
            <a:ext cx="8229600" cy="4572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5" name="Content Placeholder 4"/>
          <p:cNvPicPr>
            <a:picLocks noGrp="1"/>
          </p:cNvPicPr>
          <p:nvPr>
            <p:ph idx="1"/>
          </p:nvPr>
        </p:nvPicPr>
        <p:blipFill>
          <a:blip r:embed="rId2"/>
          <a:srcRect/>
          <a:stretch>
            <a:fillRect/>
          </a:stretch>
        </p:blipFill>
        <p:spPr bwMode="auto">
          <a:xfrm>
            <a:off x="381000" y="1447800"/>
            <a:ext cx="8229600" cy="502919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5" name="Content Placeholder 4"/>
          <p:cNvPicPr>
            <a:picLocks noGrp="1"/>
          </p:cNvPicPr>
          <p:nvPr>
            <p:ph idx="1"/>
          </p:nvPr>
        </p:nvPicPr>
        <p:blipFill>
          <a:blip r:embed="rId2"/>
          <a:srcRect/>
          <a:stretch>
            <a:fillRect/>
          </a:stretch>
        </p:blipFill>
        <p:spPr bwMode="auto">
          <a:xfrm>
            <a:off x="457200" y="1447800"/>
            <a:ext cx="8229600" cy="52578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sz="3200" dirty="0" smtClean="0"/>
              <a:t>AGRO MICRO ENTERPRISE </a:t>
            </a: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5" name="Content Placeholder 4"/>
          <p:cNvPicPr>
            <a:picLocks noGrp="1"/>
          </p:cNvPicPr>
          <p:nvPr>
            <p:ph idx="1"/>
          </p:nvPr>
        </p:nvPicPr>
        <p:blipFill>
          <a:blip r:embed="rId2"/>
          <a:srcRect/>
          <a:stretch>
            <a:fillRect/>
          </a:stretch>
        </p:blipFill>
        <p:spPr bwMode="auto">
          <a:xfrm>
            <a:off x="228600" y="990600"/>
            <a:ext cx="8381999" cy="58674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en-US" sz="3600" b="1" dirty="0" smtClean="0"/>
              <a:t>Initiative Needed at International level for Local Problems </a:t>
            </a:r>
            <a:br>
              <a:rPr lang="en-US" sz="3600" b="1" dirty="0" smtClean="0"/>
            </a:br>
            <a:r>
              <a:rPr lang="en-US" sz="3600" b="1" dirty="0" smtClean="0"/>
              <a:t>Enhancing Food Security and Reduce of Poverty</a:t>
            </a:r>
            <a:r>
              <a:rPr lang="en-US" dirty="0" smtClean="0"/>
              <a:t/>
            </a:r>
            <a:br>
              <a:rPr lang="en-US" dirty="0" smtClean="0"/>
            </a:b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International Community need to: </a:t>
            </a:r>
          </a:p>
          <a:p>
            <a:pPr lvl="0"/>
            <a:r>
              <a:rPr lang="en-US" dirty="0" smtClean="0"/>
              <a:t>Recognize agriculture as a major mitigation tool and adopt mechanism to address the loss and damage associated with the impacts of climate in highly vulnerable countries to restore agriculture and immediately prepare farmers for adaptation including mid-season. – Agro Advisory.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71600"/>
            <a:ext cx="8229600" cy="4754563"/>
          </a:xfrm>
        </p:spPr>
        <p:txBody>
          <a:bodyPr>
            <a:normAutofit fontScale="62500" lnSpcReduction="20000"/>
          </a:bodyPr>
          <a:lstStyle/>
          <a:p>
            <a:pPr lvl="0"/>
            <a:r>
              <a:rPr lang="en-US" dirty="0" smtClean="0"/>
              <a:t>Allocate green fund for</a:t>
            </a:r>
          </a:p>
          <a:p>
            <a:r>
              <a:rPr lang="en-US" dirty="0" smtClean="0"/>
              <a:t>        - Technology transfer from “those who have it to those who need it”</a:t>
            </a:r>
          </a:p>
          <a:p>
            <a:r>
              <a:rPr lang="en-US" dirty="0" smtClean="0"/>
              <a:t>        - Bring new areas such as wasteland and wetland under agriculture for creating livelihood opportunities and to meet the challenges of food security.</a:t>
            </a:r>
          </a:p>
          <a:p>
            <a:pPr lvl="0"/>
            <a:r>
              <a:rPr lang="en-US" dirty="0" smtClean="0"/>
              <a:t>Make available special financial support for community bio-gas plants, grassland development in desert areas. </a:t>
            </a:r>
          </a:p>
          <a:p>
            <a:pPr lvl="0"/>
            <a:r>
              <a:rPr lang="en-US" dirty="0" smtClean="0"/>
              <a:t>Identify  crops – plants species which  survive on saline water soil and sea water.</a:t>
            </a:r>
          </a:p>
          <a:p>
            <a:pPr lvl="0"/>
            <a:r>
              <a:rPr lang="en-US" dirty="0" smtClean="0"/>
              <a:t>Sensitize national governments to provide safety net to farmers in terms of insurance and fallback employment in community projects. </a:t>
            </a:r>
          </a:p>
          <a:p>
            <a:pPr lvl="0"/>
            <a:r>
              <a:rPr lang="en-US" dirty="0" smtClean="0"/>
              <a:t>Set International Weather Advisory to support countries who do not have local advisory</a:t>
            </a:r>
          </a:p>
          <a:p>
            <a:pPr lvl="0"/>
            <a:r>
              <a:rPr lang="en-US" dirty="0" smtClean="0"/>
              <a:t>Promote international trade for value added agriculture.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LEADERSHIP FOR GREENER AGRICULTURE</a:t>
            </a:r>
            <a:endParaRPr lang="en-US" sz="3200" dirty="0"/>
          </a:p>
        </p:txBody>
      </p:sp>
      <p:sp>
        <p:nvSpPr>
          <p:cNvPr id="3" name="Content Placeholder 2"/>
          <p:cNvSpPr>
            <a:spLocks noGrp="1"/>
          </p:cNvSpPr>
          <p:nvPr>
            <p:ph idx="1"/>
          </p:nvPr>
        </p:nvSpPr>
        <p:spPr>
          <a:xfrm>
            <a:off x="457200" y="1143000"/>
            <a:ext cx="8229600" cy="5257800"/>
          </a:xfrm>
        </p:spPr>
        <p:txBody>
          <a:bodyPr>
            <a:normAutofit fontScale="77500" lnSpcReduction="20000"/>
          </a:bodyPr>
          <a:lstStyle/>
          <a:p>
            <a:r>
              <a:rPr lang="en-US" dirty="0" smtClean="0"/>
              <a:t>Global Warming is a threat, but it can be converted into an opportunity. It is possible to make this  happen a win-win situation for all, if all efforts are channeled towards sustainable development with Greener Agriculture at its centre. </a:t>
            </a:r>
          </a:p>
          <a:p>
            <a:r>
              <a:rPr lang="en-US" dirty="0" smtClean="0"/>
              <a:t>Countries-Governments-all over the world will have to view the impact of climate on farmers  with a grave concern.  The change which is creeping in rapidly-with dangerous consequences to habitat  and its stability. This confrontation is on “Nature’s Front”.  Nuclear weapons or armies are no solution. The solution lies in bringing back balance in nature’s forces : the atmosphere, the sun, the earth, the water and the vegetation. The solution lies at local level. Our endeavor should be to overcome this challenge and convert it to an opportunity.</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5" name="Content Placeholder 4"/>
          <p:cNvPicPr>
            <a:picLocks noGrp="1"/>
          </p:cNvPicPr>
          <p:nvPr>
            <p:ph idx="1"/>
          </p:nvPr>
        </p:nvPicPr>
        <p:blipFill>
          <a:blip r:embed="rId2"/>
          <a:srcRect/>
          <a:stretch>
            <a:fillRect/>
          </a:stretch>
        </p:blipFill>
        <p:spPr bwMode="auto">
          <a:xfrm>
            <a:off x="533400" y="1371600"/>
            <a:ext cx="8153400" cy="54864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pic>
        <p:nvPicPr>
          <p:cNvPr id="5" name="Content Placeholder 4"/>
          <p:cNvPicPr>
            <a:picLocks noGrp="1"/>
          </p:cNvPicPr>
          <p:nvPr>
            <p:ph idx="1"/>
          </p:nvPr>
        </p:nvPicPr>
        <p:blipFill>
          <a:blip r:embed="rId2"/>
          <a:srcRect/>
          <a:stretch>
            <a:fillRect/>
          </a:stretch>
        </p:blipFill>
        <p:spPr bwMode="auto">
          <a:xfrm>
            <a:off x="533400" y="1524000"/>
            <a:ext cx="8153400" cy="5334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Indian Situation</a:t>
            </a:r>
            <a:r>
              <a:rPr lang="en-US" dirty="0" smtClean="0"/>
              <a:t/>
            </a:r>
            <a:br>
              <a:rPr lang="en-US" dirty="0" smtClean="0"/>
            </a:br>
            <a:endParaRPr lang="en-US" dirty="0"/>
          </a:p>
        </p:txBody>
      </p:sp>
      <p:pic>
        <p:nvPicPr>
          <p:cNvPr id="4" name="Content Placeholder 3" descr="http://www.all-about-india.com/images/Political-Map-of-India.gif"/>
          <p:cNvPicPr>
            <a:picLocks noGrp="1"/>
          </p:cNvPicPr>
          <p:nvPr>
            <p:ph idx="1"/>
          </p:nvPr>
        </p:nvPicPr>
        <p:blipFill>
          <a:blip r:embed="rId2"/>
          <a:srcRect/>
          <a:stretch>
            <a:fillRect/>
          </a:stretch>
        </p:blipFill>
        <p:spPr bwMode="auto">
          <a:xfrm>
            <a:off x="990600" y="838200"/>
            <a:ext cx="7391399" cy="5715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India’s success over six decades: </a:t>
            </a:r>
            <a:endParaRPr lang="en-US" sz="2400" dirty="0" smtClean="0"/>
          </a:p>
          <a:p>
            <a:pPr lvl="1"/>
            <a:r>
              <a:rPr lang="en-US" dirty="0" smtClean="0"/>
              <a:t>2 %  to  4% sustainable agriculture growth</a:t>
            </a:r>
            <a:endParaRPr lang="en-US" sz="2000" dirty="0" smtClean="0"/>
          </a:p>
          <a:p>
            <a:pPr lvl="1"/>
            <a:r>
              <a:rPr lang="en-US" dirty="0" smtClean="0"/>
              <a:t>Brought many out of poverty:  from 90% below poverty  line to 20%. </a:t>
            </a:r>
            <a:endParaRPr lang="en-US" sz="2000" dirty="0" smtClean="0"/>
          </a:p>
          <a:p>
            <a:pPr lvl="1"/>
            <a:r>
              <a:rPr lang="en-US" dirty="0" smtClean="0"/>
              <a:t>Tackled many adverse climate and geographic challenges including droughts. </a:t>
            </a:r>
            <a:endParaRPr lang="en-US" sz="2000" dirty="0" smtClean="0"/>
          </a:p>
          <a:p>
            <a:pPr lvl="1"/>
            <a:r>
              <a:rPr lang="en-US" dirty="0" smtClean="0"/>
              <a:t>Several states and individual farmers with  productivity, higher than,  or equal to international level  </a:t>
            </a:r>
            <a:endParaRPr lang="en-US" sz="2000" dirty="0" smtClean="0"/>
          </a:p>
          <a:p>
            <a:pPr lvl="0"/>
            <a:r>
              <a:rPr lang="en-US" dirty="0" smtClean="0"/>
              <a:t>India had to import food in its early phase of development, but now it is self sufficient and even exports.</a:t>
            </a:r>
            <a:endParaRPr lang="en-US" sz="2400"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normAutofit fontScale="90000"/>
          </a:bodyPr>
          <a:lstStyle/>
          <a:p>
            <a:r>
              <a:rPr lang="en-US" b="1" dirty="0" smtClean="0"/>
              <a:t/>
            </a:r>
            <a:br>
              <a:rPr lang="en-US" b="1" dirty="0" smtClean="0"/>
            </a:br>
            <a:r>
              <a:rPr lang="en-US" sz="3100" b="1" dirty="0" smtClean="0"/>
              <a:t>Impact of Climate Change</a:t>
            </a:r>
            <a:br>
              <a:rPr lang="en-US" sz="3100" b="1" dirty="0" smtClean="0"/>
            </a:br>
            <a:r>
              <a:rPr lang="en-US" sz="3100" b="1" dirty="0" smtClean="0"/>
              <a:t>Small farmers stared at big losses</a:t>
            </a:r>
            <a:br>
              <a:rPr lang="en-US" sz="3100" b="1" dirty="0" smtClean="0"/>
            </a:br>
            <a:r>
              <a:rPr lang="en-US" sz="3100" b="1" dirty="0" smtClean="0"/>
              <a:t>the last monsoon season</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4449763"/>
          </a:xfrm>
        </p:spPr>
        <p:txBody>
          <a:bodyPr>
            <a:normAutofit fontScale="77500" lnSpcReduction="20000"/>
          </a:bodyPr>
          <a:lstStyle/>
          <a:p>
            <a:pPr lvl="0"/>
            <a:r>
              <a:rPr lang="en-IN" dirty="0" smtClean="0"/>
              <a:t>In the year 2015-16, 302 of 604 districts have experienced  deficit rain conditions – some faced drought.</a:t>
            </a:r>
            <a:endParaRPr lang="en-US" dirty="0" smtClean="0"/>
          </a:p>
          <a:p>
            <a:pPr lvl="0"/>
            <a:r>
              <a:rPr lang="en-IN" dirty="0" smtClean="0"/>
              <a:t>In the year (2014) had deficit of 12%. In the current year (2017-18) the monsoon is good but in some areas deficit prevails.</a:t>
            </a:r>
            <a:endParaRPr lang="en-US" dirty="0" smtClean="0"/>
          </a:p>
          <a:p>
            <a:pPr lvl="0"/>
            <a:r>
              <a:rPr lang="en-IN" dirty="0" smtClean="0"/>
              <a:t>Stressed farm income have led to slump in rural wages which has further impact on rural demand and related impact on overall economic growth.</a:t>
            </a:r>
            <a:endParaRPr lang="en-US" dirty="0" smtClean="0"/>
          </a:p>
          <a:p>
            <a:pPr lvl="0"/>
            <a:r>
              <a:rPr lang="en-IN" dirty="0" smtClean="0"/>
              <a:t>The output of Kharif – summer grown crops – in 2017-18 is expected to fall to 134.67 million tonnes from record 138.52 </a:t>
            </a:r>
            <a:r>
              <a:rPr lang="en-IN" dirty="0" err="1" smtClean="0"/>
              <a:t>M.tonnes</a:t>
            </a:r>
            <a:r>
              <a:rPr lang="en-IN" dirty="0" smtClean="0"/>
              <a:t> last year (2016-17) an estimated deficit of 2.8 per cent expected.</a:t>
            </a:r>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Soil, Water &amp; Climate Change</a:t>
            </a:r>
          </a:p>
          <a:p>
            <a:pPr>
              <a:buNone/>
            </a:pPr>
            <a:endParaRPr lang="en-US" sz="2400" dirty="0" smtClean="0"/>
          </a:p>
          <a:p>
            <a:pPr lvl="2"/>
            <a:r>
              <a:rPr lang="en-US" dirty="0" smtClean="0"/>
              <a:t>Soil Moisture content is affected with soil erosion, washing away  of upper  crust of fertile  soil salinity ingress in root zone due to sea water rising.</a:t>
            </a:r>
            <a:endParaRPr lang="en-US" sz="1800" dirty="0" smtClean="0"/>
          </a:p>
          <a:p>
            <a:pPr lvl="2"/>
            <a:r>
              <a:rPr lang="en-US" dirty="0" smtClean="0"/>
              <a:t>Capacity to grow and sustain  crop not certain with  low yield or crop failures – agriculture has become risky.</a:t>
            </a:r>
            <a:endParaRPr lang="en-US" sz="1800" dirty="0" smtClean="0"/>
          </a:p>
          <a:p>
            <a:pPr lvl="2"/>
            <a:r>
              <a:rPr lang="en-US" dirty="0" smtClean="0"/>
              <a:t>Drying   of existing water bodies – making irrigation a challenge. </a:t>
            </a:r>
            <a:endParaRPr lang="en-US" sz="1800"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Effect of Climate Changes on Live  stock</a:t>
            </a:r>
            <a:endParaRPr lang="en-US" dirty="0" smtClean="0"/>
          </a:p>
          <a:p>
            <a:pPr lvl="0"/>
            <a:r>
              <a:rPr lang="en-US" dirty="0" err="1" smtClean="0"/>
              <a:t>Milch</a:t>
            </a:r>
            <a:r>
              <a:rPr lang="en-US" dirty="0" smtClean="0"/>
              <a:t> cattle: milk yield has reduced in increased heat or cold wave condition.</a:t>
            </a:r>
          </a:p>
          <a:p>
            <a:pPr lvl="0"/>
            <a:r>
              <a:rPr lang="en-US" dirty="0" smtClean="0"/>
              <a:t>Poultry: egg yield  have gone  down</a:t>
            </a:r>
          </a:p>
          <a:p>
            <a:pPr lvl="0"/>
            <a:r>
              <a:rPr lang="en-US" dirty="0" smtClean="0"/>
              <a:t>Fisheries: fish catch goes away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Indian Situation</a:t>
            </a:r>
          </a:p>
          <a:p>
            <a:pPr>
              <a:buNone/>
            </a:pPr>
            <a:endParaRPr lang="en-US" dirty="0" smtClean="0"/>
          </a:p>
          <a:p>
            <a:r>
              <a:rPr lang="en-US" dirty="0" smtClean="0"/>
              <a:t>India has taken series of initiatives targeting meeting of challenges  at local level by farmers with  emphasis on strengthening their knowledge,  capacity and provide them tools to make their agriculture Climate Resilient.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2169</Words>
  <Application>Microsoft Office PowerPoint</Application>
  <PresentationFormat>On-screen Show (4:3)</PresentationFormat>
  <Paragraphs>212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Building Climate Smart FARMERS The Indian Perspective </vt:lpstr>
      <vt:lpstr> Climate Resilient Agriculture  Indian Perspective </vt:lpstr>
      <vt:lpstr>Slide 3</vt:lpstr>
      <vt:lpstr>Indian Situation </vt:lpstr>
      <vt:lpstr>Slide 5</vt:lpstr>
      <vt:lpstr> Impact of Climate Change Small farmers stared at big losses the last monsoon season </vt:lpstr>
      <vt:lpstr>Slide 7</vt:lpstr>
      <vt:lpstr>Slide 8</vt:lpstr>
      <vt:lpstr>Slide 9</vt:lpstr>
      <vt:lpstr>Slide 10</vt:lpstr>
      <vt:lpstr>THE INITIATIVES</vt:lpstr>
      <vt:lpstr>Slide 12</vt:lpstr>
      <vt:lpstr>Other Initiative include </vt:lpstr>
      <vt:lpstr>Slide 14</vt:lpstr>
      <vt:lpstr>Slide 15</vt:lpstr>
      <vt:lpstr> Climate Justice </vt:lpstr>
      <vt:lpstr> CASE STUDY  GUJARAT – INDIA - EXPERIENCE  NEW EXTENSION APPROACH  A Door step approach to farmers</vt:lpstr>
      <vt:lpstr> REACH OUT TO FARMERS AT DOORSTEP: ‘KRISHI MAHOTSAV APPROACH’ – THE GUJART EXPERIENCE OF SUSTAINABLE CLIMATE RESILIENT AGRICULTURAL DEVELOPMENT </vt:lpstr>
      <vt:lpstr>Slide 19</vt:lpstr>
      <vt:lpstr>Slide 20</vt:lpstr>
      <vt:lpstr>Slide 21</vt:lpstr>
      <vt:lpstr>CASE STUDY : Transforming Dahod – Dahod District – Gujarat – India</vt:lpstr>
      <vt:lpstr>Prior to 1974  </vt:lpstr>
      <vt:lpstr>In 2010 </vt:lpstr>
      <vt:lpstr>Slide 25</vt:lpstr>
      <vt:lpstr>Slide 26</vt:lpstr>
      <vt:lpstr> CASE STUDIES VILLAGE LEVEL Vanbandhu Kalyan Yojana Farmers Success Stories  </vt:lpstr>
      <vt:lpstr>Slide 28</vt:lpstr>
      <vt:lpstr> Use of Balanced Fertilizer based on Soil Health Analysis –  the case study of Jambusar, Bharuch, Gujarat </vt:lpstr>
      <vt:lpstr>Slide 30</vt:lpstr>
      <vt:lpstr>Slide 31</vt:lpstr>
      <vt:lpstr>Slide 32</vt:lpstr>
      <vt:lpstr>AGRO MICRO ENTERPRISE </vt:lpstr>
      <vt:lpstr>  Initiative Needed at International level for Local Problems  Enhancing Food Security and Reduce of Poverty </vt:lpstr>
      <vt:lpstr>Slide 35</vt:lpstr>
      <vt:lpstr>LEADERSHIP FOR GREENER AGRICULTURE</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Climate Smart FARMERS The Indian Perspective </dc:title>
  <dc:creator/>
  <cp:lastModifiedBy>Devyog</cp:lastModifiedBy>
  <cp:revision>23</cp:revision>
  <dcterms:created xsi:type="dcterms:W3CDTF">2006-08-16T00:00:00Z</dcterms:created>
  <dcterms:modified xsi:type="dcterms:W3CDTF">2017-10-24T08:40:21Z</dcterms:modified>
</cp:coreProperties>
</file>