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714" r:id="rId2"/>
    <p:sldId id="718" r:id="rId3"/>
    <p:sldId id="715" r:id="rId4"/>
    <p:sldId id="716" r:id="rId5"/>
    <p:sldId id="717" r:id="rId6"/>
    <p:sldId id="719" r:id="rId7"/>
    <p:sldId id="720" r:id="rId8"/>
    <p:sldId id="721" r:id="rId9"/>
    <p:sldId id="722" r:id="rId10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ownloads\BHAVAR%20BHA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IN" dirty="0"/>
              <a:t>TOTAL</a:t>
            </a:r>
            <a:r>
              <a:rPr lang="en-IN" baseline="0" dirty="0"/>
              <a:t> MILK PRODUCTION &amp; FAT % AFTER </a:t>
            </a:r>
            <a:r>
              <a:rPr lang="en-IN" baseline="0" dirty="0" smtClean="0"/>
              <a:t>USE </a:t>
            </a:r>
            <a:r>
              <a:rPr lang="en-IN" baseline="0" dirty="0"/>
              <a:t>OF HYDROPHONIC </a:t>
            </a:r>
            <a:r>
              <a:rPr lang="en-IN" baseline="0" dirty="0" smtClean="0"/>
              <a:t>SYSTEM </a:t>
            </a:r>
            <a:r>
              <a:rPr lang="en-IN" baseline="0" dirty="0"/>
              <a:t>SINCE APRIL22</a:t>
            </a:r>
            <a:endParaRPr lang="en-IN" dirty="0"/>
          </a:p>
        </c:rich>
      </c:tx>
      <c:layout>
        <c:manualLayout>
          <c:xMode val="edge"/>
          <c:yMode val="edge"/>
          <c:x val="0.14054742574333731"/>
          <c:y val="0"/>
        </c:manualLayout>
      </c:layout>
    </c:title>
    <c:plotArea>
      <c:layout>
        <c:manualLayout>
          <c:layoutTarget val="inner"/>
          <c:xMode val="edge"/>
          <c:yMode val="edge"/>
          <c:x val="0.1977626084476963"/>
          <c:y val="8.097296206590919E-2"/>
          <c:w val="0.79860689057668455"/>
          <c:h val="0.7717340815017899"/>
        </c:manualLayout>
      </c:layout>
      <c:bar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Total Milk Production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Sheet1!$B$1:$F$2</c:f>
              <c:strCache>
                <c:ptCount val="5"/>
                <c:pt idx="0">
                  <c:v>Apr-22</c:v>
                </c:pt>
                <c:pt idx="1">
                  <c:v>May-22</c:v>
                </c:pt>
                <c:pt idx="2">
                  <c:v>Jun-22</c:v>
                </c:pt>
                <c:pt idx="3">
                  <c:v>Jul-22</c:v>
                </c:pt>
                <c:pt idx="4">
                  <c:v>Aug-22</c:v>
                </c:pt>
              </c:strCache>
            </c:strRef>
          </c:cat>
          <c:val>
            <c:numRef>
              <c:f>Sheet1!$B$3:$F$3</c:f>
              <c:numCache>
                <c:formatCode>_(* #,##0_);_(* \(#,##0\);_(* "-"??_);_(@_)</c:formatCode>
                <c:ptCount val="5"/>
                <c:pt idx="0">
                  <c:v>1365</c:v>
                </c:pt>
                <c:pt idx="1">
                  <c:v>1454</c:v>
                </c:pt>
                <c:pt idx="2">
                  <c:v>1397</c:v>
                </c:pt>
                <c:pt idx="3">
                  <c:v>1637.5</c:v>
                </c:pt>
                <c:pt idx="4">
                  <c:v>1833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19-4AED-B93C-DF0DEA98CB91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FAT %</c:v>
                </c:pt>
              </c:strCache>
            </c:strRef>
          </c:tx>
          <c:dLbls>
            <c:dLbl>
              <c:idx val="0"/>
              <c:layout>
                <c:manualLayout>
                  <c:x val="2.317497103128620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FAT</a:t>
                    </a:r>
                    <a:r>
                      <a:rPr lang="en-US" baseline="0"/>
                      <a:t> % </a:t>
                    </a:r>
                    <a:r>
                      <a:rPr lang="en-US"/>
                      <a:t>4.2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E19-4AED-B93C-DF0DEA98CB91}"/>
                </c:ext>
              </c:extLst>
            </c:dLbl>
            <c:dLbl>
              <c:idx val="1"/>
              <c:layout>
                <c:manualLayout>
                  <c:x val="3.0899961375048284E-2"/>
                  <c:y val="-4.004004635187098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FAT % 5.3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E19-4AED-B93C-DF0DEA98CB91}"/>
                </c:ext>
              </c:extLst>
            </c:dLbl>
            <c:dLbl>
              <c:idx val="2"/>
              <c:layout>
                <c:manualLayout>
                  <c:x val="4.016994978756276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FAT % 5.2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E19-4AED-B93C-DF0DEA98CB91}"/>
                </c:ext>
              </c:extLst>
            </c:dLbl>
            <c:dLbl>
              <c:idx val="3"/>
              <c:layout>
                <c:manualLayout>
                  <c:x val="3.398995751255311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FAT %  5.3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E19-4AED-B93C-DF0DEA98CB91}"/>
                </c:ext>
              </c:extLst>
            </c:dLbl>
            <c:dLbl>
              <c:idx val="4"/>
              <c:layout>
                <c:manualLayout>
                  <c:x val="2.1629972962533807E-2"/>
                  <c:y val="-1.60160185407483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FAT % 5.2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E19-4AED-B93C-DF0DEA98C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Sheet1!$B$1:$F$2</c:f>
              <c:strCache>
                <c:ptCount val="5"/>
                <c:pt idx="0">
                  <c:v>Apr-22</c:v>
                </c:pt>
                <c:pt idx="1">
                  <c:v>May-22</c:v>
                </c:pt>
                <c:pt idx="2">
                  <c:v>Jun-22</c:v>
                </c:pt>
                <c:pt idx="3">
                  <c:v>Jul-22</c:v>
                </c:pt>
                <c:pt idx="4">
                  <c:v>Aug-22</c:v>
                </c:pt>
              </c:strCache>
            </c:strRef>
          </c:cat>
          <c:val>
            <c:numRef>
              <c:f>Sheet1!$B$4:$F$4</c:f>
              <c:numCache>
                <c:formatCode>_(* #,##0.0_);_(* \(#,##0.0\);_(* "-"??_);_(@_)</c:formatCode>
                <c:ptCount val="5"/>
                <c:pt idx="0">
                  <c:v>4.2</c:v>
                </c:pt>
                <c:pt idx="1">
                  <c:v>5.3</c:v>
                </c:pt>
                <c:pt idx="2">
                  <c:v>5.2</c:v>
                </c:pt>
                <c:pt idx="3">
                  <c:v>5.3</c:v>
                </c:pt>
                <c:pt idx="4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E19-4AED-B93C-DF0DEA98CB91}"/>
            </c:ext>
          </c:extLst>
        </c:ser>
        <c:dLbls/>
        <c:axId val="123460992"/>
        <c:axId val="123802752"/>
      </c:barChart>
      <c:catAx>
        <c:axId val="123460992"/>
        <c:scaling>
          <c:orientation val="minMax"/>
        </c:scaling>
        <c:axPos val="b"/>
        <c:numFmt formatCode="General" sourceLinked="0"/>
        <c:majorTickMark val="none"/>
        <c:tickLblPos val="nextTo"/>
        <c:crossAx val="123802752"/>
        <c:crosses val="autoZero"/>
        <c:auto val="1"/>
        <c:lblAlgn val="ctr"/>
        <c:lblOffset val="100"/>
        <c:noMultiLvlLbl val="1"/>
      </c:catAx>
      <c:valAx>
        <c:axId val="123802752"/>
        <c:scaling>
          <c:orientation val="minMax"/>
        </c:scaling>
        <c:axPos val="l"/>
        <c:majorGridlines/>
        <c:numFmt formatCode="_(* #,##0_);_(* \(#,##0\);_(* &quot;-&quot;??_);_(@_)" sourceLinked="1"/>
        <c:majorTickMark val="none"/>
        <c:tickLblPos val="nextTo"/>
        <c:crossAx val="1234609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en-US"/>
          </a:p>
        </c:txPr>
      </c:dTable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E18A876-2129-416B-A056-6E4C01648B0B}" type="datetimeFigureOut">
              <a:rPr lang="en-IN" smtClean="0"/>
              <a:pPr/>
              <a:t>30-09-2022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5A35B73D-0883-42B9-8EC4-7C8D7C4FC98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0004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B87106-1C47-D796-5768-063B0A291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11AFB1-7FB3-4190-D524-C085B083F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5B2830-8E52-D4B8-5AFA-D963C0DD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0267-800C-469E-B091-5260A9C7C587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FF4D5B-362A-26A4-B1EF-2D5864E3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CEBA5-C376-ED7C-BEB9-3CA3F6E3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1469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A8DC0-9513-7C94-070E-A30EB1B7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95D786-151E-456C-A991-C52027607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D9A54-F0C3-9367-4EED-7989200A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FF4C-DA0B-4230-9A78-02ACF0129604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F4D30-7957-B9B2-33B1-BEBDF2AD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4E2885-ACF8-10E3-A951-EF0C0EB4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8034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84FBC1B-EC76-46C1-8EDF-9D5D74747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61D7B6-6085-801D-5AD2-B743D6898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6AC039-3221-C649-FB04-62DE57B3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FF4F-B6FB-4742-B965-34E1EA3FEF89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FC9747-8AE5-0966-B9EE-17F3E13B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638CE8-5E17-D6AB-6E13-944DA0C4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1997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AFB13-EFF3-D3AE-F918-E83B33DE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B92973-7BBB-3555-1D6A-54D73197F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8D4754-BA36-8BAF-03CF-E97F6CFB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C285-3539-4AE0-90EC-F53BFE0CBB17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09D6BF-94F0-CD7E-82EA-95AB06F1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D241AC-5407-7EA9-0047-E780A592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4790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3983D-5816-6206-EE78-E59BB28A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1C757A-BA66-1AE9-5488-8EDD57E1A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0F2F0F-F221-6604-59CE-AD57D9D8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65F5-73EF-4298-9EC4-C4E5612EE924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110FE-AB9E-1287-591D-EFEFAF9AC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9FFB0D-18E0-D09C-5B42-734B9DBFA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5157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B2E749-99C9-B13E-0E11-32FB809A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9E08B5-8A15-88E5-0912-5CA093FBB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DBDAE1-D369-0248-00EE-B083C074D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090EB7-A015-47D7-CD88-FBE76156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F645-53A5-43DE-9C70-5C4B8F2C1999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85EF96-6813-269A-5AA3-DF6C1F6A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4BAC78-1AB3-4320-870C-5C006530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9788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5CC7F-2DC2-429D-905F-29094B44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F7DAB7-2600-ECB9-FAE3-DABEF85C6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D249D6-5651-A564-7517-4B51A1942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C368E81-8CEF-E634-24E8-0858FF76F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73FF5E-A756-2052-9A8D-6D8F92137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81B273-8C1F-A85E-66A0-6E1C4DB3B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36-653C-4377-AEC2-74667165A2CE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7F518D-402D-00EE-615F-D925E492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1EB121-A9B3-9AC8-532D-BD0C1B94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64609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81C0A-4586-2321-477B-4CF7AC2E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B806E3-1F53-356E-87DE-AA0A17D9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DD5C-56D8-47AF-A9B0-60387501F5FB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0FE49B-820B-CD1E-586B-24E2B849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2D2FB7-A1B7-C2FA-3D1D-B117F60C1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6742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FEA67A-3F99-1DEC-C711-F3A10882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53DE4-012A-4FA8-870C-F70F78770F66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867663D-885A-CF3F-84F9-6D38DDE21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870B9C-FD15-8143-0B37-96E8C30A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3714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FFA4B-900D-F622-C08D-547E90E0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66AC44-9310-0E5B-760C-1BED081B2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3560C5-B986-E747-FAA1-CD48AFE9F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2EEB4A-20F0-2DA7-1C17-110C797D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5217-0BF5-4E9F-A20E-4C2B8C7E32BD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DFDD39-47AB-62FA-2B04-100CFFAC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6902CD-4CB2-F246-4615-6E70D525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5580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749D3C-3750-DCEE-2EFE-5E3EBBFE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0DBBB6D-D6F1-BD6B-F544-298F6A79F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F3C98D-D1B4-16D9-8D64-1969141C0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59B455-4EBF-BCD9-C173-0C9343FB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2029-15C9-459A-B667-16C9A11DE173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D161AB-23B1-8927-7AB1-110FCA19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628E3B-0B9B-6574-AE49-B0469879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0549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7FB41EE-02A8-E42A-9602-03F01BE9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CF31C1-3D4E-EDE4-C30A-4AEA5BE61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B05411-439F-2051-8E9D-5CF2C0792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43E22-CC72-4E8D-AE5D-B500080977D0}" type="datetime1">
              <a:rPr lang="en-IN" smtClean="0"/>
              <a:pPr/>
              <a:t>30-09-2022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5475B5-AA00-2C27-739A-65FEAF341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F17CF-A062-9207-0252-47458B7D0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74B18-909E-4A6D-92E1-35566A2B35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182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ECBEEA-5F32-73F9-D1A3-E176E812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0"/>
            <a:ext cx="10515600" cy="7493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/>
            </a:r>
            <a:br>
              <a:rPr lang="en-US" altLang="en-US" sz="3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</a:br>
            <a:r>
              <a:rPr lang="en-US" altLang="en-US" sz="3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Hydroponic </a:t>
            </a:r>
            <a:r>
              <a:rPr lang="en-US" altLang="en-US" sz="3200" b="1" dirty="0">
                <a:solidFill>
                  <a:srgbClr val="00B050"/>
                </a:solidFill>
                <a:latin typeface="Cambria" panose="02040503050406030204" pitchFamily="18" charset="0"/>
              </a:rPr>
              <a:t>system for green fodder  </a:t>
            </a:r>
            <a:br>
              <a:rPr lang="en-US" altLang="en-US" sz="3200" b="1" dirty="0">
                <a:solidFill>
                  <a:srgbClr val="00B050"/>
                </a:solidFill>
                <a:latin typeface="Cambria" panose="02040503050406030204" pitchFamily="18" charset="0"/>
              </a:rPr>
            </a:br>
            <a:endParaRPr lang="en-IN" alt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32AF18-72D6-8731-C0B5-15F0A1AF89E2}"/>
              </a:ext>
            </a:extLst>
          </p:cNvPr>
          <p:cNvSpPr txBox="1"/>
          <p:nvPr/>
        </p:nvSpPr>
        <p:spPr>
          <a:xfrm>
            <a:off x="2886075" y="502786"/>
            <a:ext cx="609600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smart and innovative farming “</a:t>
            </a:r>
            <a:endParaRPr lang="en-I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outdoor, tree, ground&#10;&#10;Description automatically generated">
            <a:extLst>
              <a:ext uri="{FF2B5EF4-FFF2-40B4-BE49-F238E27FC236}">
                <a16:creationId xmlns:a16="http://schemas.microsoft.com/office/drawing/2014/main" xmlns="" id="{AFA34F87-DAE2-C4CB-A0A3-FEB3C4FF3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5520" y="1252086"/>
            <a:ext cx="7084905" cy="5313679"/>
          </a:xfrm>
          <a:prstGeom prst="rect">
            <a:avLst/>
          </a:prstGeom>
        </p:spPr>
      </p:pic>
      <p:pic>
        <p:nvPicPr>
          <p:cNvPr id="6" name="image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59060" y="120015"/>
            <a:ext cx="1541780" cy="5092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610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B97028-3B87-B529-5B03-8FCA833FB0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3650" y="2209800"/>
            <a:ext cx="5705475" cy="4465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4D9804-413D-6169-E05A-3505EC89C5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3057"/>
            <a:ext cx="6202166" cy="4651625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BC6967F4-7BBB-445F-3591-76B0AE15E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9432410"/>
              </p:ext>
            </p:extLst>
          </p:nvPr>
        </p:nvGraphicFramePr>
        <p:xfrm>
          <a:off x="7741920" y="962024"/>
          <a:ext cx="3312160" cy="110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080">
                  <a:extLst>
                    <a:ext uri="{9D8B030D-6E8A-4147-A177-3AD203B41FA5}">
                      <a16:colId xmlns:a16="http://schemas.microsoft.com/office/drawing/2014/main" xmlns="" val="3120488366"/>
                    </a:ext>
                  </a:extLst>
                </a:gridCol>
                <a:gridCol w="1656080">
                  <a:extLst>
                    <a:ext uri="{9D8B030D-6E8A-4147-A177-3AD203B41FA5}">
                      <a16:colId xmlns:a16="http://schemas.microsoft.com/office/drawing/2014/main" xmlns="" val="4174871003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20 Kg per 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For 2 cattle's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418335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50 Kg per 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For 4 Cattle’s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286757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100 Kg per 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For 8 Cattle’s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543928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6A1BB6-3675-8A7C-B829-C5DB2CF522DF}"/>
              </a:ext>
            </a:extLst>
          </p:cNvPr>
          <p:cNvSpPr txBox="1"/>
          <p:nvPr/>
        </p:nvSpPr>
        <p:spPr>
          <a:xfrm>
            <a:off x="7096125" y="504824"/>
            <a:ext cx="479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00B050"/>
                </a:solidFill>
              </a:rPr>
              <a:t>Hydroponic system capacities </a:t>
            </a:r>
          </a:p>
        </p:txBody>
      </p:sp>
      <p:pic>
        <p:nvPicPr>
          <p:cNvPr id="10" name="image2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97135" y="73787"/>
            <a:ext cx="1541780" cy="5092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671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D83C8F4-44DF-8AB6-C214-5DC802C26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2934339"/>
              </p:ext>
            </p:extLst>
          </p:nvPr>
        </p:nvGraphicFramePr>
        <p:xfrm>
          <a:off x="937137" y="1206817"/>
          <a:ext cx="9951965" cy="5419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1339">
                  <a:extLst>
                    <a:ext uri="{9D8B030D-6E8A-4147-A177-3AD203B41FA5}">
                      <a16:colId xmlns:a16="http://schemas.microsoft.com/office/drawing/2014/main" xmlns="" val="3900797236"/>
                    </a:ext>
                  </a:extLst>
                </a:gridCol>
                <a:gridCol w="4255460">
                  <a:extLst>
                    <a:ext uri="{9D8B030D-6E8A-4147-A177-3AD203B41FA5}">
                      <a16:colId xmlns:a16="http://schemas.microsoft.com/office/drawing/2014/main" xmlns="" val="1074506425"/>
                    </a:ext>
                  </a:extLst>
                </a:gridCol>
                <a:gridCol w="551339">
                  <a:extLst>
                    <a:ext uri="{9D8B030D-6E8A-4147-A177-3AD203B41FA5}">
                      <a16:colId xmlns:a16="http://schemas.microsoft.com/office/drawing/2014/main" xmlns="" val="2980610592"/>
                    </a:ext>
                  </a:extLst>
                </a:gridCol>
                <a:gridCol w="4593827">
                  <a:extLst>
                    <a:ext uri="{9D8B030D-6E8A-4147-A177-3AD203B41FA5}">
                      <a16:colId xmlns:a16="http://schemas.microsoft.com/office/drawing/2014/main" xmlns="" val="4179552710"/>
                    </a:ext>
                  </a:extLst>
                </a:gridCol>
              </a:tblGrid>
              <a:tr h="633124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CONVENTIONAL METHOD OF GROWING GRASS</a:t>
                      </a:r>
                      <a:endParaRPr lang="en-IN" sz="2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HYDROPONIC METHOD OF GROWING GRASS</a:t>
                      </a:r>
                      <a:endParaRPr lang="en-IN" sz="2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3758406"/>
                  </a:ext>
                </a:extLst>
              </a:tr>
              <a:tr h="3165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Area required 4500 sq. meter of land.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1.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3 sq. meter space required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90369717"/>
                  </a:ext>
                </a:extLst>
              </a:tr>
              <a:tr h="6331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Production quantity 10000 Kgs per season.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2.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50 </a:t>
                      </a:r>
                      <a:r>
                        <a:rPr lang="en-IN" sz="2000" dirty="0" err="1">
                          <a:effectLst/>
                        </a:rPr>
                        <a:t>kgs</a:t>
                      </a:r>
                      <a:r>
                        <a:rPr lang="en-IN" sz="2000" dirty="0">
                          <a:effectLst/>
                        </a:rPr>
                        <a:t> per day.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7088591"/>
                  </a:ext>
                </a:extLst>
              </a:tr>
              <a:tr h="6331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It consumes around 16 lacs </a:t>
                      </a:r>
                      <a:r>
                        <a:rPr lang="en-IN" sz="2000" dirty="0" err="1">
                          <a:effectLst/>
                        </a:rPr>
                        <a:t>liters</a:t>
                      </a:r>
                      <a:r>
                        <a:rPr lang="en-IN" sz="2000" dirty="0">
                          <a:effectLst/>
                        </a:rPr>
                        <a:t> water per season.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3.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50 liters water required per day.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72182329"/>
                  </a:ext>
                </a:extLst>
              </a:tr>
              <a:tr h="3165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Soil required to grow grass.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4.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Soil not required.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18516699"/>
                  </a:ext>
                </a:extLst>
              </a:tr>
              <a:tr h="3165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Soil borne decease problem occur.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5.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No soil borne decease.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1569060"/>
                  </a:ext>
                </a:extLst>
              </a:tr>
              <a:tr h="3165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You don’t get fodder every day.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6.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You get fodder every day in equal quantity.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1249725"/>
                  </a:ext>
                </a:extLst>
              </a:tr>
              <a:tr h="6331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Land cost not considered.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7.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The hydroponic grass growing unit cost approx. Rs.50,000/- per unit + tax.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70787"/>
                  </a:ext>
                </a:extLst>
              </a:tr>
              <a:tr h="6331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Electricity required to pump water.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8.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Being it works on Solar, no electricity required. 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3287950"/>
                  </a:ext>
                </a:extLst>
              </a:tr>
              <a:tr h="9496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en-IN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</a:rPr>
                        <a:t>Protein content – 2 – 5%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9.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</a:rPr>
                        <a:t>More than 17%. Improve  health of cattle, increase in milk production and fat percentage.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27059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D71BCD-09B1-9041-6AFD-0960F54BB6CB}"/>
              </a:ext>
            </a:extLst>
          </p:cNvPr>
          <p:cNvSpPr txBox="1"/>
          <p:nvPr/>
        </p:nvSpPr>
        <p:spPr>
          <a:xfrm>
            <a:off x="1302898" y="268563"/>
            <a:ext cx="8745342" cy="81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300" algn="ctr">
              <a:lnSpc>
                <a:spcPct val="107000"/>
              </a:lnSpc>
              <a:spcAft>
                <a:spcPts val="800"/>
              </a:spcAft>
            </a:pPr>
            <a:r>
              <a:rPr lang="en-IN" sz="2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 </a:t>
            </a:r>
            <a:r>
              <a:rPr lang="en-IN" sz="22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CONVENTIONAL </a:t>
            </a:r>
            <a:r>
              <a:rPr lang="en-IN" sz="2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 OF GROWING GREEN GRASS VIS-À-VIS HYDROPONIC METHOD</a:t>
            </a:r>
            <a:endParaRPr lang="en-IN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5735" y="13928"/>
            <a:ext cx="1541780" cy="5092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408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282F8D1-B03E-81A6-79CB-FA777BF62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2295630"/>
              </p:ext>
            </p:extLst>
          </p:nvPr>
        </p:nvGraphicFramePr>
        <p:xfrm>
          <a:off x="1055539" y="643466"/>
          <a:ext cx="10080924" cy="5571072"/>
        </p:xfrm>
        <a:graphic>
          <a:graphicData uri="http://schemas.openxmlformats.org/drawingml/2006/table">
            <a:tbl>
              <a:tblPr/>
              <a:tblGrid>
                <a:gridCol w="2743127">
                  <a:extLst>
                    <a:ext uri="{9D8B030D-6E8A-4147-A177-3AD203B41FA5}">
                      <a16:colId xmlns:a16="http://schemas.microsoft.com/office/drawing/2014/main" xmlns="" val="3407500746"/>
                    </a:ext>
                  </a:extLst>
                </a:gridCol>
                <a:gridCol w="1194386">
                  <a:extLst>
                    <a:ext uri="{9D8B030D-6E8A-4147-A177-3AD203B41FA5}">
                      <a16:colId xmlns:a16="http://schemas.microsoft.com/office/drawing/2014/main" xmlns="" val="1265483771"/>
                    </a:ext>
                  </a:extLst>
                </a:gridCol>
                <a:gridCol w="1051675">
                  <a:extLst>
                    <a:ext uri="{9D8B030D-6E8A-4147-A177-3AD203B41FA5}">
                      <a16:colId xmlns:a16="http://schemas.microsoft.com/office/drawing/2014/main" xmlns="" val="2919922116"/>
                    </a:ext>
                  </a:extLst>
                </a:gridCol>
                <a:gridCol w="1194386">
                  <a:extLst>
                    <a:ext uri="{9D8B030D-6E8A-4147-A177-3AD203B41FA5}">
                      <a16:colId xmlns:a16="http://schemas.microsoft.com/office/drawing/2014/main" xmlns="" val="2054305806"/>
                    </a:ext>
                  </a:extLst>
                </a:gridCol>
                <a:gridCol w="1194386">
                  <a:extLst>
                    <a:ext uri="{9D8B030D-6E8A-4147-A177-3AD203B41FA5}">
                      <a16:colId xmlns:a16="http://schemas.microsoft.com/office/drawing/2014/main" xmlns="" val="2991901257"/>
                    </a:ext>
                  </a:extLst>
                </a:gridCol>
                <a:gridCol w="1194386">
                  <a:extLst>
                    <a:ext uri="{9D8B030D-6E8A-4147-A177-3AD203B41FA5}">
                      <a16:colId xmlns:a16="http://schemas.microsoft.com/office/drawing/2014/main" xmlns="" val="3827319793"/>
                    </a:ext>
                  </a:extLst>
                </a:gridCol>
                <a:gridCol w="314192">
                  <a:extLst>
                    <a:ext uri="{9D8B030D-6E8A-4147-A177-3AD203B41FA5}">
                      <a16:colId xmlns:a16="http://schemas.microsoft.com/office/drawing/2014/main" xmlns="" val="1906305411"/>
                    </a:ext>
                  </a:extLst>
                </a:gridCol>
                <a:gridCol w="1194386">
                  <a:extLst>
                    <a:ext uri="{9D8B030D-6E8A-4147-A177-3AD203B41FA5}">
                      <a16:colId xmlns:a16="http://schemas.microsoft.com/office/drawing/2014/main" xmlns="" val="2129532458"/>
                    </a:ext>
                  </a:extLst>
                </a:gridCol>
              </a:tblGrid>
              <a:tr h="613587">
                <a:tc gridSpan="8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COST BENEFIT RATIO </a:t>
                      </a:r>
                      <a:r>
                        <a:rPr lang="en-US" sz="17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BEFORE AND AFTER USING </a:t>
                      </a:r>
                      <a:r>
                        <a:rPr lang="en-US" sz="1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HYDROPHONIC </a:t>
                      </a:r>
                      <a:r>
                        <a:rPr lang="en-US" sz="17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UNIT</a:t>
                      </a:r>
                    </a:p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FOR FIVE MONTHS  </a:t>
                      </a:r>
                      <a:endParaRPr lang="en-US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58" marR="70258" marT="35129" marB="351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457019"/>
                  </a:ext>
                </a:extLst>
              </a:tr>
              <a:tr h="54820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sng" strike="noStrike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Before using </a:t>
                      </a:r>
                      <a:r>
                        <a:rPr lang="en-IN" sz="1700" b="0" i="0" u="sng" strike="noStrike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Hydroponic unit </a:t>
                      </a:r>
                      <a:endParaRPr lang="en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Nov-21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Dec-21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Jan-22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Feb-22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Mar-22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TOTAL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8942973"/>
                  </a:ext>
                </a:extLst>
              </a:tr>
              <a:tr h="29059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TOTAL DHAAN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83,020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83,670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82,980 </a:t>
                      </a:r>
                      <a:endParaRPr lang="en-IN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84,250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85,930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4,19,850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4505371"/>
                  </a:ext>
                </a:extLst>
              </a:tr>
              <a:tr h="29059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TOTAL DRY GRASS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43,000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-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59,160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72,545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54,625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2,29,330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9129345"/>
                  </a:ext>
                </a:extLst>
              </a:tr>
              <a:tr h="29059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Total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1,26,020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83,670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1,42,140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1,56,795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1,40,555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6,49,180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5377345"/>
                  </a:ext>
                </a:extLst>
              </a:tr>
              <a:tr h="29059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472856"/>
                  </a:ext>
                </a:extLst>
              </a:tr>
              <a:tr h="54820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sng" strike="noStrike" dirty="0">
                          <a:solidFill>
                            <a:srgbClr val="00B050"/>
                          </a:solidFill>
                          <a:effectLst/>
                          <a:latin typeface="Arial Black" panose="020B0A04020102020204" pitchFamily="34" charset="0"/>
                        </a:rPr>
                        <a:t>After </a:t>
                      </a:r>
                      <a:r>
                        <a:rPr lang="en-IN" sz="1700" b="0" i="0" u="sng" strike="noStrike" dirty="0" smtClean="0">
                          <a:solidFill>
                            <a:srgbClr val="00B050"/>
                          </a:solidFill>
                          <a:effectLst/>
                          <a:latin typeface="Arial Black" panose="020B0A04020102020204" pitchFamily="34" charset="0"/>
                        </a:rPr>
                        <a:t>using Hydroponic unit</a:t>
                      </a:r>
                      <a:endParaRPr lang="en-IN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Apr-22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May-22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Jun-22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Jul-22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Aug-22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1203311"/>
                  </a:ext>
                </a:extLst>
              </a:tr>
              <a:tr h="29059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TOTAL DHAAN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52,390 </a:t>
                      </a:r>
                      <a:endParaRPr lang="en-IN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36,100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50,390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51,950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50,490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2,41,320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3718421"/>
                  </a:ext>
                </a:extLst>
              </a:tr>
              <a:tr h="29059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TOTAL DRY GRASS</a:t>
                      </a:r>
                      <a:endParaRPr lang="en-IN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-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-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38,650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-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-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38,650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8179044"/>
                  </a:ext>
                </a:extLst>
              </a:tr>
              <a:tr h="54820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Seeds used for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</a:p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Hydroponic unit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14,590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16,210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19,018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18,445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12,434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80,697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0361773"/>
                  </a:ext>
                </a:extLst>
              </a:tr>
              <a:tr h="29059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Total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66,980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52,310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1,08,058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70,395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62,924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3,60,667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3418674"/>
                  </a:ext>
                </a:extLst>
              </a:tr>
              <a:tr h="355974">
                <a:tc gridSpan="6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Reduction in cost after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starting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of Hydroponic System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58" marR="70258" marT="35129" marB="351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2,88,513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6267098"/>
                  </a:ext>
                </a:extLst>
              </a:tr>
              <a:tr h="355974">
                <a:tc gridSpan="6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AVERAGE COST  REDUCTION PER MONTH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58" marR="70258" marT="35129" marB="351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    57,703 </a:t>
                      </a:r>
                      <a:endParaRPr lang="en-IN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79" marR="4879" marT="48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894204"/>
                  </a:ext>
                </a:extLst>
              </a:tr>
              <a:tr h="566748">
                <a:tc gridSpan="8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NOTE : </a:t>
                      </a:r>
                      <a:r>
                        <a:rPr lang="en-US" sz="15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ONE TIME INVESTMENT FOR </a:t>
                      </a:r>
                      <a:r>
                        <a:rPr lang="en-US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TWO HYDROPONIC </a:t>
                      </a:r>
                      <a:r>
                        <a:rPr lang="en-US" sz="15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UNITS  </a:t>
                      </a:r>
                      <a:r>
                        <a:rPr lang="en-US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RS. 1,60,000/-        </a:t>
                      </a:r>
                      <a:endParaRPr lang="en-US" sz="1500" b="1" i="0" u="none" strike="noStrike" dirty="0" smtClean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APPROX.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5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SAVINGS RS</a:t>
                      </a:r>
                      <a:r>
                        <a:rPr lang="en-US" sz="15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. 57,000/- </a:t>
                      </a:r>
                      <a:r>
                        <a:rPr lang="en-US" sz="15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PER MONTH.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58" marR="70258" marT="35129" marB="351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1376575"/>
                  </a:ext>
                </a:extLst>
              </a:tr>
            </a:tbl>
          </a:graphicData>
        </a:graphic>
      </p:graphicFrame>
      <p:pic>
        <p:nvPicPr>
          <p:cNvPr id="5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6185" y="134196"/>
            <a:ext cx="1541780" cy="5092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716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48369902"/>
              </p:ext>
            </p:extLst>
          </p:nvPr>
        </p:nvGraphicFramePr>
        <p:xfrm>
          <a:off x="548640" y="371476"/>
          <a:ext cx="11159066" cy="5907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50220" y="116841"/>
            <a:ext cx="1541780" cy="5092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44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2615" y="619124"/>
            <a:ext cx="9249508" cy="59626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116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8154" y="405179"/>
            <a:ext cx="9718432" cy="5981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38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1569" y="447675"/>
            <a:ext cx="9284677" cy="5953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185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00" y="874753"/>
            <a:ext cx="10401300" cy="39703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endParaRPr lang="en-GB" b="1" cap="all" dirty="0" smtClean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b="1" cap="all" dirty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b="1" cap="all" dirty="0" smtClean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b="1" i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For more information, please contact : </a:t>
            </a:r>
          </a:p>
          <a:p>
            <a:pPr algn="ctr">
              <a:spcAft>
                <a:spcPts val="0"/>
              </a:spcAft>
            </a:pPr>
            <a:endParaRPr lang="en-GB" b="1" cap="all" dirty="0" smtClean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b="1" cap="all" dirty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b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Mr. </a:t>
            </a:r>
            <a:r>
              <a:rPr lang="en-GB" b="1" cap="all" dirty="0" err="1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bhavar</a:t>
            </a:r>
            <a:r>
              <a:rPr lang="en-GB" b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b="1" cap="all" dirty="0" err="1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upadhyay</a:t>
            </a:r>
            <a:endParaRPr lang="en-GB" b="1" cap="all" dirty="0" smtClean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b="1" cap="all" dirty="0" smtClean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b="1" cap="all" dirty="0" err="1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Transchem</a:t>
            </a:r>
            <a:r>
              <a:rPr lang="en-GB" b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b="1" cap="all" dirty="0" err="1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agritech</a:t>
            </a:r>
            <a:r>
              <a:rPr lang="en-GB" b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b="1" cap="all" dirty="0" err="1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pvt</a:t>
            </a:r>
            <a:r>
              <a:rPr lang="en-GB" b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 ltd </a:t>
            </a:r>
          </a:p>
          <a:p>
            <a:pPr algn="ctr">
              <a:spcAft>
                <a:spcPts val="0"/>
              </a:spcAft>
            </a:pPr>
            <a:endParaRPr lang="en-GB" b="1" cap="all" dirty="0" smtClean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b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988/14</a:t>
            </a:r>
            <a:r>
              <a:rPr lang="en-GB" b="1" cap="all" dirty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GB" b="1" cap="all" dirty="0" err="1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gidc</a:t>
            </a:r>
            <a:r>
              <a:rPr lang="en-GB" b="1" cap="all" dirty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 ESTATE, MAKARPURA, VADODARA 390 010, </a:t>
            </a:r>
            <a:r>
              <a:rPr lang="en-GB" b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GUJARAT</a:t>
            </a:r>
          </a:p>
          <a:p>
            <a:pPr algn="ctr">
              <a:spcAft>
                <a:spcPts val="0"/>
              </a:spcAft>
            </a:pPr>
            <a:endParaRPr lang="en-IN" cap="all" dirty="0">
              <a:solidFill>
                <a:srgbClr val="595959"/>
              </a:solidFill>
              <a:latin typeface="Constantia" panose="02030602050306030303" pitchFamily="18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b="1" cap="all" dirty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EMAIL: bhavar.upadhyay@transchem.in </a:t>
            </a:r>
            <a:endParaRPr lang="en-GB" b="1" cap="all" dirty="0" smtClean="0">
              <a:solidFill>
                <a:srgbClr val="595959"/>
              </a:solidFill>
              <a:latin typeface="Arial Narrow" panose="020B0606020202030204" pitchFamily="34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b="1" cap="all" dirty="0" smtClean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contact </a:t>
            </a:r>
            <a:r>
              <a:rPr lang="en-GB" b="1" cap="all" dirty="0">
                <a:solidFill>
                  <a:srgbClr val="595959"/>
                </a:solidFill>
                <a:latin typeface="Arial Narrow" panose="020B0606020202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: +91 70690 34500 </a:t>
            </a:r>
            <a:endParaRPr lang="en-IN" cap="all" dirty="0">
              <a:solidFill>
                <a:srgbClr val="595959"/>
              </a:solidFill>
              <a:latin typeface="Constantia" panose="02030602050306030303" pitchFamily="18" charset="0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4B18-909E-4A6D-92E1-35566A2B3554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41485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477</Words>
  <Application>Microsoft Office PowerPoint</Application>
  <PresentationFormat>Custom</PresentationFormat>
  <Paragraphs>168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 Hydroponic system for green fodder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Hydroponic system for green fodder</dc:title>
  <dc:creator>bhavar upadhyay</dc:creator>
  <cp:lastModifiedBy>Devyog</cp:lastModifiedBy>
  <cp:revision>8</cp:revision>
  <dcterms:created xsi:type="dcterms:W3CDTF">2022-09-24T11:28:00Z</dcterms:created>
  <dcterms:modified xsi:type="dcterms:W3CDTF">2022-09-30T06:31:21Z</dcterms:modified>
</cp:coreProperties>
</file>