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36" r:id="rId2"/>
    <p:sldId id="412" r:id="rId3"/>
    <p:sldId id="413" r:id="rId4"/>
    <p:sldId id="414" r:id="rId5"/>
    <p:sldId id="415" r:id="rId6"/>
    <p:sldId id="416" r:id="rId7"/>
    <p:sldId id="417" r:id="rId8"/>
    <p:sldId id="418" r:id="rId9"/>
    <p:sldId id="419" r:id="rId10"/>
    <p:sldId id="420" r:id="rId11"/>
    <p:sldId id="421" r:id="rId12"/>
    <p:sldId id="423" r:id="rId13"/>
    <p:sldId id="428" r:id="rId14"/>
    <p:sldId id="429" r:id="rId15"/>
    <p:sldId id="432" r:id="rId16"/>
    <p:sldId id="433" r:id="rId17"/>
    <p:sldId id="434" r:id="rId18"/>
    <p:sldId id="435" r:id="rId19"/>
    <p:sldId id="406" r:id="rId20"/>
    <p:sldId id="407" r:id="rId21"/>
    <p:sldId id="426" r:id="rId22"/>
    <p:sldId id="427" r:id="rId23"/>
    <p:sldId id="399" r:id="rId24"/>
    <p:sldId id="43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3" d="100"/>
          <a:sy n="63" d="100"/>
        </p:scale>
        <p:origin x="-1512" y="-1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2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A75548-7211-47CA-9B28-6BECDB1961C8}" type="datetimeFigureOut">
              <a:rPr lang="en-US" smtClean="0"/>
              <a:pPr/>
              <a:t>04/11/2016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BB0BD6-4D13-47D7-8D43-28E641C393D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33DDB-2FAB-4CB1-BCFA-336F6FF4F6D5}" type="datetimeFigureOut">
              <a:rPr lang="en-US" smtClean="0"/>
              <a:pPr/>
              <a:t>04/11/2016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896ACC-C22F-464B-A57B-239FD29BB34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IN"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1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IN"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IN"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IN"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04/11/2016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04/11/2016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04/11/2016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04/11/2016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 Id="rId9"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mailto:drkiritshelat@gmail.com" TargetMode="External"/><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5"/>
          <p:cNvSpPr>
            <a:spLocks noGrp="1"/>
          </p:cNvSpPr>
          <p:nvPr>
            <p:ph type="sldNum" sz="quarter" idx="12"/>
          </p:nvPr>
        </p:nvSpPr>
        <p:spPr>
          <a:noFill/>
        </p:spPr>
        <p:txBody>
          <a:bodyPr/>
          <a:lstStyle/>
          <a:p>
            <a:fld id="{A090BF2E-E01D-49F2-8CB7-FBF411CBF40D}" type="slidenum">
              <a:rPr lang="en-US" smtClean="0"/>
              <a:pPr/>
              <a:t>1</a:t>
            </a:fld>
            <a:endParaRPr lang="en-US" sz="1400" dirty="0" smtClean="0"/>
          </a:p>
        </p:txBody>
      </p:sp>
      <p:sp>
        <p:nvSpPr>
          <p:cNvPr id="7173" name="TextBox 5"/>
          <p:cNvSpPr>
            <a:spLocks noChangeArrowheads="1"/>
          </p:cNvSpPr>
          <p:nvPr/>
        </p:nvSpPr>
        <p:spPr bwMode="auto">
          <a:xfrm>
            <a:off x="1066800" y="1447800"/>
            <a:ext cx="7162800" cy="3234928"/>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n-US" altLang="en-US" sz="4000" b="1" dirty="0" smtClean="0">
                <a:solidFill>
                  <a:schemeClr val="accent2">
                    <a:lumMod val="75000"/>
                  </a:schemeClr>
                </a:solidFill>
              </a:rPr>
              <a:t>CASE STUDY </a:t>
            </a:r>
            <a:br>
              <a:rPr lang="en-US" altLang="en-US" sz="4000" b="1" dirty="0" smtClean="0">
                <a:solidFill>
                  <a:schemeClr val="accent2">
                    <a:lumMod val="75000"/>
                  </a:schemeClr>
                </a:solidFill>
              </a:rPr>
            </a:br>
            <a:r>
              <a:rPr lang="en-US" altLang="en-US" sz="3600" b="1" dirty="0" smtClean="0"/>
              <a:t>GUJARAT – INDIA - EXPERIENCE </a:t>
            </a:r>
            <a:br>
              <a:rPr lang="en-US" altLang="en-US" sz="3600" b="1" dirty="0" smtClean="0"/>
            </a:br>
            <a:r>
              <a:rPr lang="en-US" altLang="en-US" sz="3600" b="1" dirty="0" smtClean="0"/>
              <a:t>NEW EXTENSION APPROACH </a:t>
            </a:r>
            <a:br>
              <a:rPr lang="en-US" altLang="en-US" sz="3600" b="1" dirty="0" smtClean="0"/>
            </a:br>
            <a:r>
              <a:rPr lang="en-US" altLang="en-US" sz="3600" b="1" dirty="0" smtClean="0"/>
              <a:t>A Door step approach to farmers </a:t>
            </a:r>
            <a:br>
              <a:rPr lang="en-US" altLang="en-US" sz="3600" b="1" dirty="0" smtClean="0"/>
            </a:br>
            <a:endParaRPr lang="en-US" sz="3600" dirty="0" smtClean="0"/>
          </a:p>
        </p:txBody>
      </p:sp>
      <p:sp>
        <p:nvSpPr>
          <p:cNvPr id="3078" name="Content Placeholder 7"/>
          <p:cNvSpPr>
            <a:spLocks noGrp="1"/>
          </p:cNvSpPr>
          <p:nvPr>
            <p:ph idx="1"/>
          </p:nvPr>
        </p:nvSpPr>
        <p:spPr>
          <a:xfrm>
            <a:off x="1295400" y="4876800"/>
            <a:ext cx="6858000" cy="1600200"/>
          </a:xfrm>
        </p:spPr>
        <p:style>
          <a:lnRef idx="3">
            <a:schemeClr val="lt1"/>
          </a:lnRef>
          <a:fillRef idx="1">
            <a:schemeClr val="accent3"/>
          </a:fillRef>
          <a:effectRef idx="1">
            <a:schemeClr val="accent3"/>
          </a:effectRef>
          <a:fontRef idx="minor">
            <a:schemeClr val="lt1"/>
          </a:fontRef>
        </p:style>
        <p:txBody>
          <a:bodyPr>
            <a:noAutofit/>
          </a:bodyPr>
          <a:lstStyle/>
          <a:p>
            <a:pPr algn="ctr">
              <a:buFont typeface="Wingdings" pitchFamily="2" charset="2"/>
              <a:buNone/>
            </a:pPr>
            <a:r>
              <a:rPr lang="en-US" sz="2000" b="1" dirty="0" smtClean="0">
                <a:solidFill>
                  <a:schemeClr val="tx1"/>
                </a:solidFill>
              </a:rPr>
              <a:t>Presented by</a:t>
            </a:r>
          </a:p>
          <a:p>
            <a:pPr algn="ctr">
              <a:buFont typeface="Wingdings" pitchFamily="2" charset="2"/>
              <a:buNone/>
            </a:pPr>
            <a:r>
              <a:rPr lang="en-US" sz="2000" b="1" dirty="0" smtClean="0">
                <a:solidFill>
                  <a:schemeClr val="tx1"/>
                </a:solidFill>
              </a:rPr>
              <a:t>DR. KIRIT N SHELAT, I.A.S. (</a:t>
            </a:r>
            <a:r>
              <a:rPr lang="en-US" sz="2000" b="1" dirty="0" err="1" smtClean="0">
                <a:solidFill>
                  <a:schemeClr val="tx1"/>
                </a:solidFill>
              </a:rPr>
              <a:t>Rtd</a:t>
            </a:r>
            <a:r>
              <a:rPr lang="en-US" sz="2000" b="1" dirty="0" smtClean="0">
                <a:solidFill>
                  <a:schemeClr val="tx1"/>
                </a:solidFill>
              </a:rPr>
              <a:t>)</a:t>
            </a:r>
          </a:p>
          <a:p>
            <a:pPr algn="ctr">
              <a:buFont typeface="Wingdings" pitchFamily="2" charset="2"/>
              <a:buNone/>
            </a:pPr>
            <a:r>
              <a:rPr lang="en-US" sz="2000" b="1" dirty="0" smtClean="0">
                <a:solidFill>
                  <a:schemeClr val="tx1"/>
                </a:solidFill>
              </a:rPr>
              <a:t>National Council for Climate Change, Sustainable Development and Public Leadership (NCCSD</a:t>
            </a:r>
            <a:r>
              <a:rPr lang="en-US" sz="2000" b="1" dirty="0" smtClean="0"/>
              <a:t>) </a:t>
            </a:r>
          </a:p>
        </p:txBody>
      </p:sp>
      <p:sp>
        <p:nvSpPr>
          <p:cNvPr id="1026" name="AutoShape 2" descr="Image result for image of prakash javadekar minister env and forest"/>
          <p:cNvSpPr>
            <a:spLocks noChangeAspect="1" noChangeArrowheads="1"/>
          </p:cNvSpPr>
          <p:nvPr/>
        </p:nvSpPr>
        <p:spPr bwMode="auto">
          <a:xfrm>
            <a:off x="155575" y="-547688"/>
            <a:ext cx="1933575" cy="1152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result for image of prakash javadekar minister env and forest"/>
          <p:cNvSpPr>
            <a:spLocks noChangeAspect="1" noChangeArrowheads="1"/>
          </p:cNvSpPr>
          <p:nvPr/>
        </p:nvSpPr>
        <p:spPr bwMode="auto">
          <a:xfrm>
            <a:off x="155575" y="-547688"/>
            <a:ext cx="1933575" cy="1152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 name="Picture 1"/>
          <p:cNvPicPr>
            <a:picLocks noChangeAspect="1" noChangeArrowheads="1"/>
          </p:cNvPicPr>
          <p:nvPr/>
        </p:nvPicPr>
        <p:blipFill rotWithShape="1">
          <a:blip r:embed="rId2" cstate="print">
            <a:extLst>
              <a:ext uri="{BEBA8EAE-BF5A-486C-A8C5-ECC9F3942E4B}">
                <a14:imgProps xmlns="" xmlns:a14="http://schemas.microsoft.com/office/drawing/2010/main">
                  <a14:imgLayer r:embed="">
                    <a14:imgEffect>
                      <a14:sharpenSoften amount="-26000"/>
                    </a14:imgEffect>
                    <a14:imgEffect>
                      <a14:brightnessContrast bright="4000"/>
                    </a14:imgEffect>
                  </a14:imgLayer>
                </a14:imgProps>
              </a:ext>
            </a:extLst>
          </a:blip>
          <a:srcRect r="48333" b="47778"/>
          <a:stretch/>
        </p:blipFill>
        <p:spPr bwMode="auto">
          <a:xfrm>
            <a:off x="1" y="1"/>
            <a:ext cx="1447799" cy="1330606"/>
          </a:xfrm>
          <a:prstGeom prst="rect">
            <a:avLst/>
          </a:prstGeom>
          <a:noFill/>
          <a:ln w="9525">
            <a:noFill/>
            <a:miter lim="800000"/>
            <a:headEnd/>
            <a:tailEnd/>
          </a:ln>
        </p:spPr>
      </p:pic>
      <p:pic>
        <p:nvPicPr>
          <p:cNvPr id="13" name="Picture 12" descr="https://encrypted-tbn3.gstatic.com/images?q=tbn:ANd9GcSNMh6Rji0eztXv77_14_w4SwaHJ56XFGHRCHA6UahykaDZCVuXHQ"/>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0546" r="17877" b="25510"/>
          <a:stretch/>
        </p:blipFill>
        <p:spPr bwMode="auto">
          <a:xfrm>
            <a:off x="6629400" y="0"/>
            <a:ext cx="2514600" cy="133785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30" name="Slide Number Placeholder 7"/>
          <p:cNvSpPr>
            <a:spLocks noGrp="1"/>
          </p:cNvSpPr>
          <p:nvPr>
            <p:ph type="sldNum" sz="quarter" idx="12"/>
          </p:nvPr>
        </p:nvSpPr>
        <p:spPr>
          <a:noFill/>
        </p:spPr>
        <p:txBody>
          <a:bodyPr/>
          <a:lstStyle/>
          <a:p>
            <a:fld id="{6F967DE8-DE44-4A6C-BF84-8AB82227E31D}" type="slidenum">
              <a:rPr lang="en-US" smtClean="0">
                <a:latin typeface="Arial" charset="0"/>
              </a:rPr>
              <a:pPr/>
              <a:t>10</a:t>
            </a:fld>
            <a:endParaRPr lang="en-US" smtClean="0">
              <a:latin typeface="Arial" charset="0"/>
            </a:endParaRPr>
          </a:p>
        </p:txBody>
      </p:sp>
      <p:graphicFrame>
        <p:nvGraphicFramePr>
          <p:cNvPr id="132098" name="Group 2"/>
          <p:cNvGraphicFramePr>
            <a:graphicFrameLocks noGrp="1"/>
          </p:cNvGraphicFramePr>
          <p:nvPr>
            <p:ph idx="4294967295"/>
          </p:nvPr>
        </p:nvGraphicFramePr>
        <p:xfrm>
          <a:off x="0" y="1"/>
          <a:ext cx="4495800" cy="6858000"/>
        </p:xfrm>
        <a:graphic>
          <a:graphicData uri="http://schemas.openxmlformats.org/drawingml/2006/table">
            <a:tbl>
              <a:tblPr/>
              <a:tblGrid>
                <a:gridCol w="4495800"/>
              </a:tblGrid>
              <a:tr h="42801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Book Antiqua" pitchFamily="18" charset="0"/>
                        </a:rPr>
                        <a:t>Prior to 1974</a:t>
                      </a:r>
                      <a:endParaRPr kumimoji="0" lang="en-IN" sz="1800" b="1" i="0" u="none" strike="noStrike" cap="none" normalizeH="0" baseline="0" dirty="0" smtClean="0">
                        <a:ln>
                          <a:noFill/>
                        </a:ln>
                        <a:solidFill>
                          <a:srgbClr val="FFFFFF"/>
                        </a:solidFill>
                        <a:effectLst/>
                        <a:latin typeface="Book Antiqua"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00"/>
                    </a:solidFill>
                  </a:tcPr>
                </a:tc>
              </a:tr>
              <a:tr h="6429987">
                <a:tc>
                  <a:txBody>
                    <a:bodyPr/>
                    <a:lstStyle/>
                    <a:p>
                      <a:pPr marL="288925" marR="0" lvl="0" indent="-288925" algn="just" defTabSz="914400" rtl="0" eaLnBrk="0" fontAlgn="base" latinLnBrk="0" hangingPunct="0">
                        <a:lnSpc>
                          <a:spcPct val="100000"/>
                        </a:lnSpc>
                        <a:spcBef>
                          <a:spcPct val="2500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poorest district in the state &amp; country too</a:t>
                      </a:r>
                    </a:p>
                    <a:p>
                      <a:pPr marL="288925" marR="0" lvl="0" indent="-288925" algn="just" defTabSz="914400" rtl="0" eaLnBrk="0" fontAlgn="base" latinLnBrk="0" hangingPunct="0">
                        <a:lnSpc>
                          <a:spcPct val="100000"/>
                        </a:lnSpc>
                        <a:spcBef>
                          <a:spcPct val="2500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Roughly 90 % people in tribal villages facing acute poverty</a:t>
                      </a:r>
                    </a:p>
                    <a:p>
                      <a:pPr marL="288925" marR="0" lvl="0" indent="-288925" algn="just" defTabSz="914400" rtl="0" eaLnBrk="0" fontAlgn="base" latinLnBrk="0" hangingPunct="0">
                        <a:lnSpc>
                          <a:spcPct val="100000"/>
                        </a:lnSpc>
                        <a:spcBef>
                          <a:spcPct val="2500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Migration rate in non-irrigated villages between 50-70 % </a:t>
                      </a:r>
                    </a:p>
                    <a:p>
                      <a:pPr marL="288925" marR="0" lvl="0" indent="-288925" algn="just" defTabSz="914400" rtl="0" eaLnBrk="0" fontAlgn="base" latinLnBrk="0" hangingPunct="0">
                        <a:lnSpc>
                          <a:spcPct val="100000"/>
                        </a:lnSpc>
                        <a:spcBef>
                          <a:spcPct val="2500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The irrigation coverage 10 % in records, in reality around 5 %</a:t>
                      </a:r>
                    </a:p>
                    <a:p>
                      <a:pPr marL="288925" marR="0" lvl="0" indent="-288925" algn="just" defTabSz="914400" rtl="0" eaLnBrk="0" fontAlgn="base" latinLnBrk="0" hangingPunct="0">
                        <a:lnSpc>
                          <a:spcPct val="100000"/>
                        </a:lnSpc>
                        <a:spcBef>
                          <a:spcPct val="2500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Agriculture yields poorest in the state</a:t>
                      </a:r>
                    </a:p>
                    <a:p>
                      <a:pPr marL="288925" marR="0" lvl="0" indent="-288925" algn="just" defTabSz="914400" rtl="0" eaLnBrk="0" fontAlgn="base" latinLnBrk="0" hangingPunct="0">
                        <a:lnSpc>
                          <a:spcPct val="100000"/>
                        </a:lnSpc>
                        <a:spcBef>
                          <a:spcPct val="2500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Milk production lowest in the state</a:t>
                      </a:r>
                    </a:p>
                    <a:p>
                      <a:pPr marL="288925" marR="0" lvl="0" indent="-288925" algn="just" defTabSz="914400" rtl="0" eaLnBrk="0" fontAlgn="base" latinLnBrk="0" hangingPunct="0">
                        <a:lnSpc>
                          <a:spcPct val="100000"/>
                        </a:lnSpc>
                        <a:spcBef>
                          <a:spcPct val="2500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Literacy rate - lowest in the state – women literacy in one digit</a:t>
                      </a:r>
                    </a:p>
                    <a:p>
                      <a:pPr marL="288925" marR="0" lvl="0" indent="-288925" algn="just" defTabSz="914400" rtl="0" eaLnBrk="0" fontAlgn="base" latinLnBrk="0" hangingPunct="0">
                        <a:lnSpc>
                          <a:spcPct val="100000"/>
                        </a:lnSpc>
                        <a:spcBef>
                          <a:spcPct val="2500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Landscape almost barren with hardly any tree cover</a:t>
                      </a:r>
                    </a:p>
                    <a:p>
                      <a:pPr marL="288925" marR="0" lvl="0" indent="-288925" algn="just" defTabSz="914400" rtl="0" eaLnBrk="0" fontAlgn="base" latinLnBrk="0" hangingPunct="0">
                        <a:lnSpc>
                          <a:spcPct val="100000"/>
                        </a:lnSpc>
                        <a:spcBef>
                          <a:spcPct val="2500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Most forest land - without tree cover</a:t>
                      </a:r>
                    </a:p>
                    <a:p>
                      <a:pPr marL="288925" marR="0" lvl="0" indent="-288925" algn="just" defTabSz="914400" rtl="0" eaLnBrk="0" fontAlgn="base" latinLnBrk="0" hangingPunct="0">
                        <a:lnSpc>
                          <a:spcPct val="100000"/>
                        </a:lnSpc>
                        <a:spcBef>
                          <a:spcPct val="2500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No horticulture activity </a:t>
                      </a:r>
                    </a:p>
                    <a:p>
                      <a:pPr marL="288925" marR="0" lvl="0" indent="-288925" algn="just" defTabSz="914400" rtl="0" eaLnBrk="0" fontAlgn="base" latinLnBrk="0" hangingPunct="0">
                        <a:lnSpc>
                          <a:spcPct val="100000"/>
                        </a:lnSpc>
                        <a:spcBef>
                          <a:spcPct val="2500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No vegetable cultivation</a:t>
                      </a:r>
                    </a:p>
                    <a:p>
                      <a:pPr marL="288925" marR="0" lvl="0" indent="-288925" algn="just" defTabSz="914400" rtl="0" eaLnBrk="0" fontAlgn="base" latinLnBrk="0" hangingPunct="0">
                        <a:lnSpc>
                          <a:spcPct val="100000"/>
                        </a:lnSpc>
                        <a:spcBef>
                          <a:spcPct val="2500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No floriculture</a:t>
                      </a:r>
                      <a:endParaRPr kumimoji="0" lang="en-IN" sz="1800" b="0" i="0" u="none" strike="noStrike" cap="none" normalizeH="0" baseline="0" dirty="0" smtClean="0">
                        <a:ln>
                          <a:noFill/>
                        </a:ln>
                        <a:solidFill>
                          <a:srgbClr val="FFFFCC"/>
                        </a:solidFill>
                        <a:effectLst/>
                        <a:latin typeface="Book Antiqua"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6633"/>
                    </a:solidFill>
                  </a:tcPr>
                </a:tc>
              </a:tr>
            </a:tbl>
          </a:graphicData>
        </a:graphic>
      </p:graphicFrame>
      <p:graphicFrame>
        <p:nvGraphicFramePr>
          <p:cNvPr id="132106" name="Group 10"/>
          <p:cNvGraphicFramePr>
            <a:graphicFrameLocks noGrp="1"/>
          </p:cNvGraphicFramePr>
          <p:nvPr/>
        </p:nvGraphicFramePr>
        <p:xfrm>
          <a:off x="4724400" y="0"/>
          <a:ext cx="4267200" cy="6858000"/>
        </p:xfrm>
        <a:graphic>
          <a:graphicData uri="http://schemas.openxmlformats.org/drawingml/2006/table">
            <a:tbl>
              <a:tblPr/>
              <a:tblGrid>
                <a:gridCol w="4267200"/>
              </a:tblGrid>
              <a:tr h="457147">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Book Antiqua" pitchFamily="18" charset="0"/>
                        </a:rPr>
                        <a:t>In 2010</a:t>
                      </a:r>
                      <a:endParaRPr kumimoji="0" lang="en-IN" sz="1800" b="1" i="0" u="none" strike="noStrike" cap="none" normalizeH="0" baseline="0" dirty="0" smtClean="0">
                        <a:ln>
                          <a:noFill/>
                        </a:ln>
                        <a:solidFill>
                          <a:srgbClr val="FFFFFF"/>
                        </a:solidFill>
                        <a:effectLst/>
                        <a:latin typeface="Book Antiqua"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00"/>
                    </a:solidFill>
                  </a:tcPr>
                </a:tc>
              </a:tr>
              <a:tr h="6400853">
                <a:tc>
                  <a:txBody>
                    <a:bodyPr/>
                    <a:lstStyle/>
                    <a:p>
                      <a:pPr marL="288925" marR="0" lvl="0" indent="-288925" algn="just" defTabSz="914400" rtl="0" eaLnBrk="0" fontAlgn="base" latinLnBrk="0" hangingPunct="0">
                        <a:lnSpc>
                          <a:spcPct val="100000"/>
                        </a:lnSpc>
                        <a:spcBef>
                          <a:spcPct val="3000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Achieved food security</a:t>
                      </a:r>
                    </a:p>
                    <a:p>
                      <a:pPr marL="288925" marR="0" lvl="0" indent="-288925" algn="just" defTabSz="914400" rtl="0" eaLnBrk="0" fontAlgn="base" latinLnBrk="0" hangingPunct="0">
                        <a:lnSpc>
                          <a:spcPct val="100000"/>
                        </a:lnSpc>
                        <a:spcBef>
                          <a:spcPct val="3000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Housing conditions improved</a:t>
                      </a:r>
                    </a:p>
                    <a:p>
                      <a:pPr marL="288925" marR="0" lvl="0" indent="-288925" algn="just" defTabSz="914400" rtl="0" eaLnBrk="0" fontAlgn="base" latinLnBrk="0" hangingPunct="0">
                        <a:lnSpc>
                          <a:spcPct val="100000"/>
                        </a:lnSpc>
                        <a:spcBef>
                          <a:spcPct val="3000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School enrolment and attendance increased manifolds </a:t>
                      </a:r>
                    </a:p>
                    <a:p>
                      <a:pPr marL="288925" marR="0" lvl="0" indent="-288925" algn="just" defTabSz="914400" rtl="0" eaLnBrk="0" fontAlgn="base" latinLnBrk="0" hangingPunct="0">
                        <a:lnSpc>
                          <a:spcPct val="100000"/>
                        </a:lnSpc>
                        <a:spcBef>
                          <a:spcPct val="3000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Ground water improved - CGWB </a:t>
                      </a:r>
                    </a:p>
                    <a:p>
                      <a:pPr marL="288925" marR="0" lvl="0" indent="-288925" algn="just" defTabSz="914400" rtl="0" eaLnBrk="0" fontAlgn="base" latinLnBrk="0" hangingPunct="0">
                        <a:lnSpc>
                          <a:spcPct val="100000"/>
                        </a:lnSpc>
                        <a:spcBef>
                          <a:spcPct val="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Irrigation coverage is around 30 %</a:t>
                      </a:r>
                    </a:p>
                    <a:p>
                      <a:pPr marL="288925" marR="0" lvl="0" indent="-288925" algn="just" defTabSz="914400" rtl="0" eaLnBrk="0" fontAlgn="base" latinLnBrk="0" hangingPunct="0">
                        <a:lnSpc>
                          <a:spcPct val="100000"/>
                        </a:lnSpc>
                        <a:spcBef>
                          <a:spcPct val="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450 community water resources developed &amp; managed by community</a:t>
                      </a:r>
                    </a:p>
                    <a:p>
                      <a:pPr marL="288925" marR="0" lvl="0" indent="-288925" algn="just" defTabSz="914400" rtl="0" eaLnBrk="0" fontAlgn="base" latinLnBrk="0" hangingPunct="0">
                        <a:lnSpc>
                          <a:spcPct val="100000"/>
                        </a:lnSpc>
                        <a:spcBef>
                          <a:spcPct val="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2,500 village institutions - users groups managing their affairs &amp; assets</a:t>
                      </a:r>
                    </a:p>
                    <a:p>
                      <a:pPr marL="288925" marR="0" lvl="0" indent="-288925" algn="just" defTabSz="914400" rtl="0" eaLnBrk="0" fontAlgn="base" latinLnBrk="0" hangingPunct="0">
                        <a:lnSpc>
                          <a:spcPct val="100000"/>
                        </a:lnSpc>
                        <a:spcBef>
                          <a:spcPct val="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65 rivers and rivulets made perennial through series of structures </a:t>
                      </a:r>
                    </a:p>
                    <a:p>
                      <a:pPr marL="288925" marR="0" lvl="0" indent="-288925" algn="just" defTabSz="914400" rtl="0" eaLnBrk="0" fontAlgn="base" latinLnBrk="0" hangingPunct="0">
                        <a:lnSpc>
                          <a:spcPct val="100000"/>
                        </a:lnSpc>
                        <a:spcBef>
                          <a:spcPct val="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migration rate 10-15 % </a:t>
                      </a:r>
                    </a:p>
                    <a:p>
                      <a:pPr marL="288925" marR="0" lvl="0" indent="-288925" algn="just" defTabSz="914400" rtl="0" eaLnBrk="0" fontAlgn="base" latinLnBrk="0" hangingPunct="0">
                        <a:lnSpc>
                          <a:spcPct val="100000"/>
                        </a:lnSpc>
                        <a:spcBef>
                          <a:spcPct val="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six Crore trees planted with 50 % survival at long run</a:t>
                      </a:r>
                    </a:p>
                    <a:p>
                      <a:pPr marL="288925" marR="0" lvl="0" indent="-288925" algn="just" defTabSz="914400" rtl="0" eaLnBrk="0" fontAlgn="base" latinLnBrk="0" hangingPunct="0">
                        <a:lnSpc>
                          <a:spcPct val="100000"/>
                        </a:lnSpc>
                        <a:spcBef>
                          <a:spcPct val="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About 25,000 farmers opted for horticulture</a:t>
                      </a:r>
                      <a:endParaRPr kumimoji="0" lang="en-IN" sz="1800" b="0" i="0" u="none" strike="noStrike" cap="none" normalizeH="0" baseline="0" dirty="0" smtClean="0">
                        <a:ln>
                          <a:noFill/>
                        </a:ln>
                        <a:solidFill>
                          <a:srgbClr val="FFFFCC"/>
                        </a:solidFill>
                        <a:effectLst/>
                        <a:latin typeface="Book Antiqua"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6633"/>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E:\folder2\photo7-02-08\IMG_0636.jpg"/>
          <p:cNvPicPr>
            <a:picLocks noChangeAspect="1" noChangeArrowheads="1"/>
          </p:cNvPicPr>
          <p:nvPr/>
        </p:nvPicPr>
        <p:blipFill>
          <a:blip r:embed="rId3"/>
          <a:srcRect t="60162"/>
          <a:stretch>
            <a:fillRect/>
          </a:stretch>
        </p:blipFill>
        <p:spPr bwMode="auto">
          <a:xfrm>
            <a:off x="1295400" y="1066800"/>
            <a:ext cx="7848600" cy="5562600"/>
          </a:xfrm>
          <a:prstGeom prst="rect">
            <a:avLst/>
          </a:prstGeom>
          <a:noFill/>
          <a:ln w="9525">
            <a:noFill/>
            <a:miter lim="800000"/>
            <a:headEnd/>
            <a:tailEnd/>
          </a:ln>
        </p:spPr>
      </p:pic>
      <p:pic>
        <p:nvPicPr>
          <p:cNvPr id="5" name="Picture 4" descr="Arghyam Trust (14)"/>
          <p:cNvPicPr>
            <a:picLocks noChangeAspect="1" noChangeArrowheads="1"/>
          </p:cNvPicPr>
          <p:nvPr/>
        </p:nvPicPr>
        <p:blipFill>
          <a:blip r:embed="rId4">
            <a:lum bright="24000" contrast="-30000"/>
          </a:blip>
          <a:srcRect l="19791" t="1692" r="16881" b="34630"/>
          <a:stretch>
            <a:fillRect/>
          </a:stretch>
        </p:blipFill>
        <p:spPr>
          <a:xfrm>
            <a:off x="0" y="3352800"/>
            <a:ext cx="4800600" cy="3505200"/>
          </a:xfrm>
          <a:prstGeom prst="rect">
            <a:avLst/>
          </a:prstGeom>
          <a:ln>
            <a:noFill/>
          </a:ln>
          <a:effectLst>
            <a:outerShdw blurRad="292100" dist="139700" dir="2700000" algn="tl" rotWithShape="0">
              <a:srgbClr val="333333">
                <a:alpha val="65000"/>
              </a:srgbClr>
            </a:outerShdw>
          </a:effectLst>
        </p:spPr>
      </p:pic>
      <p:pic>
        <p:nvPicPr>
          <p:cNvPr id="8" name="Picture 4"/>
          <p:cNvPicPr preferRelativeResize="0">
            <a:picLocks noChangeAspect="1" noChangeArrowheads="1"/>
          </p:cNvPicPr>
          <p:nvPr/>
        </p:nvPicPr>
        <p:blipFill>
          <a:blip r:embed="rId5"/>
          <a:srcRect/>
          <a:stretch>
            <a:fillRect/>
          </a:stretch>
        </p:blipFill>
        <p:spPr bwMode="auto">
          <a:xfrm>
            <a:off x="0" y="0"/>
            <a:ext cx="3200400" cy="3390900"/>
          </a:xfrm>
          <a:prstGeom prst="rect">
            <a:avLst/>
          </a:prstGeom>
          <a:noFill/>
          <a:ln w="9525">
            <a:noFill/>
            <a:miter lim="800000"/>
            <a:headEnd/>
            <a:tailEnd/>
          </a:ln>
        </p:spPr>
      </p:pic>
      <p:pic>
        <p:nvPicPr>
          <p:cNvPr id="54275" name="Picture 3" descr="E:\folder2\Digital Camera Data\2007-10-30-0957-32\IMG_0037.jpg"/>
          <p:cNvPicPr>
            <a:picLocks noChangeAspect="1" noChangeArrowheads="1"/>
          </p:cNvPicPr>
          <p:nvPr/>
        </p:nvPicPr>
        <p:blipFill>
          <a:blip r:embed="rId6"/>
          <a:srcRect b="20000"/>
          <a:stretch>
            <a:fillRect/>
          </a:stretch>
        </p:blipFill>
        <p:spPr bwMode="auto">
          <a:xfrm>
            <a:off x="4648200" y="3581400"/>
            <a:ext cx="4495800" cy="3276600"/>
          </a:xfrm>
          <a:prstGeom prst="rect">
            <a:avLst/>
          </a:prstGeom>
          <a:noFill/>
          <a:ln w="9525">
            <a:noFill/>
            <a:miter lim="800000"/>
            <a:headEnd/>
            <a:tailEnd/>
          </a:ln>
        </p:spPr>
      </p:pic>
      <p:pic>
        <p:nvPicPr>
          <p:cNvPr id="54276" name="Picture 4" descr="E:\folder2\photo7-02-08\IMG_0598.jpg"/>
          <p:cNvPicPr>
            <a:picLocks noChangeAspect="1" noChangeArrowheads="1"/>
          </p:cNvPicPr>
          <p:nvPr/>
        </p:nvPicPr>
        <p:blipFill>
          <a:blip r:embed="rId7"/>
          <a:srcRect l="12805" r="23170" b="14635"/>
          <a:stretch>
            <a:fillRect/>
          </a:stretch>
        </p:blipFill>
        <p:spPr bwMode="auto">
          <a:xfrm>
            <a:off x="3200400" y="0"/>
            <a:ext cx="2819400" cy="3124200"/>
          </a:xfrm>
          <a:prstGeom prst="rect">
            <a:avLst/>
          </a:prstGeom>
          <a:noFill/>
          <a:ln w="9525">
            <a:noFill/>
            <a:miter lim="800000"/>
            <a:headEnd/>
            <a:tailEnd/>
          </a:ln>
        </p:spPr>
      </p:pic>
      <p:sp>
        <p:nvSpPr>
          <p:cNvPr id="39945" name="Slide Number Placeholder 12"/>
          <p:cNvSpPr>
            <a:spLocks noGrp="1"/>
          </p:cNvSpPr>
          <p:nvPr>
            <p:ph type="sldNum" sz="quarter" idx="12"/>
          </p:nvPr>
        </p:nvSpPr>
        <p:spPr>
          <a:noFill/>
        </p:spPr>
        <p:txBody>
          <a:bodyPr/>
          <a:lstStyle/>
          <a:p>
            <a:fld id="{E6C8AFDB-F348-4F16-86A6-9C3EDCB83581}" type="slidenum">
              <a:rPr lang="en-US" smtClean="0">
                <a:latin typeface="Arial" charset="0"/>
              </a:rPr>
              <a:pPr/>
              <a:t>11</a:t>
            </a:fld>
            <a:endParaRPr lang="en-US" smtClean="0">
              <a:latin typeface="Arial" charset="0"/>
            </a:endParaRPr>
          </a:p>
        </p:txBody>
      </p:sp>
      <p:pic>
        <p:nvPicPr>
          <p:cNvPr id="4" name="Picture 5" descr="IMG_1674"/>
          <p:cNvPicPr>
            <a:picLocks noGrp="1" noChangeAspect="1" noChangeArrowheads="1"/>
          </p:cNvPicPr>
          <p:nvPr>
            <p:ph idx="4294967295"/>
          </p:nvPr>
        </p:nvPicPr>
        <p:blipFill>
          <a:blip r:embed="rId8"/>
          <a:srcRect l="11949" t="13647" r="22635"/>
          <a:stretch>
            <a:fillRect/>
          </a:stretch>
        </p:blipFill>
        <p:spPr>
          <a:xfrm>
            <a:off x="6762750" y="2667000"/>
            <a:ext cx="2381250" cy="2359025"/>
          </a:xfrm>
        </p:spPr>
      </p:pic>
      <p:pic>
        <p:nvPicPr>
          <p:cNvPr id="6" name="Picture 2" descr="Agro Forestry (12)1"/>
          <p:cNvPicPr>
            <a:picLocks noChangeAspect="1" noChangeArrowheads="1"/>
          </p:cNvPicPr>
          <p:nvPr/>
        </p:nvPicPr>
        <p:blipFill>
          <a:blip r:embed="rId9"/>
          <a:srcRect l="5263" r="1755"/>
          <a:stretch>
            <a:fillRect/>
          </a:stretch>
        </p:blipFill>
        <p:spPr bwMode="auto">
          <a:xfrm>
            <a:off x="6019800" y="0"/>
            <a:ext cx="3124200" cy="358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4276"/>
                                        </p:tgtEl>
                                        <p:attrNameLst>
                                          <p:attrName>style.visibility</p:attrName>
                                        </p:attrNameLst>
                                      </p:cBhvr>
                                      <p:to>
                                        <p:strVal val="visible"/>
                                      </p:to>
                                    </p:set>
                                    <p:animEffect transition="in" filter="blinds(horizontal)">
                                      <p:cBhvr>
                                        <p:cTn id="12" dur="500"/>
                                        <p:tgtEl>
                                          <p:spTgt spid="5427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4275"/>
                                        </p:tgtEl>
                                        <p:attrNameLst>
                                          <p:attrName>style.visibility</p:attrName>
                                        </p:attrNameLst>
                                      </p:cBhvr>
                                      <p:to>
                                        <p:strVal val="visible"/>
                                      </p:to>
                                    </p:set>
                                    <p:animEffect transition="in" filter="blinds(horizontal)">
                                      <p:cBhvr>
                                        <p:cTn id="27" dur="500"/>
                                        <p:tgtEl>
                                          <p:spTgt spid="5427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E:\folder2\Digital Camera Data\06.11.07\IMG_0189.jpg"/>
          <p:cNvPicPr>
            <a:picLocks noChangeAspect="1" noChangeArrowheads="1"/>
          </p:cNvPicPr>
          <p:nvPr/>
        </p:nvPicPr>
        <p:blipFill>
          <a:blip r:embed="rId3"/>
          <a:srcRect/>
          <a:stretch>
            <a:fillRect/>
          </a:stretch>
        </p:blipFill>
        <p:spPr bwMode="auto">
          <a:xfrm>
            <a:off x="4343400" y="0"/>
            <a:ext cx="4800600" cy="3451225"/>
          </a:xfrm>
          <a:prstGeom prst="rect">
            <a:avLst/>
          </a:prstGeom>
          <a:noFill/>
          <a:ln w="9525">
            <a:noFill/>
            <a:miter lim="800000"/>
            <a:headEnd/>
            <a:tailEnd/>
          </a:ln>
        </p:spPr>
      </p:pic>
      <p:pic>
        <p:nvPicPr>
          <p:cNvPr id="41987" name="Picture 1" descr="E:\folder2\Digital Camera Data\5-12-2007\IMG_0302.jpg"/>
          <p:cNvPicPr>
            <a:picLocks noChangeAspect="1" noChangeArrowheads="1"/>
          </p:cNvPicPr>
          <p:nvPr/>
        </p:nvPicPr>
        <p:blipFill>
          <a:blip r:embed="rId4"/>
          <a:srcRect/>
          <a:stretch>
            <a:fillRect/>
          </a:stretch>
        </p:blipFill>
        <p:spPr bwMode="auto">
          <a:xfrm>
            <a:off x="0" y="0"/>
            <a:ext cx="5384800" cy="4038600"/>
          </a:xfrm>
          <a:prstGeom prst="rect">
            <a:avLst/>
          </a:prstGeom>
          <a:noFill/>
          <a:ln w="9525">
            <a:noFill/>
            <a:miter lim="800000"/>
            <a:headEnd/>
            <a:tailEnd/>
          </a:ln>
        </p:spPr>
      </p:pic>
      <p:pic>
        <p:nvPicPr>
          <p:cNvPr id="41988" name="Picture 3" descr="E:\folder2\photo7-02-08\IMG_0581.jpg"/>
          <p:cNvPicPr>
            <a:picLocks noChangeAspect="1" noChangeArrowheads="1"/>
          </p:cNvPicPr>
          <p:nvPr/>
        </p:nvPicPr>
        <p:blipFill>
          <a:blip r:embed="rId5"/>
          <a:srcRect/>
          <a:stretch>
            <a:fillRect/>
          </a:stretch>
        </p:blipFill>
        <p:spPr bwMode="auto">
          <a:xfrm>
            <a:off x="0" y="3962400"/>
            <a:ext cx="3860800" cy="2895600"/>
          </a:xfrm>
          <a:prstGeom prst="rect">
            <a:avLst/>
          </a:prstGeom>
          <a:noFill/>
          <a:ln w="9525">
            <a:noFill/>
            <a:miter lim="800000"/>
            <a:headEnd/>
            <a:tailEnd/>
          </a:ln>
        </p:spPr>
      </p:pic>
      <p:pic>
        <p:nvPicPr>
          <p:cNvPr id="41989" name="Picture 3" descr="8-Horticulture Officer 157"/>
          <p:cNvPicPr>
            <a:picLocks noChangeAspect="1" noChangeArrowheads="1"/>
          </p:cNvPicPr>
          <p:nvPr/>
        </p:nvPicPr>
        <p:blipFill>
          <a:blip r:embed="rId6"/>
          <a:srcRect t="15536"/>
          <a:stretch>
            <a:fillRect/>
          </a:stretch>
        </p:blipFill>
        <p:spPr bwMode="auto">
          <a:xfrm>
            <a:off x="3048000" y="3124200"/>
            <a:ext cx="6096000" cy="3733800"/>
          </a:xfrm>
          <a:prstGeom prst="rect">
            <a:avLst/>
          </a:prstGeom>
          <a:noFill/>
          <a:ln w="9525">
            <a:noFill/>
            <a:miter lim="800000"/>
            <a:headEnd/>
            <a:tailEnd/>
          </a:ln>
        </p:spPr>
      </p:pic>
      <p:sp>
        <p:nvSpPr>
          <p:cNvPr id="41990" name="Slide Number Placeholder 9"/>
          <p:cNvSpPr>
            <a:spLocks noGrp="1"/>
          </p:cNvSpPr>
          <p:nvPr>
            <p:ph type="sldNum" sz="quarter" idx="12"/>
          </p:nvPr>
        </p:nvSpPr>
        <p:spPr>
          <a:noFill/>
        </p:spPr>
        <p:txBody>
          <a:bodyPr/>
          <a:lstStyle/>
          <a:p>
            <a:fld id="{59FF0C83-390D-46DC-9138-4926F7FD1153}" type="slidenum">
              <a:rPr lang="en-US" smtClean="0">
                <a:latin typeface="Arial" charset="0"/>
              </a:rPr>
              <a:pPr/>
              <a:t>12</a:t>
            </a:fld>
            <a:endParaRPr lang="en-US" smtClean="0">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905001"/>
            <a:ext cx="8686800" cy="4893647"/>
          </a:xfrm>
          <a:prstGeom prst="rect">
            <a:avLst/>
          </a:prstGeom>
        </p:spPr>
        <p:txBody>
          <a:bodyPr wrap="square">
            <a:spAutoFit/>
          </a:bodyPr>
          <a:lstStyle/>
          <a:p>
            <a:pPr marL="342900" indent="-342900">
              <a:buAutoNum type="arabicPeriod"/>
            </a:pPr>
            <a:r>
              <a:rPr lang="en-US" sz="2400" b="1" dirty="0" err="1" smtClean="0"/>
              <a:t>Rathava</a:t>
            </a:r>
            <a:r>
              <a:rPr lang="en-US" sz="2400" b="1" dirty="0" smtClean="0"/>
              <a:t> </a:t>
            </a:r>
            <a:r>
              <a:rPr lang="en-US" sz="2400" b="1" dirty="0" err="1" smtClean="0"/>
              <a:t>Keriben</a:t>
            </a:r>
            <a:r>
              <a:rPr lang="en-US" sz="2400" b="1" dirty="0" smtClean="0"/>
              <a:t> </a:t>
            </a:r>
            <a:r>
              <a:rPr lang="en-US" sz="2400" b="1" dirty="0" err="1" smtClean="0"/>
              <a:t>Ganiyabhai</a:t>
            </a:r>
            <a:endParaRPr lang="en-US" sz="2400" b="1" dirty="0" smtClean="0"/>
          </a:p>
          <a:p>
            <a:pPr marL="342900" indent="-342900"/>
            <a:endParaRPr lang="en-US" sz="2400" b="1" dirty="0" smtClean="0"/>
          </a:p>
          <a:p>
            <a:pPr marL="288925" indent="-288925"/>
            <a:r>
              <a:rPr lang="en-US" sz="2400" dirty="0" smtClean="0"/>
              <a:t>• 	Age: 55</a:t>
            </a:r>
          </a:p>
          <a:p>
            <a:pPr marL="288925" indent="-288925"/>
            <a:r>
              <a:rPr lang="en-US" sz="2400" dirty="0" smtClean="0"/>
              <a:t>• 	Occupation: Agriculture</a:t>
            </a:r>
          </a:p>
          <a:p>
            <a:pPr marL="288925" indent="-288925"/>
            <a:r>
              <a:rPr lang="en-US" sz="2400" dirty="0" smtClean="0"/>
              <a:t>•	 BPL No: VACHHJ00500140</a:t>
            </a:r>
          </a:p>
          <a:p>
            <a:pPr marL="288925" indent="-288925"/>
            <a:r>
              <a:rPr lang="en-US" sz="2400" dirty="0" smtClean="0"/>
              <a:t>• 	Contribution: Rs. 500/-</a:t>
            </a:r>
          </a:p>
          <a:p>
            <a:pPr marL="288925" indent="-288925"/>
            <a:r>
              <a:rPr lang="en-US" sz="2400" dirty="0" smtClean="0"/>
              <a:t>•	 Received inputs: Maiz-8 kg.- 2 bags, D.A.P-50 kg.-1 bag,</a:t>
            </a:r>
          </a:p>
          <a:p>
            <a:r>
              <a:rPr lang="en-US" sz="2400" dirty="0" smtClean="0"/>
              <a:t>      Urea-50 kg.- 1 bag, </a:t>
            </a:r>
            <a:r>
              <a:rPr lang="en-US" sz="2400" dirty="0" err="1" smtClean="0"/>
              <a:t>Pottash</a:t>
            </a:r>
            <a:r>
              <a:rPr lang="en-US" sz="2400" dirty="0" smtClean="0"/>
              <a:t>- 50 kg.- 1 bag</a:t>
            </a:r>
          </a:p>
          <a:p>
            <a:endParaRPr lang="en-US" sz="2400" dirty="0" smtClean="0"/>
          </a:p>
          <a:p>
            <a:r>
              <a:rPr lang="en-US" sz="2400" dirty="0" smtClean="0"/>
              <a:t>• 	Village: </a:t>
            </a:r>
            <a:r>
              <a:rPr lang="en-US" sz="2400" dirty="0" err="1" smtClean="0"/>
              <a:t>Judavant</a:t>
            </a:r>
            <a:r>
              <a:rPr lang="en-US" sz="2400" dirty="0" smtClean="0"/>
              <a:t>, </a:t>
            </a:r>
            <a:r>
              <a:rPr lang="en-US" sz="2400" dirty="0" err="1" smtClean="0"/>
              <a:t>Taluka</a:t>
            </a:r>
            <a:r>
              <a:rPr lang="en-US" sz="2400" dirty="0" smtClean="0"/>
              <a:t>: </a:t>
            </a:r>
            <a:r>
              <a:rPr lang="en-US" sz="2400" dirty="0" err="1" smtClean="0"/>
              <a:t>Chhota-Udepur</a:t>
            </a:r>
            <a:r>
              <a:rPr lang="en-US" sz="2400" dirty="0" smtClean="0"/>
              <a:t>, District: Baroda Says Smt. </a:t>
            </a:r>
            <a:r>
              <a:rPr lang="en-US" sz="2400" dirty="0" err="1" smtClean="0"/>
              <a:t>Keriben</a:t>
            </a:r>
            <a:r>
              <a:rPr lang="en-US" sz="2400" dirty="0" smtClean="0"/>
              <a:t>, We 	used hybrid seed of maize in all seasons &amp; received double income. I was able to     </a:t>
            </a:r>
          </a:p>
          <a:p>
            <a:r>
              <a:rPr lang="en-US" sz="2400" dirty="0" smtClean="0"/>
              <a:t>                   grow 1.4 tons (14 </a:t>
            </a:r>
            <a:r>
              <a:rPr lang="en-US" sz="2400" dirty="0" err="1" smtClean="0"/>
              <a:t>Kwintal</a:t>
            </a:r>
            <a:r>
              <a:rPr lang="en-US" sz="2400" dirty="0" smtClean="0"/>
              <a:t>) of the maize from this kit. </a:t>
            </a:r>
          </a:p>
        </p:txBody>
      </p:sp>
      <p:pic>
        <p:nvPicPr>
          <p:cNvPr id="126979" name="Picture 3"/>
          <p:cNvPicPr>
            <a:picLocks noChangeAspect="1" noChangeArrowheads="1"/>
          </p:cNvPicPr>
          <p:nvPr/>
        </p:nvPicPr>
        <p:blipFill>
          <a:blip r:embed="rId2"/>
          <a:srcRect/>
          <a:stretch>
            <a:fillRect/>
          </a:stretch>
        </p:blipFill>
        <p:spPr bwMode="auto">
          <a:xfrm>
            <a:off x="7298872" y="457201"/>
            <a:ext cx="1654628" cy="1219200"/>
          </a:xfrm>
          <a:prstGeom prst="rect">
            <a:avLst/>
          </a:prstGeom>
          <a:noFill/>
          <a:ln w="9525">
            <a:noFill/>
            <a:miter lim="800000"/>
            <a:headEnd/>
            <a:tailEnd/>
          </a:ln>
          <a:effectLst/>
        </p:spPr>
      </p:pic>
      <p:sp>
        <p:nvSpPr>
          <p:cNvPr id="7" name="TextBox 6"/>
          <p:cNvSpPr txBox="1"/>
          <p:nvPr/>
        </p:nvSpPr>
        <p:spPr>
          <a:xfrm>
            <a:off x="0" y="228600"/>
            <a:ext cx="9144000" cy="1384995"/>
          </a:xfrm>
          <a:prstGeom prst="rect">
            <a:avLst/>
          </a:prstGeom>
          <a:noFill/>
        </p:spPr>
        <p:txBody>
          <a:bodyPr wrap="square" rtlCol="0">
            <a:spAutoFit/>
          </a:bodyPr>
          <a:lstStyle/>
          <a:p>
            <a:pPr algn="ctr"/>
            <a:r>
              <a:rPr lang="en-US" sz="2800" b="1" dirty="0" smtClean="0">
                <a:solidFill>
                  <a:schemeClr val="accent2">
                    <a:lumMod val="75000"/>
                  </a:schemeClr>
                </a:solidFill>
              </a:rPr>
              <a:t>CASE STUDIES VILLAGE LEVEL </a:t>
            </a:r>
          </a:p>
          <a:p>
            <a:pPr algn="ctr"/>
            <a:r>
              <a:rPr lang="en-US" sz="2800" b="1" dirty="0" err="1" smtClean="0"/>
              <a:t>Vanbandhu</a:t>
            </a:r>
            <a:r>
              <a:rPr lang="en-US" sz="2800" b="1" dirty="0" smtClean="0"/>
              <a:t> </a:t>
            </a:r>
            <a:r>
              <a:rPr lang="en-US" sz="2800" b="1" dirty="0" err="1" smtClean="0"/>
              <a:t>Kalyan</a:t>
            </a:r>
            <a:r>
              <a:rPr lang="en-US" sz="2800" b="1" dirty="0" smtClean="0"/>
              <a:t> </a:t>
            </a:r>
            <a:r>
              <a:rPr lang="en-US" sz="2800" b="1" dirty="0" err="1" smtClean="0"/>
              <a:t>Yojana</a:t>
            </a:r>
            <a:endParaRPr lang="en-US" sz="2800" b="1" dirty="0" smtClean="0"/>
          </a:p>
          <a:p>
            <a:pPr algn="ctr"/>
            <a:r>
              <a:rPr lang="en-US" sz="2800" b="1" dirty="0" smtClean="0"/>
              <a:t>Farmers Success Stories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7540526"/>
          </a:xfrm>
          <a:prstGeom prst="rect">
            <a:avLst/>
          </a:prstGeom>
        </p:spPr>
        <p:txBody>
          <a:bodyPr wrap="square">
            <a:spAutoFit/>
          </a:bodyPr>
          <a:lstStyle/>
          <a:p>
            <a:r>
              <a:rPr lang="en-US" sz="2400" b="1" dirty="0" err="1" smtClean="0"/>
              <a:t>Rathava</a:t>
            </a:r>
            <a:r>
              <a:rPr lang="en-US" sz="2400" b="1" dirty="0" smtClean="0"/>
              <a:t> </a:t>
            </a:r>
            <a:r>
              <a:rPr lang="en-US" sz="2400" b="1" dirty="0" err="1" smtClean="0"/>
              <a:t>Motesinghbhai</a:t>
            </a:r>
            <a:r>
              <a:rPr lang="en-US" sz="2400" b="1" dirty="0" smtClean="0"/>
              <a:t> </a:t>
            </a:r>
            <a:r>
              <a:rPr lang="en-US" sz="2400" b="1" dirty="0" err="1" smtClean="0"/>
              <a:t>Bhanatabhai</a:t>
            </a:r>
            <a:endParaRPr lang="en-US" sz="2400" b="1" dirty="0" smtClean="0"/>
          </a:p>
          <a:p>
            <a:endParaRPr lang="en-US" b="1" dirty="0" smtClean="0"/>
          </a:p>
          <a:p>
            <a:endParaRPr lang="en-US" b="1" dirty="0" smtClean="0"/>
          </a:p>
          <a:p>
            <a:pPr marL="350838" indent="-350838"/>
            <a:r>
              <a:rPr lang="en-US" dirty="0" smtClean="0"/>
              <a:t>•     </a:t>
            </a:r>
            <a:r>
              <a:rPr lang="en-US" sz="2400" dirty="0" smtClean="0"/>
              <a:t>Age: 45</a:t>
            </a:r>
          </a:p>
          <a:p>
            <a:pPr marL="350838" indent="-350838"/>
            <a:r>
              <a:rPr lang="en-US" sz="2400" dirty="0" smtClean="0"/>
              <a:t>•	 Occupation: Agriculture</a:t>
            </a:r>
          </a:p>
          <a:p>
            <a:pPr marL="350838" indent="-350838"/>
            <a:r>
              <a:rPr lang="en-US" sz="2400" dirty="0" smtClean="0"/>
              <a:t>•	 BPL No: VAJETG0100066</a:t>
            </a:r>
          </a:p>
          <a:p>
            <a:pPr marL="350838" indent="-350838"/>
            <a:r>
              <a:rPr lang="en-US" sz="2400" dirty="0" smtClean="0"/>
              <a:t>•	 Beneficiary’s contribution: Rs. 2500/-</a:t>
            </a:r>
          </a:p>
          <a:p>
            <a:pPr marL="350838" indent="-350838"/>
            <a:r>
              <a:rPr lang="en-US" sz="2400" dirty="0" smtClean="0"/>
              <a:t>• 	Received inputs: Banana tissue-culture</a:t>
            </a:r>
          </a:p>
          <a:p>
            <a:r>
              <a:rPr lang="en-US" sz="2400" dirty="0" smtClean="0"/>
              <a:t>       plantlets -1370 Nos. of plants, D.A.P-200</a:t>
            </a:r>
          </a:p>
          <a:p>
            <a:r>
              <a:rPr lang="en-US" sz="2400" dirty="0" smtClean="0"/>
              <a:t>       kgs.-4 beg, Yuria-650 kgs.-13 begs, </a:t>
            </a:r>
            <a:r>
              <a:rPr lang="en-US" sz="2400" dirty="0" err="1" smtClean="0"/>
              <a:t>Pottash</a:t>
            </a:r>
            <a:r>
              <a:rPr lang="en-US" sz="2400" dirty="0" smtClean="0"/>
              <a:t>-</a:t>
            </a:r>
          </a:p>
          <a:p>
            <a:r>
              <a:rPr lang="en-US" sz="2400" dirty="0" smtClean="0"/>
              <a:t>      900 </a:t>
            </a:r>
            <a:r>
              <a:rPr lang="en-US" sz="2400" dirty="0" err="1" smtClean="0"/>
              <a:t>kgs</a:t>
            </a:r>
            <a:r>
              <a:rPr lang="en-US" sz="2400" dirty="0" smtClean="0"/>
              <a:t>.- 18 bag, Lansargold-500 grams,</a:t>
            </a:r>
          </a:p>
          <a:p>
            <a:r>
              <a:rPr lang="en-US" sz="2400" dirty="0" smtClean="0"/>
              <a:t>       Monocrotophos-500 ML, Saf-350 grams,</a:t>
            </a:r>
          </a:p>
          <a:p>
            <a:r>
              <a:rPr lang="en-US" sz="2400" dirty="0" smtClean="0"/>
              <a:t>       </a:t>
            </a:r>
            <a:r>
              <a:rPr lang="en-US" sz="2400" dirty="0" err="1" smtClean="0"/>
              <a:t>Aishwarya</a:t>
            </a:r>
            <a:r>
              <a:rPr lang="en-US" sz="2400" dirty="0" smtClean="0"/>
              <a:t> Gold-250 </a:t>
            </a:r>
            <a:r>
              <a:rPr lang="en-US" sz="2400" dirty="0" smtClean="0"/>
              <a:t>ML</a:t>
            </a:r>
            <a:endParaRPr lang="en-US" dirty="0" smtClean="0"/>
          </a:p>
          <a:p>
            <a:endParaRPr lang="en-US" dirty="0" smtClean="0"/>
          </a:p>
          <a:p>
            <a:endParaRPr lang="en-US" dirty="0" smtClean="0"/>
          </a:p>
          <a:p>
            <a:pPr marL="457200" indent="-457200" algn="just"/>
            <a:r>
              <a:rPr lang="en-US" dirty="0" smtClean="0"/>
              <a:t>• 	</a:t>
            </a:r>
            <a:r>
              <a:rPr lang="en-US" sz="2800" dirty="0" smtClean="0"/>
              <a:t>Village: </a:t>
            </a:r>
            <a:r>
              <a:rPr lang="en-US" sz="2800" dirty="0" err="1" smtClean="0"/>
              <a:t>Ghutanvad</a:t>
            </a:r>
            <a:r>
              <a:rPr lang="en-US" sz="2800" dirty="0" smtClean="0"/>
              <a:t>, Post: </a:t>
            </a:r>
            <a:r>
              <a:rPr lang="en-US" sz="2800" dirty="0" err="1" smtClean="0"/>
              <a:t>Ghutiya</a:t>
            </a:r>
            <a:r>
              <a:rPr lang="en-US" sz="2800" dirty="0" smtClean="0"/>
              <a:t>, </a:t>
            </a:r>
            <a:r>
              <a:rPr lang="en-US" sz="2800" dirty="0" err="1" smtClean="0"/>
              <a:t>Taluka</a:t>
            </a:r>
            <a:r>
              <a:rPr lang="en-US" sz="2800" dirty="0" smtClean="0"/>
              <a:t>: </a:t>
            </a:r>
            <a:r>
              <a:rPr lang="en-US" sz="2800" dirty="0" err="1" smtClean="0"/>
              <a:t>Pavi</a:t>
            </a:r>
            <a:r>
              <a:rPr lang="en-US" sz="2800" dirty="0" smtClean="0"/>
              <a:t>- </a:t>
            </a:r>
            <a:r>
              <a:rPr lang="en-US" sz="2800" dirty="0" err="1" smtClean="0"/>
              <a:t>Jetpur</a:t>
            </a:r>
            <a:r>
              <a:rPr lang="en-US" sz="2800" dirty="0" smtClean="0"/>
              <a:t>, District: Baroda Says </a:t>
            </a:r>
            <a:r>
              <a:rPr lang="en-US" sz="2800" dirty="0" err="1" smtClean="0"/>
              <a:t>Shri</a:t>
            </a:r>
            <a:r>
              <a:rPr lang="en-US" sz="2800" dirty="0" smtClean="0"/>
              <a:t> </a:t>
            </a:r>
            <a:r>
              <a:rPr lang="en-US" sz="2800" dirty="0" err="1" smtClean="0"/>
              <a:t>Motesinghbhai</a:t>
            </a:r>
            <a:r>
              <a:rPr lang="en-US" sz="2800" dirty="0" smtClean="0"/>
              <a:t>, I am able to earn Rs. 110000/- in a acre . Produce22 to 27 kg. of every bunches of bananas because of this kit. </a:t>
            </a:r>
            <a:endParaRPr lang="en-US" sz="2000" dirty="0" smtClean="0"/>
          </a:p>
          <a:p>
            <a:endParaRPr lang="en-US" dirty="0" smtClean="0"/>
          </a:p>
        </p:txBody>
      </p:sp>
      <p:pic>
        <p:nvPicPr>
          <p:cNvPr id="128005" name="Picture 5"/>
          <p:cNvPicPr>
            <a:picLocks noChangeAspect="1" noChangeArrowheads="1"/>
          </p:cNvPicPr>
          <p:nvPr/>
        </p:nvPicPr>
        <p:blipFill>
          <a:blip r:embed="rId2"/>
          <a:srcRect/>
          <a:stretch>
            <a:fillRect/>
          </a:stretch>
        </p:blipFill>
        <p:spPr bwMode="auto">
          <a:xfrm>
            <a:off x="5029200" y="228600"/>
            <a:ext cx="3886200" cy="300037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915400" cy="4770537"/>
          </a:xfrm>
          <a:prstGeom prst="rect">
            <a:avLst/>
          </a:prstGeom>
        </p:spPr>
        <p:txBody>
          <a:bodyPr wrap="square">
            <a:spAutoFit/>
          </a:bodyPr>
          <a:lstStyle/>
          <a:p>
            <a:pPr algn="ctr"/>
            <a:r>
              <a:rPr lang="en-US" sz="2000" b="1" dirty="0" smtClean="0">
                <a:solidFill>
                  <a:schemeClr val="accent2">
                    <a:lumMod val="75000"/>
                  </a:schemeClr>
                </a:solidFill>
              </a:rPr>
              <a:t>Use of Balanced Fertilizer based on Soil Health Analysis – the case</a:t>
            </a:r>
          </a:p>
          <a:p>
            <a:pPr algn="ctr"/>
            <a:r>
              <a:rPr lang="en-US" sz="2000" b="1" dirty="0" smtClean="0">
                <a:solidFill>
                  <a:schemeClr val="accent2">
                    <a:lumMod val="75000"/>
                  </a:schemeClr>
                </a:solidFill>
              </a:rPr>
              <a:t>study of </a:t>
            </a:r>
            <a:r>
              <a:rPr lang="en-US" sz="2000" b="1" dirty="0" err="1" smtClean="0">
                <a:solidFill>
                  <a:schemeClr val="accent2">
                    <a:lumMod val="75000"/>
                  </a:schemeClr>
                </a:solidFill>
              </a:rPr>
              <a:t>Jambusar</a:t>
            </a:r>
            <a:r>
              <a:rPr lang="en-US" sz="2000" b="1" dirty="0" smtClean="0">
                <a:solidFill>
                  <a:schemeClr val="accent2">
                    <a:lumMod val="75000"/>
                  </a:schemeClr>
                </a:solidFill>
              </a:rPr>
              <a:t>, </a:t>
            </a:r>
            <a:r>
              <a:rPr lang="en-US" sz="2000" b="1" dirty="0" err="1" smtClean="0">
                <a:solidFill>
                  <a:schemeClr val="accent2">
                    <a:lumMod val="75000"/>
                  </a:schemeClr>
                </a:solidFill>
              </a:rPr>
              <a:t>Bharuch</a:t>
            </a:r>
            <a:r>
              <a:rPr lang="en-US" sz="2000" b="1" dirty="0" smtClean="0">
                <a:solidFill>
                  <a:schemeClr val="accent2">
                    <a:lumMod val="75000"/>
                  </a:schemeClr>
                </a:solidFill>
              </a:rPr>
              <a:t>, Gujarat</a:t>
            </a:r>
          </a:p>
          <a:p>
            <a:pPr algn="just"/>
            <a:r>
              <a:rPr lang="en-US" sz="2400" dirty="0" err="1" smtClean="0"/>
              <a:t>Maheshbhai</a:t>
            </a:r>
            <a:r>
              <a:rPr lang="en-US" sz="2400" dirty="0" smtClean="0"/>
              <a:t> </a:t>
            </a:r>
            <a:r>
              <a:rPr lang="en-US" sz="2400" dirty="0" err="1" smtClean="0"/>
              <a:t>Sindha</a:t>
            </a:r>
            <a:r>
              <a:rPr lang="en-US" sz="2400" dirty="0" smtClean="0"/>
              <a:t>, </a:t>
            </a:r>
            <a:r>
              <a:rPr lang="en-US" sz="2400" dirty="0" err="1" smtClean="0"/>
              <a:t>Piludra</a:t>
            </a:r>
            <a:r>
              <a:rPr lang="en-US" sz="2400" dirty="0" smtClean="0"/>
              <a:t> of </a:t>
            </a:r>
            <a:r>
              <a:rPr lang="en-US" sz="2400" dirty="0" err="1" smtClean="0"/>
              <a:t>Jambusar</a:t>
            </a:r>
            <a:r>
              <a:rPr lang="en-US" sz="2400" dirty="0" smtClean="0"/>
              <a:t> </a:t>
            </a:r>
            <a:r>
              <a:rPr lang="en-US" sz="2400" dirty="0" err="1" smtClean="0"/>
              <a:t>Taluka</a:t>
            </a:r>
            <a:r>
              <a:rPr lang="en-US" sz="2400" dirty="0" smtClean="0"/>
              <a:t> of </a:t>
            </a:r>
            <a:r>
              <a:rPr lang="en-US" sz="2400" dirty="0" err="1" smtClean="0"/>
              <a:t>Bharuch</a:t>
            </a:r>
            <a:r>
              <a:rPr lang="en-US" sz="2400" dirty="0" smtClean="0"/>
              <a:t> district owns three acres of land. He was using intensive chemical fertilizer and seeds with cheaper price. In his  cotton ,  expenses were high and the yield was low.  Based on  Soil Health Analysis in 2012 ,  he started using certified seeds and balanced doze of fertilizer both organic and in organic-chemical. This reduced his cost in agricultural operations by Rs.2,800 and increased productivity in cotton by 4 quintal. He started using crop residue  and cow dung  along with worms to develop compost fertilizer. This increased productivity further by one quintal and simultaneously, he started selling worms to other farmers to make their compost. Within two years, his income increased to Rs.31,500/-.</a:t>
            </a:r>
          </a:p>
        </p:txBody>
      </p:sp>
      <p:pic>
        <p:nvPicPr>
          <p:cNvPr id="128002" name="Picture 2"/>
          <p:cNvPicPr>
            <a:picLocks noChangeAspect="1" noChangeArrowheads="1"/>
          </p:cNvPicPr>
          <p:nvPr/>
        </p:nvPicPr>
        <p:blipFill>
          <a:blip r:embed="rId2"/>
          <a:srcRect/>
          <a:stretch>
            <a:fillRect/>
          </a:stretch>
        </p:blipFill>
        <p:spPr bwMode="auto">
          <a:xfrm>
            <a:off x="187568" y="4800600"/>
            <a:ext cx="8956432" cy="20574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2"/>
          <a:srcRect/>
          <a:stretch>
            <a:fillRect/>
          </a:stretch>
        </p:blipFill>
        <p:spPr bwMode="auto">
          <a:xfrm>
            <a:off x="0" y="0"/>
            <a:ext cx="9143999" cy="6857999"/>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p:cNvPicPr>
            <a:picLocks noChangeAspect="1" noChangeArrowheads="1"/>
          </p:cNvPicPr>
          <p:nvPr/>
        </p:nvPicPr>
        <p:blipFill>
          <a:blip r:embed="rId2"/>
          <a:srcRect/>
          <a:stretch>
            <a:fillRect/>
          </a:stretch>
        </p:blipFill>
        <p:spPr bwMode="auto">
          <a:xfrm>
            <a:off x="304800" y="914400"/>
            <a:ext cx="8686800" cy="5943600"/>
          </a:xfrm>
          <a:prstGeom prst="rect">
            <a:avLst/>
          </a:prstGeom>
          <a:noFill/>
          <a:ln w="9525">
            <a:noFill/>
            <a:miter lim="800000"/>
            <a:headEnd/>
            <a:tailEnd/>
          </a:ln>
          <a:effectLst/>
        </p:spPr>
      </p:pic>
      <p:sp>
        <p:nvSpPr>
          <p:cNvPr id="3" name="TextBox 2"/>
          <p:cNvSpPr txBox="1"/>
          <p:nvPr/>
        </p:nvSpPr>
        <p:spPr>
          <a:xfrm>
            <a:off x="152400" y="304800"/>
            <a:ext cx="8534400" cy="584775"/>
          </a:xfrm>
          <a:prstGeom prst="rect">
            <a:avLst/>
          </a:prstGeom>
          <a:noFill/>
        </p:spPr>
        <p:txBody>
          <a:bodyPr wrap="square" rtlCol="0">
            <a:spAutoFit/>
          </a:bodyPr>
          <a:lstStyle/>
          <a:p>
            <a:pPr algn="ctr"/>
            <a:r>
              <a:rPr lang="en-US" sz="3200" dirty="0" smtClean="0">
                <a:solidFill>
                  <a:schemeClr val="accent2">
                    <a:lumMod val="75000"/>
                  </a:schemeClr>
                </a:solidFill>
              </a:rPr>
              <a:t>AGRO MICRO ENTERPRISE </a:t>
            </a:r>
            <a:endParaRPr lang="en-US" sz="3200" dirty="0">
              <a:solidFill>
                <a:schemeClr val="accent2">
                  <a:lumMod val="7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85800" y="457200"/>
            <a:ext cx="8001000" cy="609600"/>
          </a:xfrm>
        </p:spPr>
        <p:txBody>
          <a:bodyPr rtlCol="0">
            <a:normAutofit fontScale="90000"/>
          </a:bodyPr>
          <a:lstStyle/>
          <a:p>
            <a:pPr eaLnBrk="1" fontAlgn="auto" hangingPunct="1">
              <a:spcAft>
                <a:spcPts val="0"/>
              </a:spcAft>
              <a:defRPr/>
            </a:pPr>
            <a:r>
              <a:rPr lang="en-US" altLang="en-US" sz="2400" b="1" dirty="0" smtClean="0">
                <a:solidFill>
                  <a:srgbClr val="FFFF00"/>
                </a:solidFill>
              </a:rPr>
              <a:t/>
            </a:r>
            <a:br>
              <a:rPr lang="en-US" altLang="en-US" sz="2400" b="1" dirty="0" smtClean="0">
                <a:solidFill>
                  <a:srgbClr val="FFFF00"/>
                </a:solidFill>
              </a:rPr>
            </a:br>
            <a:r>
              <a:rPr lang="en-US" altLang="en-US" sz="2400" b="1" dirty="0" smtClean="0"/>
              <a:t>Initiative Needed at International level for </a:t>
            </a:r>
            <a:r>
              <a:rPr lang="en-US" altLang="en-US" sz="2400" b="1" dirty="0"/>
              <a:t>L</a:t>
            </a:r>
            <a:r>
              <a:rPr lang="en-US" altLang="en-US" sz="2400" b="1" dirty="0" smtClean="0"/>
              <a:t>ocal </a:t>
            </a:r>
            <a:r>
              <a:rPr lang="en-US" altLang="en-US" sz="2400" b="1" dirty="0"/>
              <a:t>P</a:t>
            </a:r>
            <a:r>
              <a:rPr lang="en-US" altLang="en-US" sz="2400" b="1" dirty="0" smtClean="0"/>
              <a:t>roblems  </a:t>
            </a:r>
            <a:br>
              <a:rPr lang="en-US" altLang="en-US" sz="2400" b="1" dirty="0" smtClean="0"/>
            </a:br>
            <a:r>
              <a:rPr lang="en-US" altLang="en-US" sz="2400" b="1" dirty="0" smtClean="0"/>
              <a:t>Enhancing Food Security and Reduce of Poverty</a:t>
            </a:r>
            <a:r>
              <a:rPr lang="en-US" altLang="en-US" sz="2400" b="1" dirty="0" smtClean="0">
                <a:solidFill>
                  <a:srgbClr val="FFFF00"/>
                </a:solidFill>
              </a:rPr>
              <a:t/>
            </a:r>
            <a:br>
              <a:rPr lang="en-US" altLang="en-US" sz="2400" b="1" dirty="0" smtClean="0">
                <a:solidFill>
                  <a:srgbClr val="FFFF00"/>
                </a:solidFill>
              </a:rPr>
            </a:br>
            <a:endParaRPr lang="en-US" altLang="en-US" sz="2400" b="1" dirty="0" smtClean="0">
              <a:solidFill>
                <a:srgbClr val="FFFF00"/>
              </a:solidFill>
            </a:endParaRPr>
          </a:p>
        </p:txBody>
      </p:sp>
      <p:sp>
        <p:nvSpPr>
          <p:cNvPr id="3" name="Content Placeholder 2"/>
          <p:cNvSpPr>
            <a:spLocks noGrp="1"/>
          </p:cNvSpPr>
          <p:nvPr>
            <p:ph idx="1"/>
          </p:nvPr>
        </p:nvSpPr>
        <p:spPr>
          <a:xfrm>
            <a:off x="762000" y="1219200"/>
            <a:ext cx="8153400" cy="5638800"/>
          </a:xfrm>
        </p:spPr>
        <p:txBody>
          <a:bodyPr rtlCol="0">
            <a:normAutofit fontScale="92500" lnSpcReduction="10000"/>
          </a:bodyPr>
          <a:lstStyle/>
          <a:p>
            <a:pPr eaLnBrk="1" fontAlgn="auto" hangingPunct="1">
              <a:spcAft>
                <a:spcPts val="0"/>
              </a:spcAft>
              <a:buFont typeface="Arial" pitchFamily="34" charset="0"/>
              <a:buNone/>
              <a:defRPr/>
            </a:pPr>
            <a:r>
              <a:rPr lang="en-US" sz="2000" dirty="0" smtClean="0"/>
              <a:t>International </a:t>
            </a:r>
            <a:r>
              <a:rPr lang="en-US" sz="2000" dirty="0"/>
              <a:t>C</a:t>
            </a:r>
            <a:r>
              <a:rPr lang="en-US" sz="2000" dirty="0" smtClean="0"/>
              <a:t>ommunity need to: </a:t>
            </a:r>
          </a:p>
          <a:p>
            <a:pPr marL="457200" indent="-457200" eaLnBrk="1" fontAlgn="auto" hangingPunct="1">
              <a:spcAft>
                <a:spcPts val="0"/>
              </a:spcAft>
              <a:defRPr/>
            </a:pPr>
            <a:r>
              <a:rPr lang="en-US" sz="2000" dirty="0" smtClean="0"/>
              <a:t>Recognize agriculture as a major mitigation tool and adopt mechanism to address the loss and damage associated with the impacts of climate in highly vulnerable countries to restore agriculture and immediately prepare farmers for adaptation including mid-season. – Agro Advisory. </a:t>
            </a:r>
          </a:p>
          <a:p>
            <a:pPr marL="457200" indent="-457200" eaLnBrk="1" fontAlgn="auto" hangingPunct="1">
              <a:spcAft>
                <a:spcPts val="0"/>
              </a:spcAft>
              <a:defRPr/>
            </a:pPr>
            <a:r>
              <a:rPr lang="en-US" sz="2000" dirty="0" smtClean="0"/>
              <a:t>Allocate green fund for</a:t>
            </a:r>
          </a:p>
          <a:p>
            <a:pPr marL="457200" indent="-457200" eaLnBrk="1" fontAlgn="auto" hangingPunct="1">
              <a:spcAft>
                <a:spcPts val="0"/>
              </a:spcAft>
              <a:buFont typeface="Arial" pitchFamily="34" charset="0"/>
              <a:buNone/>
              <a:defRPr/>
            </a:pPr>
            <a:r>
              <a:rPr lang="en-US" sz="2000" dirty="0" smtClean="0"/>
              <a:t>        - Technology transfer from “those who have it to those who need it”</a:t>
            </a:r>
          </a:p>
          <a:p>
            <a:pPr marL="457200" indent="-457200" eaLnBrk="1" fontAlgn="auto" hangingPunct="1">
              <a:spcAft>
                <a:spcPts val="0"/>
              </a:spcAft>
              <a:buFont typeface="Arial" pitchFamily="34" charset="0"/>
              <a:buNone/>
              <a:defRPr/>
            </a:pPr>
            <a:r>
              <a:rPr lang="en-US" sz="2000" dirty="0" smtClean="0"/>
              <a:t>        - Bring new areas such as wasteland and wetland </a:t>
            </a:r>
            <a:r>
              <a:rPr lang="en-US" sz="2000" dirty="0"/>
              <a:t>under agriculture for </a:t>
            </a:r>
            <a:r>
              <a:rPr lang="en-US" sz="2000" dirty="0" smtClean="0"/>
              <a:t>creating livelihood opportunities and to meet the challenges of food security.</a:t>
            </a:r>
          </a:p>
          <a:p>
            <a:pPr marL="457200" indent="-457200" eaLnBrk="1" fontAlgn="auto" hangingPunct="1">
              <a:spcAft>
                <a:spcPts val="0"/>
              </a:spcAft>
              <a:defRPr/>
            </a:pPr>
            <a:r>
              <a:rPr lang="en-US" sz="2000" dirty="0" smtClean="0"/>
              <a:t>Make available special financial support for community bio-gas plants, grassland development in desert areas. </a:t>
            </a:r>
          </a:p>
          <a:p>
            <a:pPr marL="457200" indent="-457200" eaLnBrk="1" fontAlgn="auto" hangingPunct="1">
              <a:spcAft>
                <a:spcPts val="0"/>
              </a:spcAft>
              <a:defRPr/>
            </a:pPr>
            <a:r>
              <a:rPr lang="en-US" sz="2000" dirty="0" smtClean="0"/>
              <a:t>Identify  crops – plants species which  survive on saline water soil and sea water.</a:t>
            </a:r>
          </a:p>
          <a:p>
            <a:pPr marL="457200" indent="-457200" eaLnBrk="1" fontAlgn="auto" hangingPunct="1">
              <a:spcAft>
                <a:spcPts val="0"/>
              </a:spcAft>
              <a:defRPr/>
            </a:pPr>
            <a:r>
              <a:rPr lang="en-US" sz="2000" dirty="0" smtClean="0"/>
              <a:t>Sensitize national governments to provide safety net to farmers in terms of insurance and fallback employment in community projects. </a:t>
            </a:r>
          </a:p>
          <a:p>
            <a:pPr marL="457200" indent="-457200" eaLnBrk="1" fontAlgn="auto" hangingPunct="1">
              <a:spcAft>
                <a:spcPts val="0"/>
              </a:spcAft>
              <a:defRPr/>
            </a:pPr>
            <a:r>
              <a:rPr lang="en-US" sz="2000" dirty="0" smtClean="0"/>
              <a:t>Set International </a:t>
            </a:r>
            <a:r>
              <a:rPr lang="en-US" sz="2000" dirty="0"/>
              <a:t>W</a:t>
            </a:r>
            <a:r>
              <a:rPr lang="en-US" sz="2000" dirty="0" smtClean="0"/>
              <a:t>eather </a:t>
            </a:r>
            <a:r>
              <a:rPr lang="en-US" sz="2000" dirty="0"/>
              <a:t>A</a:t>
            </a:r>
            <a:r>
              <a:rPr lang="en-US" sz="2000" dirty="0" smtClean="0"/>
              <a:t>dvisory to support countries who do not have local advisory</a:t>
            </a:r>
          </a:p>
          <a:p>
            <a:pPr marL="457200" indent="-457200" eaLnBrk="1" fontAlgn="auto" hangingPunct="1">
              <a:spcAft>
                <a:spcPts val="0"/>
              </a:spcAft>
              <a:defRPr/>
            </a:pPr>
            <a:r>
              <a:rPr lang="en-US" sz="2000" dirty="0" smtClean="0"/>
              <a:t>Promote international trade for value added agriculture</a:t>
            </a:r>
            <a:r>
              <a:rPr lang="en-US" sz="2400" dirty="0" smtClean="0"/>
              <a:t>.  </a:t>
            </a:r>
          </a:p>
          <a:p>
            <a:pPr eaLnBrk="1" fontAlgn="auto" hangingPunct="1">
              <a:spcAft>
                <a:spcPts val="0"/>
              </a:spcAft>
              <a:buFont typeface="Arial" pitchFamily="34" charset="0"/>
              <a:buNone/>
              <a:defRPr/>
            </a:pPr>
            <a:endParaRPr lang="en-US" sz="2000" dirty="0" smtClean="0"/>
          </a:p>
        </p:txBody>
      </p:sp>
      <p:sp>
        <p:nvSpPr>
          <p:cNvPr id="60420" name="Slide Number Placeholder 3"/>
          <p:cNvSpPr>
            <a:spLocks noGrp="1"/>
          </p:cNvSpPr>
          <p:nvPr>
            <p:ph type="sldNum" sz="quarter" idx="12"/>
          </p:nvPr>
        </p:nvSpPr>
        <p:spPr bwMode="auto">
          <a:noFill/>
          <a:ln>
            <a:miter lim="800000"/>
            <a:headEnd/>
            <a:tailEnd/>
          </a:ln>
        </p:spPr>
        <p:txBody>
          <a:bodyPr/>
          <a:lstStyle/>
          <a:p>
            <a:fld id="{8D9CC284-7229-4007-91B2-7A552FD8DFA1}" type="slidenum">
              <a:rPr lang="en-US" altLang="en-US" smtClean="0"/>
              <a:pPr/>
              <a:t>19</a:t>
            </a:fld>
            <a:endParaRPr lang="en-US" altLang="en-US" smtClean="0"/>
          </a:p>
        </p:txBody>
      </p:sp>
      <p:pic>
        <p:nvPicPr>
          <p:cNvPr id="60421"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pic>
        <p:nvPicPr>
          <p:cNvPr id="60422" name="Picture 7" descr="nccsindia"/>
          <p:cNvPicPr>
            <a:picLocks noChangeAspect="1" noChangeArrowheads="1"/>
          </p:cNvPicPr>
          <p:nvPr/>
        </p:nvPicPr>
        <p:blipFill>
          <a:blip r:embed="rId3"/>
          <a:srcRect/>
          <a:stretch>
            <a:fillRect/>
          </a:stretch>
        </p:blipFill>
        <p:spPr bwMode="auto">
          <a:xfrm>
            <a:off x="0" y="1066800"/>
            <a:ext cx="533400" cy="5791200"/>
          </a:xfrm>
          <a:prstGeom prst="rect">
            <a:avLst/>
          </a:prstGeom>
          <a:solidFill>
            <a:srgbClr val="008000"/>
          </a:solidFill>
          <a:ln w="9525">
            <a:noFill/>
            <a:miter lim="800000"/>
            <a:headEnd/>
            <a:tailEnd/>
          </a:ln>
        </p:spPr>
      </p:pic>
      <p:sp>
        <p:nvSpPr>
          <p:cNvPr id="7"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0"/>
            <a:ext cx="8458200" cy="1295400"/>
          </a:xfrm>
        </p:spPr>
        <p:txBody>
          <a:bodyPr rtlCol="0">
            <a:normAutofit fontScale="90000"/>
          </a:bodyPr>
          <a:lstStyle/>
          <a:p>
            <a:pPr eaLnBrk="1" fontAlgn="auto" hangingPunct="1">
              <a:spcAft>
                <a:spcPts val="0"/>
              </a:spcAft>
              <a:defRPr/>
            </a:pPr>
            <a:r>
              <a:rPr lang="en-US" altLang="en-US" sz="2800" b="1" dirty="0" smtClean="0">
                <a:solidFill>
                  <a:srgbClr val="FFFF00"/>
                </a:solidFill>
              </a:rPr>
              <a:t/>
            </a:r>
            <a:br>
              <a:rPr lang="en-US" altLang="en-US" sz="2800" b="1" dirty="0" smtClean="0">
                <a:solidFill>
                  <a:srgbClr val="FFFF00"/>
                </a:solidFill>
              </a:rPr>
            </a:br>
            <a:r>
              <a:rPr lang="en-US" altLang="en-US" sz="2800" b="1" dirty="0" smtClean="0">
                <a:solidFill>
                  <a:srgbClr val="FFFF00"/>
                </a:solidFill>
              </a:rPr>
              <a:t/>
            </a:r>
            <a:br>
              <a:rPr lang="en-US" altLang="en-US" sz="2800" b="1" dirty="0" smtClean="0">
                <a:solidFill>
                  <a:srgbClr val="FFFF00"/>
                </a:solidFill>
              </a:rPr>
            </a:br>
            <a:r>
              <a:rPr lang="en-US" altLang="en-US" sz="3100" b="1" dirty="0" smtClean="0">
                <a:solidFill>
                  <a:schemeClr val="accent2">
                    <a:lumMod val="75000"/>
                  </a:schemeClr>
                </a:solidFill>
              </a:rPr>
              <a:t>CASE STUDY </a:t>
            </a:r>
            <a:br>
              <a:rPr lang="en-US" altLang="en-US" sz="3100" b="1" dirty="0" smtClean="0">
                <a:solidFill>
                  <a:schemeClr val="accent2">
                    <a:lumMod val="75000"/>
                  </a:schemeClr>
                </a:solidFill>
              </a:rPr>
            </a:br>
            <a:r>
              <a:rPr lang="en-US" altLang="en-US" sz="2700" b="1" dirty="0" smtClean="0"/>
              <a:t>GUJARAT – INDIA - EXPERIENCE </a:t>
            </a:r>
            <a:br>
              <a:rPr lang="en-US" altLang="en-US" sz="2700" b="1" dirty="0" smtClean="0"/>
            </a:br>
            <a:r>
              <a:rPr lang="en-US" altLang="en-US" sz="2700" b="1" dirty="0" smtClean="0"/>
              <a:t>NEW EXTENSION APPROACH </a:t>
            </a:r>
            <a:br>
              <a:rPr lang="en-US" altLang="en-US" sz="2700" b="1" dirty="0" smtClean="0"/>
            </a:br>
            <a:r>
              <a:rPr lang="en-US" altLang="en-US" sz="2700" b="1" dirty="0" smtClean="0"/>
              <a:t>A Door step approach to farmers </a:t>
            </a:r>
            <a:br>
              <a:rPr lang="en-US" altLang="en-US" sz="2700" b="1" dirty="0" smtClean="0"/>
            </a:br>
            <a:r>
              <a:rPr lang="en-US" altLang="en-US" sz="2700" b="1" dirty="0" smtClean="0"/>
              <a:t/>
            </a:r>
            <a:br>
              <a:rPr lang="en-US" altLang="en-US" sz="2700" b="1" dirty="0" smtClean="0"/>
            </a:br>
            <a:endParaRPr lang="en-US" altLang="en-US" sz="2700" b="1" dirty="0" smtClean="0"/>
          </a:p>
        </p:txBody>
      </p:sp>
      <p:sp>
        <p:nvSpPr>
          <p:cNvPr id="53251" name="Slide Number Placeholder 3"/>
          <p:cNvSpPr>
            <a:spLocks noGrp="1"/>
          </p:cNvSpPr>
          <p:nvPr>
            <p:ph type="sldNum" sz="quarter" idx="12"/>
          </p:nvPr>
        </p:nvSpPr>
        <p:spPr bwMode="auto">
          <a:noFill/>
          <a:ln>
            <a:miter lim="800000"/>
            <a:headEnd/>
            <a:tailEnd/>
          </a:ln>
        </p:spPr>
        <p:txBody>
          <a:bodyPr/>
          <a:lstStyle/>
          <a:p>
            <a:fld id="{3B81215D-1476-47C2-A321-8DF3E0075AEF}" type="slidenum">
              <a:rPr lang="en-US" altLang="en-US" smtClean="0"/>
              <a:pPr/>
              <a:t>2</a:t>
            </a:fld>
            <a:endParaRPr lang="en-US" altLang="en-US" smtClean="0"/>
          </a:p>
        </p:txBody>
      </p:sp>
      <p:pic>
        <p:nvPicPr>
          <p:cNvPr id="53252"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pic>
        <p:nvPicPr>
          <p:cNvPr id="53253" name="Picture 7" descr="nccsindia"/>
          <p:cNvPicPr>
            <a:picLocks noChangeAspect="1" noChangeArrowheads="1"/>
          </p:cNvPicPr>
          <p:nvPr/>
        </p:nvPicPr>
        <p:blipFill>
          <a:blip r:embed="rId3"/>
          <a:srcRect/>
          <a:stretch>
            <a:fillRect/>
          </a:stretch>
        </p:blipFill>
        <p:spPr bwMode="auto">
          <a:xfrm>
            <a:off x="0" y="1066800"/>
            <a:ext cx="533400" cy="5791200"/>
          </a:xfrm>
          <a:prstGeom prst="rect">
            <a:avLst/>
          </a:prstGeom>
          <a:solidFill>
            <a:srgbClr val="008000"/>
          </a:solidFill>
          <a:ln w="9525">
            <a:noFill/>
            <a:miter lim="800000"/>
            <a:headEnd/>
            <a:tailEnd/>
          </a:ln>
        </p:spPr>
      </p:pic>
      <p:pic>
        <p:nvPicPr>
          <p:cNvPr id="53254" name="irc_mi" descr="http://www.mapsofindia.com/maps/gujarat/gujarat-district-map.jpg"/>
          <p:cNvPicPr>
            <a:picLocks noChangeAspect="1" noChangeArrowheads="1"/>
          </p:cNvPicPr>
          <p:nvPr/>
        </p:nvPicPr>
        <p:blipFill>
          <a:blip r:embed="rId4"/>
          <a:srcRect/>
          <a:stretch>
            <a:fillRect/>
          </a:stretch>
        </p:blipFill>
        <p:spPr bwMode="auto">
          <a:xfrm>
            <a:off x="533400" y="1371600"/>
            <a:ext cx="86106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381000"/>
            <a:ext cx="8229600" cy="609600"/>
          </a:xfrm>
        </p:spPr>
        <p:txBody>
          <a:bodyPr rtlCol="0">
            <a:normAutofit fontScale="90000"/>
          </a:bodyPr>
          <a:lstStyle/>
          <a:p>
            <a:pPr eaLnBrk="1" fontAlgn="auto" hangingPunct="1">
              <a:spcAft>
                <a:spcPts val="0"/>
              </a:spcAft>
              <a:defRPr/>
            </a:pPr>
            <a:r>
              <a:rPr lang="en-US" altLang="en-US" b="1" dirty="0" smtClean="0">
                <a:solidFill>
                  <a:srgbClr val="FFFF00"/>
                </a:solidFill>
              </a:rPr>
              <a:t/>
            </a:r>
            <a:br>
              <a:rPr lang="en-US" altLang="en-US" b="1" dirty="0" smtClean="0">
                <a:solidFill>
                  <a:srgbClr val="FFFF00"/>
                </a:solidFill>
              </a:rPr>
            </a:br>
            <a:r>
              <a:rPr lang="en-US" altLang="en-US" b="1" dirty="0" smtClean="0">
                <a:solidFill>
                  <a:srgbClr val="FFFF00"/>
                </a:solidFill>
              </a:rPr>
              <a:t/>
            </a:r>
            <a:br>
              <a:rPr lang="en-US" altLang="en-US" b="1" dirty="0" smtClean="0">
                <a:solidFill>
                  <a:srgbClr val="FFFF00"/>
                </a:solidFill>
              </a:rPr>
            </a:br>
            <a:r>
              <a:rPr lang="en-US" altLang="en-US" sz="3200" b="1" dirty="0" smtClean="0"/>
              <a:t>LEADERSHIP FOR GREENER AGRICULTURE</a:t>
            </a:r>
            <a:r>
              <a:rPr lang="en-US" altLang="en-US" b="1" dirty="0" smtClean="0"/>
              <a:t/>
            </a:r>
            <a:br>
              <a:rPr lang="en-US" altLang="en-US" b="1" dirty="0" smtClean="0"/>
            </a:br>
            <a:r>
              <a:rPr lang="en-US" altLang="en-US" b="1" dirty="0" smtClean="0">
                <a:solidFill>
                  <a:srgbClr val="FFFF00"/>
                </a:solidFill>
              </a:rPr>
              <a:t/>
            </a:r>
            <a:br>
              <a:rPr lang="en-US" altLang="en-US" b="1" dirty="0" smtClean="0">
                <a:solidFill>
                  <a:srgbClr val="FFFF00"/>
                </a:solidFill>
              </a:rPr>
            </a:br>
            <a:endParaRPr lang="en-US" altLang="en-US" b="1" dirty="0" smtClean="0">
              <a:solidFill>
                <a:srgbClr val="FFFF00"/>
              </a:solidFill>
            </a:endParaRPr>
          </a:p>
        </p:txBody>
      </p:sp>
      <p:sp>
        <p:nvSpPr>
          <p:cNvPr id="6" name="Content Placeholder 5"/>
          <p:cNvSpPr>
            <a:spLocks noGrp="1"/>
          </p:cNvSpPr>
          <p:nvPr>
            <p:ph idx="1"/>
          </p:nvPr>
        </p:nvSpPr>
        <p:spPr>
          <a:xfrm>
            <a:off x="762000" y="1219200"/>
            <a:ext cx="7924800" cy="5257800"/>
          </a:xfrm>
        </p:spPr>
        <p:txBody>
          <a:bodyPr rtlCol="0">
            <a:normAutofit fontScale="25000" lnSpcReduction="20000"/>
          </a:bodyPr>
          <a:lstStyle/>
          <a:p>
            <a:pPr marL="0" indent="0" algn="just" eaLnBrk="1" fontAlgn="auto" hangingPunct="1">
              <a:spcAft>
                <a:spcPts val="0"/>
              </a:spcAft>
              <a:buFont typeface="Arial" pitchFamily="34" charset="0"/>
              <a:buNone/>
              <a:defRPr/>
            </a:pPr>
            <a:r>
              <a:rPr lang="en-US" sz="9600" dirty="0" smtClean="0"/>
              <a:t>Global Warming is a threat, but it can be converted into an opportunity. It is possible to make this  happen a win-win situation for all, if all efforts are channeled towards sustainable development with Greener Agriculture at its centre. </a:t>
            </a:r>
          </a:p>
          <a:p>
            <a:pPr marL="0" indent="0" algn="just" eaLnBrk="1" fontAlgn="auto" hangingPunct="1">
              <a:spcAft>
                <a:spcPts val="0"/>
              </a:spcAft>
              <a:buFont typeface="Arial" pitchFamily="34" charset="0"/>
              <a:buNone/>
              <a:defRPr/>
            </a:pPr>
            <a:endParaRPr lang="en-US" sz="9600" dirty="0" smtClean="0"/>
          </a:p>
          <a:p>
            <a:pPr marL="0" indent="0" algn="just" eaLnBrk="1" fontAlgn="auto" hangingPunct="1">
              <a:spcBef>
                <a:spcPts val="0"/>
              </a:spcBef>
              <a:spcAft>
                <a:spcPts val="0"/>
              </a:spcAft>
              <a:buFont typeface="Arial" pitchFamily="34" charset="0"/>
              <a:buNone/>
              <a:defRPr/>
            </a:pPr>
            <a:r>
              <a:rPr lang="en-US" sz="9600" dirty="0" smtClean="0"/>
              <a:t>Countries-Governments-all over the world will have to view the impact of climate on farmers  with a grave concern.  The </a:t>
            </a:r>
            <a:r>
              <a:rPr lang="en-US" sz="9600" dirty="0"/>
              <a:t>c</a:t>
            </a:r>
            <a:r>
              <a:rPr lang="en-US" sz="9600" dirty="0" smtClean="0"/>
              <a:t>hange which is creeping in rapidly-with dangerous consequences to habitat </a:t>
            </a:r>
            <a:r>
              <a:rPr lang="en-US" sz="9600" dirty="0"/>
              <a:t> </a:t>
            </a:r>
            <a:r>
              <a:rPr lang="en-US" sz="9600" dirty="0" smtClean="0"/>
              <a:t>and its stability. This confrontation is on “Nature’s Front”.  Nuclear weapons or armies are no solution. The solution lies in bringing back balance in nature’s forces : the atmosphere, the sun, the earth, the water and the vegetation. The solution lies at local level. Our endeavor should be to overcome this challenge and convert it to an opportunity.</a:t>
            </a:r>
          </a:p>
          <a:p>
            <a:pPr eaLnBrk="1" fontAlgn="auto" hangingPunct="1">
              <a:spcAft>
                <a:spcPts val="0"/>
              </a:spcAft>
              <a:buFont typeface="Arial" pitchFamily="34" charset="0"/>
              <a:buNone/>
              <a:defRPr/>
            </a:pPr>
            <a:endParaRPr lang="en-US" dirty="0"/>
          </a:p>
        </p:txBody>
      </p:sp>
      <p:sp>
        <p:nvSpPr>
          <p:cNvPr id="65540" name="Slide Number Placeholder 3"/>
          <p:cNvSpPr>
            <a:spLocks noGrp="1"/>
          </p:cNvSpPr>
          <p:nvPr>
            <p:ph type="sldNum" sz="quarter" idx="12"/>
          </p:nvPr>
        </p:nvSpPr>
        <p:spPr bwMode="auto">
          <a:noFill/>
          <a:ln>
            <a:miter lim="800000"/>
            <a:headEnd/>
            <a:tailEnd/>
          </a:ln>
        </p:spPr>
        <p:txBody>
          <a:bodyPr/>
          <a:lstStyle/>
          <a:p>
            <a:fld id="{60309158-D769-4FB6-BFAD-5AEA0829A2FF}" type="slidenum">
              <a:rPr lang="en-US" altLang="en-US" smtClean="0"/>
              <a:pPr/>
              <a:t>20</a:t>
            </a:fld>
            <a:endParaRPr lang="en-US" altLang="en-US" smtClean="0"/>
          </a:p>
        </p:txBody>
      </p:sp>
      <p:pic>
        <p:nvPicPr>
          <p:cNvPr id="65541"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pic>
        <p:nvPicPr>
          <p:cNvPr id="65542" name="Picture 7" descr="nccsindia"/>
          <p:cNvPicPr>
            <a:picLocks noChangeAspect="1" noChangeArrowheads="1"/>
          </p:cNvPicPr>
          <p:nvPr/>
        </p:nvPicPr>
        <p:blipFill>
          <a:blip r:embed="rId3"/>
          <a:srcRect/>
          <a:stretch>
            <a:fillRect/>
          </a:stretch>
        </p:blipFill>
        <p:spPr bwMode="auto">
          <a:xfrm>
            <a:off x="0" y="1066800"/>
            <a:ext cx="533400" cy="5791200"/>
          </a:xfrm>
          <a:prstGeom prst="rect">
            <a:avLst/>
          </a:prstGeom>
          <a:solidFill>
            <a:srgbClr val="008000"/>
          </a:solidFill>
          <a:ln w="9525">
            <a:noFill/>
            <a:miter lim="800000"/>
            <a:headEnd/>
            <a:tailEnd/>
          </a:ln>
        </p:spPr>
      </p:pic>
      <p:sp>
        <p:nvSpPr>
          <p:cNvPr id="7"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1" y="1"/>
            <a:ext cx="9144000" cy="7238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 y="1"/>
            <a:ext cx="9144000" cy="7543799"/>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2"/>
          </p:nvPr>
        </p:nvSpPr>
        <p:spPr/>
        <p:txBody>
          <a:bodyPr/>
          <a:lstStyle/>
          <a:p>
            <a:pPr>
              <a:defRPr/>
            </a:pPr>
            <a:fld id="{51711304-D314-46DA-9436-F20728C15583}" type="slidenum">
              <a:rPr lang="en-US"/>
              <a:pPr>
                <a:defRPr/>
              </a:pPr>
              <a:t>23</a:t>
            </a:fld>
            <a:endParaRPr lang="en-US"/>
          </a:p>
        </p:txBody>
      </p:sp>
      <p:pic>
        <p:nvPicPr>
          <p:cNvPr id="106499" name="Picture 2" descr="http://www.environment-green.com/images/green_world_surrounded_by_people.jpg"/>
          <p:cNvPicPr>
            <a:picLocks noChangeAspect="1" noChangeArrowheads="1"/>
          </p:cNvPicPr>
          <p:nvPr/>
        </p:nvPicPr>
        <p:blipFill>
          <a:blip r:embed="rId2"/>
          <a:srcRect t="3493" b="12454"/>
          <a:stretch>
            <a:fillRect/>
          </a:stretch>
        </p:blipFill>
        <p:spPr bwMode="auto">
          <a:xfrm>
            <a:off x="0" y="0"/>
            <a:ext cx="9144000" cy="6886575"/>
          </a:xfrm>
          <a:prstGeom prst="rect">
            <a:avLst/>
          </a:prstGeom>
          <a:noFill/>
          <a:ln w="9525">
            <a:noFill/>
            <a:miter lim="800000"/>
            <a:headEnd/>
            <a:tailEnd/>
          </a:ln>
        </p:spPr>
      </p:pic>
      <p:sp>
        <p:nvSpPr>
          <p:cNvPr id="106500" name="WordArt 3"/>
          <p:cNvSpPr>
            <a:spLocks noChangeArrowheads="1" noChangeShapeType="1" noTextEdit="1"/>
          </p:cNvSpPr>
          <p:nvPr/>
        </p:nvSpPr>
        <p:spPr bwMode="auto">
          <a:xfrm>
            <a:off x="1371600" y="220663"/>
            <a:ext cx="6553200" cy="541337"/>
          </a:xfrm>
          <a:prstGeom prst="rect">
            <a:avLst/>
          </a:prstGeom>
        </p:spPr>
        <p:txBody>
          <a:bodyPr wrap="none" fromWordArt="1">
            <a:prstTxWarp prst="textPlain">
              <a:avLst>
                <a:gd name="adj" fmla="val 50000"/>
              </a:avLst>
            </a:prstTxWarp>
          </a:bodyPr>
          <a:lstStyle/>
          <a:p>
            <a:pPr algn="ctr"/>
            <a:r>
              <a:rPr lang="en-US" sz="20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Let's Learn &amp; Share Together for a global mission</a:t>
            </a:r>
          </a:p>
        </p:txBody>
      </p:sp>
      <p:sp>
        <p:nvSpPr>
          <p:cNvPr id="106501" name="WordArt 4"/>
          <p:cNvSpPr>
            <a:spLocks noChangeArrowheads="1" noChangeShapeType="1" noTextEdit="1"/>
          </p:cNvSpPr>
          <p:nvPr/>
        </p:nvSpPr>
        <p:spPr bwMode="auto">
          <a:xfrm>
            <a:off x="1066800" y="5262563"/>
            <a:ext cx="7086600" cy="757237"/>
          </a:xfrm>
          <a:prstGeom prst="rect">
            <a:avLst/>
          </a:prstGeom>
        </p:spPr>
        <p:txBody>
          <a:bodyPr wrap="none" fromWordArt="1">
            <a:prstTxWarp prst="textPlain">
              <a:avLst>
                <a:gd name="adj" fmla="val 50000"/>
              </a:avLst>
            </a:prstTxWarp>
          </a:bodyPr>
          <a:lstStyle/>
          <a:p>
            <a:pPr algn="ctr"/>
            <a:r>
              <a:rPr lang="en-US" sz="20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Mainstreaming Agriculture for Climate Change Mitigation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44383A19-AE68-4102-A683-9C087131EDCB}" type="slidenum">
              <a:rPr lang="en-US" smtClean="0"/>
              <a:pPr>
                <a:defRPr/>
              </a:pPr>
              <a:t>24</a:t>
            </a:fld>
            <a:endParaRPr lang="en-US" smtClean="0"/>
          </a:p>
        </p:txBody>
      </p:sp>
      <p:pic>
        <p:nvPicPr>
          <p:cNvPr id="55299" name="Picture 4" descr="3"/>
          <p:cNvPicPr>
            <a:picLocks noChangeAspect="1" noChangeArrowheads="1"/>
          </p:cNvPicPr>
          <p:nvPr/>
        </p:nvPicPr>
        <p:blipFill>
          <a:blip r:embed="rId2"/>
          <a:srcRect/>
          <a:stretch>
            <a:fillRect/>
          </a:stretch>
        </p:blipFill>
        <p:spPr bwMode="auto">
          <a:xfrm>
            <a:off x="0" y="0"/>
            <a:ext cx="9144000" cy="4597400"/>
          </a:xfrm>
          <a:prstGeom prst="rect">
            <a:avLst/>
          </a:prstGeom>
          <a:noFill/>
          <a:ln w="9525">
            <a:noFill/>
            <a:miter lim="800000"/>
            <a:headEnd/>
            <a:tailEnd/>
          </a:ln>
        </p:spPr>
      </p:pic>
      <p:sp>
        <p:nvSpPr>
          <p:cNvPr id="55300" name="WordArt 5"/>
          <p:cNvSpPr>
            <a:spLocks noChangeArrowheads="1" noChangeShapeType="1" noTextEdit="1"/>
          </p:cNvSpPr>
          <p:nvPr/>
        </p:nvSpPr>
        <p:spPr bwMode="auto">
          <a:xfrm>
            <a:off x="2590800" y="152400"/>
            <a:ext cx="4267200" cy="8382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Thank You for your patient hearing</a:t>
            </a:r>
          </a:p>
        </p:txBody>
      </p:sp>
      <p:sp>
        <p:nvSpPr>
          <p:cNvPr id="55301" name="Text Box 4"/>
          <p:cNvSpPr txBox="1">
            <a:spLocks noChangeArrowheads="1"/>
          </p:cNvSpPr>
          <p:nvPr/>
        </p:nvSpPr>
        <p:spPr bwMode="auto">
          <a:xfrm>
            <a:off x="15875" y="4597400"/>
            <a:ext cx="9144000" cy="2032000"/>
          </a:xfrm>
          <a:prstGeom prst="rect">
            <a:avLst/>
          </a:prstGeom>
          <a:solidFill>
            <a:srgbClr val="DDF2FF"/>
          </a:solidFill>
          <a:ln w="9525">
            <a:noFill/>
            <a:miter lim="800000"/>
            <a:headEnd/>
            <a:tailEnd/>
          </a:ln>
        </p:spPr>
        <p:txBody>
          <a:bodyPr>
            <a:spAutoFit/>
          </a:bodyPr>
          <a:lstStyle/>
          <a:p>
            <a:pPr algn="ctr"/>
            <a:r>
              <a:rPr lang="en-US" altLang="en-US" b="1" dirty="0">
                <a:solidFill>
                  <a:srgbClr val="000066"/>
                </a:solidFill>
              </a:rPr>
              <a:t>Dr. </a:t>
            </a:r>
            <a:r>
              <a:rPr lang="en-US" altLang="en-US" b="1" dirty="0" err="1">
                <a:solidFill>
                  <a:srgbClr val="000066"/>
                </a:solidFill>
              </a:rPr>
              <a:t>Kirit</a:t>
            </a:r>
            <a:r>
              <a:rPr lang="en-US" altLang="en-US" b="1" dirty="0">
                <a:solidFill>
                  <a:srgbClr val="000066"/>
                </a:solidFill>
              </a:rPr>
              <a:t> </a:t>
            </a:r>
            <a:r>
              <a:rPr lang="en-US" altLang="en-US" b="1" dirty="0" err="1">
                <a:solidFill>
                  <a:srgbClr val="000066"/>
                </a:solidFill>
              </a:rPr>
              <a:t>Shelat</a:t>
            </a:r>
            <a:endParaRPr lang="en-US" altLang="en-US" b="1" dirty="0">
              <a:solidFill>
                <a:srgbClr val="000066"/>
              </a:solidFill>
            </a:endParaRPr>
          </a:p>
          <a:p>
            <a:pPr algn="ctr"/>
            <a:r>
              <a:rPr lang="en-US" altLang="en-US" b="1" dirty="0"/>
              <a:t>National Council for Climate Change, Sustainable Development </a:t>
            </a:r>
          </a:p>
          <a:p>
            <a:pPr algn="ctr"/>
            <a:r>
              <a:rPr lang="en-US" altLang="en-US" b="1" dirty="0"/>
              <a:t>and Public Leadership (NCCSD)</a:t>
            </a:r>
          </a:p>
          <a:p>
            <a:pPr algn="ctr"/>
            <a:r>
              <a:rPr lang="en-US" altLang="en-US" b="1" dirty="0"/>
              <a:t>Post Box No. 4146, </a:t>
            </a:r>
            <a:r>
              <a:rPr lang="en-US" altLang="en-US" b="1" dirty="0" err="1"/>
              <a:t>Navrangpura</a:t>
            </a:r>
            <a:r>
              <a:rPr lang="en-US" altLang="en-US" b="1" dirty="0"/>
              <a:t> Post Office, Ahmedabad – 380 009.</a:t>
            </a:r>
          </a:p>
          <a:p>
            <a:pPr algn="ctr"/>
            <a:r>
              <a:rPr lang="en-US" altLang="en-US" b="1" dirty="0"/>
              <a:t>Gujarat, INDIA.</a:t>
            </a:r>
          </a:p>
          <a:p>
            <a:pPr algn="ctr"/>
            <a:r>
              <a:rPr lang="en-US" altLang="en-US" b="1" dirty="0">
                <a:solidFill>
                  <a:srgbClr val="000066"/>
                </a:solidFill>
              </a:rPr>
              <a:t>Phone: 079-26421580 (Off) 09904404393(M)</a:t>
            </a:r>
          </a:p>
          <a:p>
            <a:pPr algn="ctr"/>
            <a:r>
              <a:rPr lang="en-US" altLang="en-US" b="1" dirty="0">
                <a:solidFill>
                  <a:srgbClr val="000066"/>
                </a:solidFill>
              </a:rPr>
              <a:t>Email: </a:t>
            </a:r>
            <a:r>
              <a:rPr lang="en-US" altLang="en-US" b="1" dirty="0" smtClean="0">
                <a:solidFill>
                  <a:srgbClr val="000066"/>
                </a:solidFill>
                <a:hlinkClick r:id="rId3"/>
              </a:rPr>
              <a:t>drkiritshelat@gmail.com</a:t>
            </a:r>
            <a:r>
              <a:rPr lang="en-US" altLang="en-US" b="1" dirty="0" smtClean="0">
                <a:solidFill>
                  <a:srgbClr val="000066"/>
                </a:solidFill>
              </a:rPr>
              <a:t> Website</a:t>
            </a:r>
            <a:r>
              <a:rPr lang="en-US" altLang="en-US" b="1" dirty="0">
                <a:solidFill>
                  <a:srgbClr val="000066"/>
                </a:solidFill>
              </a:rPr>
              <a:t>: www.nccsdindia.org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0"/>
            <a:ext cx="8229600" cy="762000"/>
          </a:xfrm>
        </p:spPr>
        <p:txBody>
          <a:bodyPr rtlCol="0">
            <a:normAutofit fontScale="90000"/>
          </a:bodyPr>
          <a:lstStyle/>
          <a:p>
            <a:pPr eaLnBrk="1" fontAlgn="auto" hangingPunct="1">
              <a:spcAft>
                <a:spcPts val="0"/>
              </a:spcAft>
              <a:defRPr/>
            </a:pPr>
            <a:r>
              <a:rPr lang="en-US" altLang="en-US" sz="2800" b="1" dirty="0" smtClean="0">
                <a:solidFill>
                  <a:srgbClr val="FFFF00"/>
                </a:solidFill>
              </a:rPr>
              <a:t/>
            </a:r>
            <a:br>
              <a:rPr lang="en-US" altLang="en-US" sz="2800" b="1" dirty="0" smtClean="0">
                <a:solidFill>
                  <a:srgbClr val="FFFF00"/>
                </a:solidFill>
              </a:rPr>
            </a:br>
            <a:r>
              <a:rPr lang="en-US" altLang="en-US" sz="2800" b="1" dirty="0" smtClean="0">
                <a:solidFill>
                  <a:schemeClr val="accent2">
                    <a:lumMod val="75000"/>
                  </a:schemeClr>
                </a:solidFill>
              </a:rPr>
              <a:t>GUJARAT – INDIA - EXPERIENCE </a:t>
            </a:r>
            <a:br>
              <a:rPr lang="en-US" altLang="en-US" sz="2800" b="1" dirty="0" smtClean="0">
                <a:solidFill>
                  <a:schemeClr val="accent2">
                    <a:lumMod val="75000"/>
                  </a:schemeClr>
                </a:solidFill>
              </a:rPr>
            </a:br>
            <a:r>
              <a:rPr lang="en-US" altLang="en-US" sz="2800" b="1" dirty="0" smtClean="0">
                <a:solidFill>
                  <a:schemeClr val="accent2">
                    <a:lumMod val="75000"/>
                  </a:schemeClr>
                </a:solidFill>
              </a:rPr>
              <a:t>NEW EXTENSION APPROACH </a:t>
            </a:r>
            <a:br>
              <a:rPr lang="en-US" altLang="en-US" sz="2800" b="1" dirty="0" smtClean="0">
                <a:solidFill>
                  <a:schemeClr val="accent2">
                    <a:lumMod val="75000"/>
                  </a:schemeClr>
                </a:solidFill>
              </a:rPr>
            </a:br>
            <a:endParaRPr lang="en-US" altLang="en-US" sz="2800" b="1" dirty="0" smtClean="0">
              <a:solidFill>
                <a:schemeClr val="accent2">
                  <a:lumMod val="75000"/>
                </a:schemeClr>
              </a:solidFill>
            </a:endParaRPr>
          </a:p>
        </p:txBody>
      </p:sp>
      <p:sp>
        <p:nvSpPr>
          <p:cNvPr id="54275" name="Content Placeholder 2"/>
          <p:cNvSpPr>
            <a:spLocks noGrp="1"/>
          </p:cNvSpPr>
          <p:nvPr>
            <p:ph idx="1"/>
          </p:nvPr>
        </p:nvSpPr>
        <p:spPr>
          <a:xfrm>
            <a:off x="762000" y="990600"/>
            <a:ext cx="8153400" cy="5486400"/>
          </a:xfrm>
        </p:spPr>
        <p:txBody>
          <a:bodyPr>
            <a:normAutofit lnSpcReduction="10000"/>
          </a:bodyPr>
          <a:lstStyle/>
          <a:p>
            <a:pPr algn="ctr" eaLnBrk="1" hangingPunct="1">
              <a:buFont typeface="Arial" pitchFamily="34" charset="0"/>
              <a:buNone/>
            </a:pPr>
            <a:r>
              <a:rPr lang="en-US" altLang="en-US" sz="2000" b="1" dirty="0" smtClean="0"/>
              <a:t>REACH OUT TO FARMERS AT DOORSTEP : ‘KRISHI MAHOTSAV APPROACH’ –</a:t>
            </a:r>
          </a:p>
          <a:p>
            <a:pPr algn="ctr" eaLnBrk="1" hangingPunct="1">
              <a:buFont typeface="Arial" pitchFamily="34" charset="0"/>
              <a:buNone/>
            </a:pPr>
            <a:r>
              <a:rPr lang="en-US" altLang="en-US" sz="2000" b="1" dirty="0" smtClean="0"/>
              <a:t>THE GUJART EXPERIENCE OF SUSTAINABLE CLIMATE RESILIENT AGRICULTURAL DEVELOPMENT </a:t>
            </a:r>
          </a:p>
          <a:p>
            <a:pPr algn="just" eaLnBrk="1" hangingPunct="1">
              <a:buFont typeface="Arial" pitchFamily="34" charset="0"/>
              <a:buNone/>
            </a:pPr>
            <a:endParaRPr lang="en-US" altLang="en-US" sz="2000" b="1" dirty="0" smtClean="0"/>
          </a:p>
          <a:p>
            <a:pPr algn="just" eaLnBrk="1" hangingPunct="1"/>
            <a:r>
              <a:rPr lang="en-US" altLang="en-US" sz="2400" dirty="0" smtClean="0"/>
              <a:t>Gujarat is  situated on the western coast of India. Diverse in its topography, it has 1600 km coast line and is home to the largest desert in the country known as </a:t>
            </a:r>
            <a:r>
              <a:rPr lang="en-US" altLang="en-US" sz="2400" dirty="0" err="1" smtClean="0"/>
              <a:t>Rann</a:t>
            </a:r>
            <a:r>
              <a:rPr lang="en-US" altLang="en-US" sz="2400" dirty="0" smtClean="0"/>
              <a:t> of Kutch. </a:t>
            </a:r>
          </a:p>
          <a:p>
            <a:pPr algn="just" eaLnBrk="1" hangingPunct="1"/>
            <a:r>
              <a:rPr lang="en-US" altLang="en-US" sz="2400" dirty="0" smtClean="0"/>
              <a:t>The state has  had all possible handicaps faced by agriculture such as 70% of agriculture being rain-fed, recurrent droughts, untimely/irregular rainfall and some areas receiving rain only three to four days in a year. </a:t>
            </a:r>
          </a:p>
          <a:p>
            <a:pPr algn="just" eaLnBrk="1" hangingPunct="1"/>
            <a:r>
              <a:rPr lang="en-US" altLang="en-US" sz="2400" dirty="0" smtClean="0"/>
              <a:t>Gujarat’s agriculture suffered heavily whenever there were droughts. The growth rate of agriculture used to be negative during such years. In a normal year, the agricultural growth rate used to be 1 to 3%. </a:t>
            </a:r>
          </a:p>
          <a:p>
            <a:pPr eaLnBrk="1" hangingPunct="1">
              <a:buFont typeface="Arial" pitchFamily="34" charset="0"/>
              <a:buNone/>
            </a:pPr>
            <a:endParaRPr lang="en-US" altLang="en-US" sz="2000" dirty="0" smtClean="0"/>
          </a:p>
        </p:txBody>
      </p:sp>
      <p:sp>
        <p:nvSpPr>
          <p:cNvPr id="54276" name="Slide Number Placeholder 3"/>
          <p:cNvSpPr>
            <a:spLocks noGrp="1"/>
          </p:cNvSpPr>
          <p:nvPr>
            <p:ph type="sldNum" sz="quarter" idx="12"/>
          </p:nvPr>
        </p:nvSpPr>
        <p:spPr bwMode="auto">
          <a:noFill/>
          <a:ln>
            <a:miter lim="800000"/>
            <a:headEnd/>
            <a:tailEnd/>
          </a:ln>
        </p:spPr>
        <p:txBody>
          <a:bodyPr/>
          <a:lstStyle/>
          <a:p>
            <a:fld id="{D608FB85-7FCC-4768-B85A-149E1D12F700}" type="slidenum">
              <a:rPr lang="en-US" altLang="en-US" smtClean="0"/>
              <a:pPr/>
              <a:t>3</a:t>
            </a:fld>
            <a:endParaRPr lang="en-US" altLang="en-US" smtClean="0"/>
          </a:p>
        </p:txBody>
      </p:sp>
      <p:pic>
        <p:nvPicPr>
          <p:cNvPr id="54277"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pic>
        <p:nvPicPr>
          <p:cNvPr id="54278" name="Picture 7" descr="nccsindia"/>
          <p:cNvPicPr>
            <a:picLocks noChangeAspect="1" noChangeArrowheads="1"/>
          </p:cNvPicPr>
          <p:nvPr/>
        </p:nvPicPr>
        <p:blipFill>
          <a:blip r:embed="rId3"/>
          <a:srcRect/>
          <a:stretch>
            <a:fillRect/>
          </a:stretch>
        </p:blipFill>
        <p:spPr bwMode="auto">
          <a:xfrm>
            <a:off x="0" y="1066800"/>
            <a:ext cx="533400" cy="5791200"/>
          </a:xfrm>
          <a:prstGeom prst="rect">
            <a:avLst/>
          </a:prstGeom>
          <a:solidFill>
            <a:srgbClr val="008000"/>
          </a:solid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122238"/>
            <a:ext cx="8229600" cy="639762"/>
          </a:xfrm>
        </p:spPr>
        <p:txBody>
          <a:bodyPr rtlCol="0">
            <a:normAutofit fontScale="90000"/>
          </a:bodyPr>
          <a:lstStyle/>
          <a:p>
            <a:pPr eaLnBrk="1" fontAlgn="auto" hangingPunct="1">
              <a:spcAft>
                <a:spcPts val="0"/>
              </a:spcAft>
              <a:defRPr/>
            </a:pPr>
            <a:r>
              <a:rPr lang="en-US" altLang="en-US" sz="2800" b="1" dirty="0" smtClean="0">
                <a:solidFill>
                  <a:srgbClr val="FFFF00"/>
                </a:solidFill>
              </a:rPr>
              <a:t/>
            </a:r>
            <a:br>
              <a:rPr lang="en-US" altLang="en-US" sz="2800" b="1" dirty="0" smtClean="0">
                <a:solidFill>
                  <a:srgbClr val="FFFF00"/>
                </a:solidFill>
              </a:rPr>
            </a:br>
            <a:r>
              <a:rPr lang="en-US" altLang="en-US" sz="4000" b="1" dirty="0" smtClean="0">
                <a:solidFill>
                  <a:schemeClr val="accent2">
                    <a:lumMod val="75000"/>
                  </a:schemeClr>
                </a:solidFill>
              </a:rPr>
              <a:t>NEW EXTENSION APPROACH </a:t>
            </a:r>
            <a:br>
              <a:rPr lang="en-US" altLang="en-US" sz="4000" b="1" dirty="0" smtClean="0">
                <a:solidFill>
                  <a:schemeClr val="accent2">
                    <a:lumMod val="75000"/>
                  </a:schemeClr>
                </a:solidFill>
              </a:rPr>
            </a:br>
            <a:endParaRPr lang="en-US" altLang="en-US" sz="2800" b="1" dirty="0" smtClean="0">
              <a:solidFill>
                <a:schemeClr val="accent2">
                  <a:lumMod val="75000"/>
                </a:schemeClr>
              </a:solidFill>
            </a:endParaRPr>
          </a:p>
        </p:txBody>
      </p:sp>
      <p:sp>
        <p:nvSpPr>
          <p:cNvPr id="55299" name="Content Placeholder 2"/>
          <p:cNvSpPr>
            <a:spLocks noGrp="1"/>
          </p:cNvSpPr>
          <p:nvPr>
            <p:ph idx="1"/>
          </p:nvPr>
        </p:nvSpPr>
        <p:spPr>
          <a:xfrm>
            <a:off x="762000" y="990600"/>
            <a:ext cx="8153400" cy="5791200"/>
          </a:xfrm>
        </p:spPr>
        <p:txBody>
          <a:bodyPr>
            <a:normAutofit fontScale="92500" lnSpcReduction="10000"/>
          </a:bodyPr>
          <a:lstStyle/>
          <a:p>
            <a:pPr algn="just" eaLnBrk="1" hangingPunct="1"/>
            <a:r>
              <a:rPr lang="en-US" altLang="en-US" sz="2800" dirty="0" smtClean="0"/>
              <a:t>In the new millennium, Gujarat, with determination and persistent efforts, changed the agriculture scenario. From 2004 onwards, agriculture witnessed a major turnaround with a growth of 11% per year. This was  an  initiative in all 18,000 villages known as “</a:t>
            </a:r>
            <a:r>
              <a:rPr lang="en-US" altLang="en-US" sz="2800" dirty="0" err="1" smtClean="0"/>
              <a:t>Krishi</a:t>
            </a:r>
            <a:r>
              <a:rPr lang="en-US" altLang="en-US" sz="2800" dirty="0" smtClean="0"/>
              <a:t> </a:t>
            </a:r>
            <a:r>
              <a:rPr lang="en-US" altLang="en-US" sz="2800" dirty="0" err="1" smtClean="0"/>
              <a:t>Mahotsav</a:t>
            </a:r>
            <a:r>
              <a:rPr lang="en-US" altLang="en-US" sz="2800" dirty="0" smtClean="0"/>
              <a:t>” –  the festival of Agriculture. </a:t>
            </a:r>
          </a:p>
          <a:p>
            <a:pPr algn="just" eaLnBrk="1" hangingPunct="1"/>
            <a:r>
              <a:rPr lang="en-US" altLang="en-US" sz="2800" dirty="0" smtClean="0"/>
              <a:t>This was led from top by Chief Minister   (Who is now the Prime Minister),  </a:t>
            </a:r>
            <a:r>
              <a:rPr lang="en-US" altLang="en-US" sz="2800" dirty="0" err="1" smtClean="0"/>
              <a:t>Shri</a:t>
            </a:r>
            <a:r>
              <a:rPr lang="en-US" altLang="en-US" sz="2800" dirty="0" smtClean="0"/>
              <a:t> </a:t>
            </a:r>
            <a:r>
              <a:rPr lang="en-US" altLang="en-US" sz="2800" dirty="0" err="1" smtClean="0"/>
              <a:t>Narendra</a:t>
            </a:r>
            <a:r>
              <a:rPr lang="en-US" altLang="en-US" sz="2800" dirty="0" smtClean="0"/>
              <a:t> </a:t>
            </a:r>
            <a:r>
              <a:rPr lang="en-US" altLang="en-US" sz="2800" dirty="0" err="1" smtClean="0"/>
              <a:t>Modi</a:t>
            </a:r>
            <a:r>
              <a:rPr lang="en-US" altLang="en-US" sz="2800" dirty="0" smtClean="0"/>
              <a:t>. For action at bottom - the village level and at individual farmer level. </a:t>
            </a:r>
          </a:p>
          <a:p>
            <a:pPr algn="just" eaLnBrk="1" hangingPunct="1"/>
            <a:r>
              <a:rPr lang="en-US" altLang="en-US" sz="2800" dirty="0" smtClean="0"/>
              <a:t>Entire model was developed based on the needs of farmers and to provide knowledge and technology to them at their door steps. </a:t>
            </a:r>
          </a:p>
          <a:p>
            <a:pPr algn="just" eaLnBrk="1" hangingPunct="1"/>
            <a:r>
              <a:rPr lang="en-US" altLang="en-US" sz="2800" dirty="0" smtClean="0"/>
              <a:t>The  speaker  was responsible for developing policy and the detailed implementation framework and to develop module to monitor its implementation. </a:t>
            </a:r>
          </a:p>
          <a:p>
            <a:pPr algn="just" eaLnBrk="1" hangingPunct="1">
              <a:buFont typeface="Arial" pitchFamily="34" charset="0"/>
              <a:buNone/>
            </a:pPr>
            <a:endParaRPr lang="en-US" altLang="en-US" sz="2000" dirty="0" smtClean="0"/>
          </a:p>
        </p:txBody>
      </p:sp>
      <p:sp>
        <p:nvSpPr>
          <p:cNvPr id="55300" name="Slide Number Placeholder 3"/>
          <p:cNvSpPr>
            <a:spLocks noGrp="1"/>
          </p:cNvSpPr>
          <p:nvPr>
            <p:ph type="sldNum" sz="quarter" idx="12"/>
          </p:nvPr>
        </p:nvSpPr>
        <p:spPr bwMode="auto">
          <a:noFill/>
          <a:ln>
            <a:miter lim="800000"/>
            <a:headEnd/>
            <a:tailEnd/>
          </a:ln>
        </p:spPr>
        <p:txBody>
          <a:bodyPr/>
          <a:lstStyle/>
          <a:p>
            <a:fld id="{2290EEDB-4657-4F28-8607-2E03759C3431}" type="slidenum">
              <a:rPr lang="en-US" altLang="en-US" smtClean="0"/>
              <a:pPr/>
              <a:t>4</a:t>
            </a:fld>
            <a:endParaRPr lang="en-US" altLang="en-US" smtClean="0"/>
          </a:p>
        </p:txBody>
      </p:sp>
      <p:pic>
        <p:nvPicPr>
          <p:cNvPr id="55301"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pic>
        <p:nvPicPr>
          <p:cNvPr id="55302" name="Picture 7" descr="nccsindia"/>
          <p:cNvPicPr>
            <a:picLocks noChangeAspect="1" noChangeArrowheads="1"/>
          </p:cNvPicPr>
          <p:nvPr/>
        </p:nvPicPr>
        <p:blipFill>
          <a:blip r:embed="rId3"/>
          <a:srcRect/>
          <a:stretch>
            <a:fillRect/>
          </a:stretch>
        </p:blipFill>
        <p:spPr bwMode="auto">
          <a:xfrm>
            <a:off x="0" y="1066800"/>
            <a:ext cx="533400" cy="5791200"/>
          </a:xfrm>
          <a:prstGeom prst="rect">
            <a:avLst/>
          </a:prstGeom>
          <a:solidFill>
            <a:srgbClr val="008000"/>
          </a:solid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81000" y="838200"/>
          <a:ext cx="8763000" cy="5791200"/>
        </p:xfrm>
        <a:graphic>
          <a:graphicData uri="http://schemas.openxmlformats.org/presentationml/2006/ole">
            <p:oleObj spid="_x0000_s88066" r:id="rId3" imgW="9525" imgH="9525" progId="">
              <p:embed/>
            </p:oleObj>
          </a:graphicData>
        </a:graphic>
      </p:graphicFrame>
      <p:sp>
        <p:nvSpPr>
          <p:cNvPr id="1027" name="Slide Number Placeholder 3"/>
          <p:cNvSpPr>
            <a:spLocks noGrp="1"/>
          </p:cNvSpPr>
          <p:nvPr>
            <p:ph type="sldNum" sz="quarter" idx="12"/>
          </p:nvPr>
        </p:nvSpPr>
        <p:spPr bwMode="auto">
          <a:noFill/>
          <a:ln>
            <a:miter lim="800000"/>
            <a:headEnd/>
            <a:tailEnd/>
          </a:ln>
        </p:spPr>
        <p:txBody>
          <a:bodyPr/>
          <a:lstStyle/>
          <a:p>
            <a:fld id="{32BFB3B0-E5ED-4628-9F6A-7A7C6EA909BA}" type="slidenum">
              <a:rPr lang="en-US" altLang="en-US" smtClean="0"/>
              <a:pPr/>
              <a:t>5</a:t>
            </a:fld>
            <a:endParaRPr lang="en-US" altLang="en-US" sz="1400" smtClean="0"/>
          </a:p>
        </p:txBody>
      </p:sp>
      <p:sp>
        <p:nvSpPr>
          <p:cNvPr id="1028" name="Rectangle 3"/>
          <p:cNvSpPr>
            <a:spLocks noChangeArrowheads="1"/>
          </p:cNvSpPr>
          <p:nvPr/>
        </p:nvSpPr>
        <p:spPr bwMode="auto">
          <a:xfrm>
            <a:off x="0" y="42863"/>
            <a:ext cx="9144000" cy="923330"/>
          </a:xfrm>
          <a:prstGeom prst="rect">
            <a:avLst/>
          </a:prstGeom>
          <a:noFill/>
          <a:ln w="9525">
            <a:noFill/>
            <a:miter lim="800000"/>
            <a:headEnd/>
            <a:tailEnd/>
          </a:ln>
        </p:spPr>
        <p:txBody>
          <a:bodyPr>
            <a:spAutoFit/>
          </a:bodyPr>
          <a:lstStyle/>
          <a:p>
            <a:pPr algn="ctr" eaLnBrk="1" hangingPunct="1"/>
            <a:r>
              <a:rPr lang="en-GB" altLang="en-US" b="1" dirty="0">
                <a:solidFill>
                  <a:schemeClr val="accent2">
                    <a:lumMod val="75000"/>
                  </a:schemeClr>
                </a:solidFill>
                <a:latin typeface="Times New Roman" pitchFamily="18" charset="0"/>
                <a:cs typeface="Times New Roman" pitchFamily="18" charset="0"/>
              </a:rPr>
              <a:t>NEW EXTENSION APPROACH </a:t>
            </a:r>
            <a:r>
              <a:rPr lang="en-GB" altLang="en-US" b="1" dirty="0" smtClean="0">
                <a:solidFill>
                  <a:schemeClr val="accent2">
                    <a:lumMod val="75000"/>
                  </a:schemeClr>
                </a:solidFill>
                <a:latin typeface="Times New Roman" pitchFamily="18" charset="0"/>
                <a:cs typeface="Times New Roman" pitchFamily="18" charset="0"/>
              </a:rPr>
              <a:t>– </a:t>
            </a:r>
            <a:r>
              <a:rPr lang="en-GB" altLang="en-US" b="1" dirty="0">
                <a:solidFill>
                  <a:schemeClr val="accent2">
                    <a:lumMod val="75000"/>
                  </a:schemeClr>
                </a:solidFill>
                <a:latin typeface="Times New Roman" pitchFamily="18" charset="0"/>
                <a:cs typeface="Times New Roman" pitchFamily="18" charset="0"/>
              </a:rPr>
              <a:t>1</a:t>
            </a:r>
          </a:p>
          <a:p>
            <a:pPr algn="ctr"/>
            <a:r>
              <a:rPr lang="en-GB" altLang="en-US" b="1" dirty="0" smtClean="0">
                <a:solidFill>
                  <a:schemeClr val="accent2">
                    <a:lumMod val="75000"/>
                  </a:schemeClr>
                </a:solidFill>
                <a:latin typeface="Times New Roman" pitchFamily="18" charset="0"/>
              </a:rPr>
              <a:t>Farmers as centre point with services of </a:t>
            </a:r>
          </a:p>
          <a:p>
            <a:pPr algn="ctr"/>
            <a:r>
              <a:rPr lang="en-GB" altLang="en-US" b="1" dirty="0" smtClean="0">
                <a:solidFill>
                  <a:schemeClr val="accent2">
                    <a:lumMod val="75000"/>
                  </a:schemeClr>
                </a:solidFill>
                <a:latin typeface="Times New Roman" pitchFamily="18" charset="0"/>
              </a:rPr>
              <a:t>multiple departments</a:t>
            </a:r>
            <a:endParaRPr lang="en-GB" altLang="en-US" b="1" dirty="0">
              <a:solidFill>
                <a:schemeClr val="accent2">
                  <a:lumMod val="75000"/>
                </a:schemeClr>
              </a:solidFill>
              <a:latin typeface="Times New Roman" pitchFamily="18" charset="0"/>
            </a:endParaRPr>
          </a:p>
        </p:txBody>
      </p:sp>
      <p:pic>
        <p:nvPicPr>
          <p:cNvPr id="1029" name="Picture 4" descr="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pic>
        <p:nvPicPr>
          <p:cNvPr id="1030" name="Picture 7" descr="nccsindia"/>
          <p:cNvPicPr>
            <a:picLocks noChangeAspect="1" noChangeArrowheads="1"/>
          </p:cNvPicPr>
          <p:nvPr/>
        </p:nvPicPr>
        <p:blipFill>
          <a:blip r:embed="rId5"/>
          <a:srcRect/>
          <a:stretch>
            <a:fillRect/>
          </a:stretch>
        </p:blipFill>
        <p:spPr bwMode="auto">
          <a:xfrm>
            <a:off x="0" y="1066800"/>
            <a:ext cx="533400" cy="5791200"/>
          </a:xfrm>
          <a:prstGeom prst="rect">
            <a:avLst/>
          </a:prstGeom>
          <a:solidFill>
            <a:srgbClr val="008000"/>
          </a:solidFill>
          <a:ln w="9525">
            <a:noFill/>
            <a:miter lim="800000"/>
            <a:headEnd/>
            <a:tailEnd/>
          </a:ln>
        </p:spPr>
      </p:pic>
      <p:sp>
        <p:nvSpPr>
          <p:cNvPr id="8" name="Rectangle 7"/>
          <p:cNvSpPr/>
          <p:nvPr/>
        </p:nvSpPr>
        <p:spPr>
          <a:xfrm>
            <a:off x="838200" y="5486400"/>
            <a:ext cx="1371600" cy="45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smtClean="0"/>
          </a:p>
          <a:p>
            <a:pPr algn="ctr"/>
            <a:r>
              <a:rPr lang="en-US" sz="1400" dirty="0" smtClean="0"/>
              <a:t>Farm Pond</a:t>
            </a:r>
            <a:endParaRPr lang="en-US" sz="1400" dirty="0"/>
          </a:p>
        </p:txBody>
      </p:sp>
      <p:sp>
        <p:nvSpPr>
          <p:cNvPr id="10" name="TextBox 9"/>
          <p:cNvSpPr txBox="1"/>
          <p:nvPr/>
        </p:nvSpPr>
        <p:spPr>
          <a:xfrm>
            <a:off x="3962400" y="6019801"/>
            <a:ext cx="1676400" cy="646331"/>
          </a:xfrm>
          <a:prstGeom prst="rect">
            <a:avLst/>
          </a:prstGeom>
          <a:noFill/>
        </p:spPr>
        <p:txBody>
          <a:bodyPr wrap="square" rtlCol="0">
            <a:spAutoFit/>
          </a:bodyPr>
          <a:lstStyle/>
          <a:p>
            <a:r>
              <a:rPr lang="en-US" b="1" dirty="0" smtClean="0"/>
              <a:t>Horticulture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122238"/>
            <a:ext cx="8229600" cy="639762"/>
          </a:xfrm>
        </p:spPr>
        <p:txBody>
          <a:bodyPr rtlCol="0">
            <a:normAutofit fontScale="90000"/>
          </a:bodyPr>
          <a:lstStyle/>
          <a:p>
            <a:pPr eaLnBrk="1" fontAlgn="auto" hangingPunct="1">
              <a:spcAft>
                <a:spcPts val="0"/>
              </a:spcAft>
              <a:defRPr/>
            </a:pPr>
            <a:r>
              <a:rPr lang="en-US" altLang="en-US" sz="2800" b="1" dirty="0" smtClean="0">
                <a:solidFill>
                  <a:srgbClr val="FFFF00"/>
                </a:solidFill>
              </a:rPr>
              <a:t/>
            </a:r>
            <a:br>
              <a:rPr lang="en-US" altLang="en-US" sz="2800" b="1" dirty="0" smtClean="0">
                <a:solidFill>
                  <a:srgbClr val="FFFF00"/>
                </a:solidFill>
              </a:rPr>
            </a:br>
            <a:r>
              <a:rPr lang="en-US" altLang="en-US" sz="4000" b="1" dirty="0" smtClean="0">
                <a:solidFill>
                  <a:schemeClr val="accent2">
                    <a:lumMod val="75000"/>
                  </a:schemeClr>
                </a:solidFill>
              </a:rPr>
              <a:t>NEW EXTENSION APPROACH </a:t>
            </a:r>
            <a:r>
              <a:rPr lang="en-US" altLang="en-US" sz="4000" b="1" dirty="0" smtClean="0"/>
              <a:t/>
            </a:r>
            <a:br>
              <a:rPr lang="en-US" altLang="en-US" sz="4000" b="1" dirty="0" smtClean="0"/>
            </a:br>
            <a:endParaRPr lang="en-US" altLang="en-US" sz="2800" b="1" dirty="0" smtClean="0"/>
          </a:p>
        </p:txBody>
      </p:sp>
      <p:sp>
        <p:nvSpPr>
          <p:cNvPr id="56323" name="Content Placeholder 2"/>
          <p:cNvSpPr>
            <a:spLocks noGrp="1"/>
          </p:cNvSpPr>
          <p:nvPr>
            <p:ph idx="1"/>
          </p:nvPr>
        </p:nvSpPr>
        <p:spPr>
          <a:xfrm>
            <a:off x="685800" y="838200"/>
            <a:ext cx="8153400" cy="5791200"/>
          </a:xfrm>
        </p:spPr>
        <p:txBody>
          <a:bodyPr>
            <a:normAutofit fontScale="70000" lnSpcReduction="20000"/>
          </a:bodyPr>
          <a:lstStyle/>
          <a:p>
            <a:pPr algn="just" eaLnBrk="1" hangingPunct="1"/>
            <a:endParaRPr lang="en-US" altLang="en-US" sz="2000" dirty="0" smtClean="0"/>
          </a:p>
          <a:p>
            <a:pPr algn="just" eaLnBrk="1" hangingPunct="1"/>
            <a:endParaRPr lang="en-US" altLang="en-US" sz="2000" dirty="0" smtClean="0"/>
          </a:p>
          <a:p>
            <a:pPr algn="just" eaLnBrk="1" hangingPunct="1"/>
            <a:r>
              <a:rPr lang="en-US" altLang="en-US" sz="3600" dirty="0" smtClean="0"/>
              <a:t>The key to this success was direct involvement of public leadership both elected and non-elected members of Public Governance System. </a:t>
            </a:r>
          </a:p>
          <a:p>
            <a:pPr algn="just" eaLnBrk="1" hangingPunct="1"/>
            <a:r>
              <a:rPr lang="en-US" altLang="en-US" sz="3600" dirty="0" smtClean="0"/>
              <a:t>Effective soil and water management and proper land use </a:t>
            </a:r>
          </a:p>
          <a:p>
            <a:pPr algn="just" eaLnBrk="1" hangingPunct="1"/>
            <a:r>
              <a:rPr lang="en-US" altLang="en-US" sz="3600" dirty="0" smtClean="0"/>
              <a:t>On the water front, more than 1,00,000 check dams got constructed compared to 6000 in the last decade with public private participation.  It interlinked rivers such as the </a:t>
            </a:r>
            <a:r>
              <a:rPr lang="en-US" altLang="en-US" sz="3600" dirty="0" err="1" smtClean="0"/>
              <a:t>Mahi</a:t>
            </a:r>
            <a:r>
              <a:rPr lang="en-US" altLang="en-US" sz="3600" dirty="0" smtClean="0"/>
              <a:t>, Sabarmati and Narmada.  </a:t>
            </a:r>
          </a:p>
          <a:p>
            <a:pPr algn="just" eaLnBrk="1" hangingPunct="1"/>
            <a:r>
              <a:rPr lang="en-US" altLang="en-US" sz="3600" dirty="0" smtClean="0"/>
              <a:t>Scientific agriculture was introduced by distributing Soil Health Card to every farmer to make them informed choice in the selection of crops. Farmers now sowed crops that gave them higher return and were sustainable in the soil of their farms.</a:t>
            </a:r>
          </a:p>
          <a:p>
            <a:pPr algn="just" eaLnBrk="1" hangingPunct="1"/>
            <a:r>
              <a:rPr lang="en-US" altLang="en-US" sz="3600" dirty="0" smtClean="0"/>
              <a:t>The poor farmers were focused for assistance. Every year 15 poor farmers of each village were assisted with quality. </a:t>
            </a:r>
          </a:p>
          <a:p>
            <a:pPr algn="just" eaLnBrk="1" hangingPunct="1"/>
            <a:endParaRPr lang="en-US" altLang="en-US" sz="2000" dirty="0" smtClean="0"/>
          </a:p>
          <a:p>
            <a:pPr algn="just" eaLnBrk="1" hangingPunct="1">
              <a:buFont typeface="Arial" pitchFamily="34" charset="0"/>
              <a:buNone/>
            </a:pPr>
            <a:endParaRPr lang="en-US" altLang="en-US" sz="2000" dirty="0" smtClean="0"/>
          </a:p>
        </p:txBody>
      </p:sp>
      <p:sp>
        <p:nvSpPr>
          <p:cNvPr id="56324" name="Slide Number Placeholder 3"/>
          <p:cNvSpPr>
            <a:spLocks noGrp="1"/>
          </p:cNvSpPr>
          <p:nvPr>
            <p:ph type="sldNum" sz="quarter" idx="12"/>
          </p:nvPr>
        </p:nvSpPr>
        <p:spPr bwMode="auto">
          <a:noFill/>
          <a:ln>
            <a:miter lim="800000"/>
            <a:headEnd/>
            <a:tailEnd/>
          </a:ln>
        </p:spPr>
        <p:txBody>
          <a:bodyPr/>
          <a:lstStyle/>
          <a:p>
            <a:fld id="{6C5B37D3-382B-496C-B955-F484D60B647B}" type="slidenum">
              <a:rPr lang="en-US" altLang="en-US" smtClean="0"/>
              <a:pPr/>
              <a:t>6</a:t>
            </a:fld>
            <a:endParaRPr lang="en-US" altLang="en-US" smtClean="0"/>
          </a:p>
        </p:txBody>
      </p:sp>
      <p:pic>
        <p:nvPicPr>
          <p:cNvPr id="56325"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pic>
        <p:nvPicPr>
          <p:cNvPr id="56326" name="Picture 7" descr="nccsindia"/>
          <p:cNvPicPr>
            <a:picLocks noChangeAspect="1" noChangeArrowheads="1"/>
          </p:cNvPicPr>
          <p:nvPr/>
        </p:nvPicPr>
        <p:blipFill>
          <a:blip r:embed="rId3"/>
          <a:srcRect/>
          <a:stretch>
            <a:fillRect/>
          </a:stretch>
        </p:blipFill>
        <p:spPr bwMode="auto">
          <a:xfrm>
            <a:off x="0" y="1066800"/>
            <a:ext cx="533400" cy="5791200"/>
          </a:xfrm>
          <a:prstGeom prst="rect">
            <a:avLst/>
          </a:prstGeom>
          <a:solidFill>
            <a:srgbClr val="008000"/>
          </a:solid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3"/>
          <p:cNvSpPr>
            <a:spLocks noGrp="1"/>
          </p:cNvSpPr>
          <p:nvPr>
            <p:ph type="sldNum" sz="quarter" idx="12"/>
          </p:nvPr>
        </p:nvSpPr>
        <p:spPr bwMode="auto">
          <a:noFill/>
          <a:ln>
            <a:miter lim="800000"/>
            <a:headEnd/>
            <a:tailEnd/>
          </a:ln>
        </p:spPr>
        <p:txBody>
          <a:bodyPr/>
          <a:lstStyle/>
          <a:p>
            <a:fld id="{B827BDFA-7B88-4ACE-92DE-DE0BFBBFEF12}" type="slidenum">
              <a:rPr lang="en-US" altLang="en-US" smtClean="0"/>
              <a:pPr/>
              <a:t>7</a:t>
            </a:fld>
            <a:endParaRPr lang="en-US" altLang="en-US" sz="1400" smtClean="0"/>
          </a:p>
        </p:txBody>
      </p:sp>
      <p:sp>
        <p:nvSpPr>
          <p:cNvPr id="2052" name="Rectangle 3"/>
          <p:cNvSpPr>
            <a:spLocks noChangeArrowheads="1"/>
          </p:cNvSpPr>
          <p:nvPr/>
        </p:nvSpPr>
        <p:spPr bwMode="auto">
          <a:xfrm>
            <a:off x="0" y="0"/>
            <a:ext cx="9144000" cy="830263"/>
          </a:xfrm>
          <a:prstGeom prst="rect">
            <a:avLst/>
          </a:prstGeom>
          <a:noFill/>
          <a:ln w="9525">
            <a:noFill/>
            <a:miter lim="800000"/>
            <a:headEnd/>
            <a:tailEnd/>
          </a:ln>
        </p:spPr>
        <p:txBody>
          <a:bodyPr>
            <a:spAutoFit/>
          </a:bodyPr>
          <a:lstStyle/>
          <a:p>
            <a:pPr algn="ctr" eaLnBrk="1" hangingPunct="1"/>
            <a:r>
              <a:rPr lang="en-GB" altLang="en-US" sz="2400" b="1" dirty="0">
                <a:solidFill>
                  <a:schemeClr val="accent2">
                    <a:lumMod val="75000"/>
                  </a:schemeClr>
                </a:solidFill>
                <a:latin typeface="Times New Roman" pitchFamily="18" charset="0"/>
                <a:cs typeface="Times New Roman" pitchFamily="18" charset="0"/>
              </a:rPr>
              <a:t>NEW EXTENSION APPROACH - 2</a:t>
            </a:r>
          </a:p>
          <a:p>
            <a:pPr algn="just"/>
            <a:r>
              <a:rPr lang="en-GB" altLang="en-US" sz="2400" b="1" dirty="0">
                <a:solidFill>
                  <a:schemeClr val="accent2">
                    <a:lumMod val="75000"/>
                  </a:schemeClr>
                </a:solidFill>
                <a:latin typeface="Times New Roman" pitchFamily="18" charset="0"/>
                <a:cs typeface="Times New Roman" pitchFamily="18" charset="0"/>
              </a:rPr>
              <a:t> 			      FARMERS IN </a:t>
            </a:r>
            <a:r>
              <a:rPr lang="en-GB" altLang="en-US" sz="2400" b="1" dirty="0" smtClean="0">
                <a:solidFill>
                  <a:schemeClr val="accent2">
                    <a:lumMod val="75000"/>
                  </a:schemeClr>
                </a:solidFill>
                <a:latin typeface="Times New Roman" pitchFamily="18" charset="0"/>
                <a:cs typeface="Times New Roman" pitchFamily="18" charset="0"/>
              </a:rPr>
              <a:t>THE CENTRE</a:t>
            </a:r>
            <a:endParaRPr lang="en-GB" altLang="en-US" sz="2400" b="1" dirty="0">
              <a:solidFill>
                <a:schemeClr val="accent2">
                  <a:lumMod val="75000"/>
                </a:schemeClr>
              </a:solidFill>
              <a:latin typeface="Times New Roman" pitchFamily="18" charset="0"/>
            </a:endParaRPr>
          </a:p>
        </p:txBody>
      </p:sp>
      <p:graphicFrame>
        <p:nvGraphicFramePr>
          <p:cNvPr id="2050" name="Object 2"/>
          <p:cNvGraphicFramePr>
            <a:graphicFrameLocks noChangeAspect="1"/>
          </p:cNvGraphicFramePr>
          <p:nvPr/>
        </p:nvGraphicFramePr>
        <p:xfrm>
          <a:off x="1066800" y="990600"/>
          <a:ext cx="7696200" cy="5715000"/>
        </p:xfrm>
        <a:graphic>
          <a:graphicData uri="http://schemas.openxmlformats.org/presentationml/2006/ole">
            <p:oleObj spid="_x0000_s89090" r:id="rId3" imgW="9525" imgH="9525" progId="">
              <p:embed/>
            </p:oleObj>
          </a:graphicData>
        </a:graphic>
      </p:graphicFrame>
      <p:pic>
        <p:nvPicPr>
          <p:cNvPr id="2053" name="Picture 4" descr="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pic>
        <p:nvPicPr>
          <p:cNvPr id="2054" name="Picture 7" descr="nccsindia"/>
          <p:cNvPicPr>
            <a:picLocks noChangeAspect="1" noChangeArrowheads="1"/>
          </p:cNvPicPr>
          <p:nvPr/>
        </p:nvPicPr>
        <p:blipFill>
          <a:blip r:embed="rId5"/>
          <a:srcRect/>
          <a:stretch>
            <a:fillRect/>
          </a:stretch>
        </p:blipFill>
        <p:spPr bwMode="auto">
          <a:xfrm>
            <a:off x="0" y="1066800"/>
            <a:ext cx="533400" cy="5791200"/>
          </a:xfrm>
          <a:prstGeom prst="rect">
            <a:avLst/>
          </a:prstGeom>
          <a:solidFill>
            <a:srgbClr val="008000"/>
          </a:solid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122238"/>
            <a:ext cx="8229600" cy="639762"/>
          </a:xfrm>
        </p:spPr>
        <p:txBody>
          <a:bodyPr rtlCol="0">
            <a:normAutofit fontScale="90000"/>
          </a:bodyPr>
          <a:lstStyle/>
          <a:p>
            <a:pPr eaLnBrk="1" fontAlgn="auto" hangingPunct="1">
              <a:spcAft>
                <a:spcPts val="0"/>
              </a:spcAft>
              <a:defRPr/>
            </a:pPr>
            <a:r>
              <a:rPr lang="en-US" altLang="en-US" sz="2800" b="1" dirty="0" smtClean="0">
                <a:solidFill>
                  <a:srgbClr val="FFFF00"/>
                </a:solidFill>
              </a:rPr>
              <a:t/>
            </a:r>
            <a:br>
              <a:rPr lang="en-US" altLang="en-US" sz="2800" b="1" dirty="0" smtClean="0">
                <a:solidFill>
                  <a:srgbClr val="FFFF00"/>
                </a:solidFill>
              </a:rPr>
            </a:br>
            <a:r>
              <a:rPr lang="en-US" altLang="en-US" sz="3600" b="1" dirty="0" smtClean="0">
                <a:solidFill>
                  <a:schemeClr val="accent2">
                    <a:lumMod val="75000"/>
                  </a:schemeClr>
                </a:solidFill>
              </a:rPr>
              <a:t>NEW EXTENSION APPROACH </a:t>
            </a:r>
            <a:r>
              <a:rPr lang="en-US" altLang="en-US" sz="2800" b="1" dirty="0" smtClean="0"/>
              <a:t/>
            </a:r>
            <a:br>
              <a:rPr lang="en-US" altLang="en-US" sz="2800" b="1" dirty="0" smtClean="0"/>
            </a:br>
            <a:endParaRPr lang="en-US" altLang="en-US" sz="2800" b="1" dirty="0" smtClean="0"/>
          </a:p>
        </p:txBody>
      </p:sp>
      <p:sp>
        <p:nvSpPr>
          <p:cNvPr id="57347" name="Content Placeholder 2"/>
          <p:cNvSpPr>
            <a:spLocks noGrp="1"/>
          </p:cNvSpPr>
          <p:nvPr>
            <p:ph idx="1"/>
          </p:nvPr>
        </p:nvSpPr>
        <p:spPr>
          <a:xfrm>
            <a:off x="762000" y="990600"/>
            <a:ext cx="8153400" cy="5867400"/>
          </a:xfrm>
        </p:spPr>
        <p:txBody>
          <a:bodyPr>
            <a:normAutofit/>
          </a:bodyPr>
          <a:lstStyle/>
          <a:p>
            <a:pPr algn="just" eaLnBrk="1" hangingPunct="1"/>
            <a:r>
              <a:rPr lang="en-US" altLang="en-US" sz="2800" dirty="0" smtClean="0"/>
              <a:t>A direct door-to-door extension programme for guiding the farmers at village level was introduced under a pre-Kharif (pre-monsoon) programme. </a:t>
            </a:r>
          </a:p>
          <a:p>
            <a:pPr algn="just" eaLnBrk="1" hangingPunct="1"/>
            <a:r>
              <a:rPr lang="en-US" altLang="en-US" sz="2800" dirty="0" smtClean="0"/>
              <a:t> Every village was visited by a development team comprising of </a:t>
            </a:r>
            <a:r>
              <a:rPr lang="en-US" altLang="en-US" sz="2800" dirty="0" err="1" smtClean="0"/>
              <a:t>agri</a:t>
            </a:r>
            <a:r>
              <a:rPr lang="en-US" altLang="en-US" sz="2800" dirty="0" smtClean="0"/>
              <a:t>-scientists and officers from the veterinary department, co-operative, irrigation department, rural development department and local banks etc. High-yield crops were identified. </a:t>
            </a:r>
          </a:p>
          <a:p>
            <a:pPr algn="just" eaLnBrk="1" hangingPunct="1"/>
            <a:r>
              <a:rPr lang="en-US" altLang="en-US" sz="2800" dirty="0" err="1" smtClean="0"/>
              <a:t>Bhaskaracharya</a:t>
            </a:r>
            <a:r>
              <a:rPr lang="en-US" altLang="en-US" sz="2800" dirty="0" smtClean="0"/>
              <a:t> Institute For Space Applications and Geo-Informatics prepared a micro-level plan for land use by identifying sites for check dams and village ponds for every village which were made available to each village. </a:t>
            </a:r>
          </a:p>
          <a:p>
            <a:pPr eaLnBrk="1" hangingPunct="1">
              <a:buFont typeface="Arial" pitchFamily="34" charset="0"/>
              <a:buNone/>
            </a:pPr>
            <a:endParaRPr lang="en-US" altLang="en-US" sz="2000" b="1" dirty="0" smtClean="0"/>
          </a:p>
          <a:p>
            <a:pPr eaLnBrk="1" hangingPunct="1"/>
            <a:endParaRPr lang="en-US" altLang="en-US" sz="2000" dirty="0" smtClean="0"/>
          </a:p>
          <a:p>
            <a:pPr algn="just" eaLnBrk="1" hangingPunct="1">
              <a:buFont typeface="Arial" pitchFamily="34" charset="0"/>
              <a:buNone/>
            </a:pPr>
            <a:endParaRPr lang="en-US" altLang="en-US" sz="2000" dirty="0" smtClean="0"/>
          </a:p>
        </p:txBody>
      </p:sp>
      <p:sp>
        <p:nvSpPr>
          <p:cNvPr id="57348" name="Slide Number Placeholder 3"/>
          <p:cNvSpPr>
            <a:spLocks noGrp="1"/>
          </p:cNvSpPr>
          <p:nvPr>
            <p:ph type="sldNum" sz="quarter" idx="12"/>
          </p:nvPr>
        </p:nvSpPr>
        <p:spPr bwMode="auto">
          <a:noFill/>
          <a:ln>
            <a:miter lim="800000"/>
            <a:headEnd/>
            <a:tailEnd/>
          </a:ln>
        </p:spPr>
        <p:txBody>
          <a:bodyPr/>
          <a:lstStyle/>
          <a:p>
            <a:fld id="{BA4F09BC-32CB-439D-98E3-7A1544090E46}" type="slidenum">
              <a:rPr lang="en-US" altLang="en-US" smtClean="0"/>
              <a:pPr/>
              <a:t>8</a:t>
            </a:fld>
            <a:endParaRPr lang="en-US" altLang="en-US" smtClean="0"/>
          </a:p>
        </p:txBody>
      </p:sp>
      <p:pic>
        <p:nvPicPr>
          <p:cNvPr id="57349"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pic>
        <p:nvPicPr>
          <p:cNvPr id="57350" name="Picture 7" descr="nccsindia"/>
          <p:cNvPicPr>
            <a:picLocks noChangeAspect="1" noChangeArrowheads="1"/>
          </p:cNvPicPr>
          <p:nvPr/>
        </p:nvPicPr>
        <p:blipFill>
          <a:blip r:embed="rId3"/>
          <a:srcRect/>
          <a:stretch>
            <a:fillRect/>
          </a:stretch>
        </p:blipFill>
        <p:spPr bwMode="auto">
          <a:xfrm>
            <a:off x="0" y="1066800"/>
            <a:ext cx="533400" cy="5791200"/>
          </a:xfrm>
          <a:prstGeom prst="rect">
            <a:avLst/>
          </a:prstGeom>
          <a:solidFill>
            <a:srgbClr val="008000"/>
          </a:solid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p:cNvSpPr>
          <p:nvPr/>
        </p:nvSpPr>
        <p:spPr bwMode="auto">
          <a:xfrm>
            <a:off x="0" y="0"/>
            <a:ext cx="9144000" cy="830263"/>
          </a:xfrm>
          <a:prstGeom prst="rect">
            <a:avLst/>
          </a:prstGeom>
          <a:noFill/>
          <a:ln w="9525">
            <a:noFill/>
            <a:miter lim="800000"/>
            <a:headEnd/>
            <a:tailEnd/>
          </a:ln>
        </p:spPr>
        <p:txBody>
          <a:bodyPr>
            <a:spAutoFit/>
          </a:bodyPr>
          <a:lstStyle/>
          <a:p>
            <a:pPr algn="ctr" eaLnBrk="1" hangingPunct="1"/>
            <a:r>
              <a:rPr lang="en-US" altLang="en-US" sz="2400" b="1"/>
              <a:t>CASE STUDY : Transforming Dahod –</a:t>
            </a:r>
          </a:p>
          <a:p>
            <a:pPr algn="ctr" eaLnBrk="1" hangingPunct="1"/>
            <a:r>
              <a:rPr lang="en-US" altLang="en-US" sz="2400" b="1"/>
              <a:t>Dahod District – Gujarat – India </a:t>
            </a:r>
          </a:p>
        </p:txBody>
      </p:sp>
      <p:pic>
        <p:nvPicPr>
          <p:cNvPr id="50179" name="Picture 2" descr="E:\folder1\Documents and Settings\swati\My Documents\My Pictures\Adobe\Digital Camera Photos\AFARM\dungiya ki ser\AFARM-visit 177.jpg"/>
          <p:cNvPicPr>
            <a:picLocks noChangeAspect="1" noChangeArrowheads="1"/>
          </p:cNvPicPr>
          <p:nvPr/>
        </p:nvPicPr>
        <p:blipFill>
          <a:blip r:embed="rId3"/>
          <a:srcRect/>
          <a:stretch>
            <a:fillRect/>
          </a:stretch>
        </p:blipFill>
        <p:spPr bwMode="auto">
          <a:xfrm>
            <a:off x="762000" y="1447800"/>
            <a:ext cx="3367088" cy="4800600"/>
          </a:xfrm>
          <a:prstGeom prst="rect">
            <a:avLst/>
          </a:prstGeom>
          <a:noFill/>
          <a:ln w="25400">
            <a:solidFill>
              <a:schemeClr val="tx1"/>
            </a:solidFill>
            <a:miter lim="800000"/>
            <a:headEnd/>
            <a:tailEnd/>
          </a:ln>
        </p:spPr>
      </p:pic>
      <p:pic>
        <p:nvPicPr>
          <p:cNvPr id="50180" name="Picture 2" descr="E:\folder2\photo7-02-08\IMG_0636.jpg"/>
          <p:cNvPicPr>
            <a:picLocks noChangeAspect="1" noChangeArrowheads="1"/>
          </p:cNvPicPr>
          <p:nvPr/>
        </p:nvPicPr>
        <p:blipFill>
          <a:blip r:embed="rId4"/>
          <a:srcRect/>
          <a:stretch>
            <a:fillRect/>
          </a:stretch>
        </p:blipFill>
        <p:spPr bwMode="auto">
          <a:xfrm>
            <a:off x="5260975" y="1447800"/>
            <a:ext cx="3349625" cy="4800600"/>
          </a:xfrm>
          <a:prstGeom prst="rect">
            <a:avLst/>
          </a:prstGeom>
          <a:noFill/>
          <a:ln w="25400">
            <a:solidFill>
              <a:schemeClr val="tx1"/>
            </a:solidFill>
            <a:miter lim="800000"/>
            <a:headEnd/>
            <a:tailEnd/>
          </a:ln>
        </p:spPr>
      </p:pic>
      <p:pic>
        <p:nvPicPr>
          <p:cNvPr id="50181" name="Picture 4" descr="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pic>
        <p:nvPicPr>
          <p:cNvPr id="50182" name="Picture 8" descr="nccsindia"/>
          <p:cNvPicPr>
            <a:picLocks noChangeAspect="1" noChangeArrowheads="1"/>
          </p:cNvPicPr>
          <p:nvPr/>
        </p:nvPicPr>
        <p:blipFill>
          <a:blip r:embed="rId6"/>
          <a:srcRect/>
          <a:stretch>
            <a:fillRect/>
          </a:stretch>
        </p:blipFill>
        <p:spPr bwMode="auto">
          <a:xfrm>
            <a:off x="0" y="1066800"/>
            <a:ext cx="533400" cy="5791200"/>
          </a:xfrm>
          <a:prstGeom prst="rect">
            <a:avLst/>
          </a:prstGeom>
          <a:solidFill>
            <a:srgbClr val="008000"/>
          </a:solidFill>
          <a:ln w="9525">
            <a:noFill/>
            <a:miter lim="800000"/>
            <a:headEnd/>
            <a:tailEnd/>
          </a:ln>
        </p:spPr>
      </p:pic>
      <p:sp>
        <p:nvSpPr>
          <p:cNvPr id="50183" name="AutoShape 9"/>
          <p:cNvSpPr>
            <a:spLocks noChangeArrowheads="1"/>
          </p:cNvSpPr>
          <p:nvPr/>
        </p:nvSpPr>
        <p:spPr bwMode="auto">
          <a:xfrm>
            <a:off x="4140200" y="3657600"/>
            <a:ext cx="1143000" cy="457200"/>
          </a:xfrm>
          <a:prstGeom prst="rightArrow">
            <a:avLst>
              <a:gd name="adj1" fmla="val 50000"/>
              <a:gd name="adj2" fmla="val 62500"/>
            </a:avLst>
          </a:prstGeom>
          <a:solidFill>
            <a:srgbClr val="0000FF"/>
          </a:solidFill>
          <a:ln w="9525">
            <a:solidFill>
              <a:schemeClr val="tx1"/>
            </a:solidFill>
            <a:miter lim="800000"/>
            <a:headEnd/>
            <a:tailEnd/>
          </a:ln>
        </p:spPr>
        <p:txBody>
          <a:bodyPr wrap="none" anchor="ctr"/>
          <a:lstStyle/>
          <a:p>
            <a:pPr eaLnBrk="1" hangingPunct="1"/>
            <a:endParaRPr lang="en-US" altLang="en-US"/>
          </a:p>
        </p:txBody>
      </p:sp>
      <p:sp>
        <p:nvSpPr>
          <p:cNvPr id="50184" name="Slide Number Placeholder 9"/>
          <p:cNvSpPr>
            <a:spLocks noGrp="1"/>
          </p:cNvSpPr>
          <p:nvPr>
            <p:ph type="sldNum" sz="quarter" idx="12"/>
          </p:nvPr>
        </p:nvSpPr>
        <p:spPr bwMode="auto">
          <a:noFill/>
          <a:ln>
            <a:miter lim="800000"/>
            <a:headEnd/>
            <a:tailEnd/>
          </a:ln>
        </p:spPr>
        <p:txBody>
          <a:bodyPr/>
          <a:lstStyle/>
          <a:p>
            <a:fld id="{77DB852E-5189-40EB-B702-22D3CB524F26}" type="slidenum">
              <a:rPr lang="en-US" altLang="en-US" smtClean="0">
                <a:latin typeface="Arial" pitchFamily="34" charset="0"/>
              </a:rPr>
              <a:pPr/>
              <a:t>9</a:t>
            </a:fld>
            <a:endParaRPr lang="en-US" altLang="en-US" smtClean="0">
              <a:latin typeface="Arial" pitchFamily="34" charset="0"/>
            </a:endParaRPr>
          </a:p>
        </p:txBody>
      </p:sp>
      <p:sp>
        <p:nvSpPr>
          <p:cNvPr id="50185" name="TextBox 1"/>
          <p:cNvSpPr txBox="1">
            <a:spLocks noChangeArrowheads="1"/>
          </p:cNvSpPr>
          <p:nvPr/>
        </p:nvSpPr>
        <p:spPr bwMode="auto">
          <a:xfrm>
            <a:off x="3200400" y="1595438"/>
            <a:ext cx="803275" cy="369887"/>
          </a:xfrm>
          <a:prstGeom prst="rect">
            <a:avLst/>
          </a:prstGeom>
          <a:solidFill>
            <a:srgbClr val="C00000"/>
          </a:solidFill>
          <a:ln w="9525">
            <a:noFill/>
            <a:miter lim="800000"/>
            <a:headEnd/>
            <a:tailEnd/>
          </a:ln>
        </p:spPr>
        <p:txBody>
          <a:bodyPr wrap="none">
            <a:spAutoFit/>
          </a:bodyPr>
          <a:lstStyle/>
          <a:p>
            <a:pPr eaLnBrk="1" hangingPunct="1"/>
            <a:r>
              <a:rPr lang="en-US" altLang="en-US">
                <a:solidFill>
                  <a:schemeClr val="bg1"/>
                </a:solidFill>
              </a:rPr>
              <a:t>Before</a:t>
            </a:r>
          </a:p>
        </p:txBody>
      </p:sp>
      <p:sp>
        <p:nvSpPr>
          <p:cNvPr id="50186" name="TextBox 11"/>
          <p:cNvSpPr txBox="1">
            <a:spLocks noChangeArrowheads="1"/>
          </p:cNvSpPr>
          <p:nvPr/>
        </p:nvSpPr>
        <p:spPr bwMode="auto">
          <a:xfrm>
            <a:off x="7620000" y="1589088"/>
            <a:ext cx="658813" cy="369887"/>
          </a:xfrm>
          <a:prstGeom prst="rect">
            <a:avLst/>
          </a:prstGeom>
          <a:solidFill>
            <a:srgbClr val="C00000"/>
          </a:solidFill>
          <a:ln w="9525">
            <a:noFill/>
            <a:miter lim="800000"/>
            <a:headEnd/>
            <a:tailEnd/>
          </a:ln>
        </p:spPr>
        <p:txBody>
          <a:bodyPr wrap="none">
            <a:spAutoFit/>
          </a:bodyPr>
          <a:lstStyle/>
          <a:p>
            <a:pPr eaLnBrk="1" hangingPunct="1"/>
            <a:r>
              <a:rPr lang="en-US" altLang="en-US">
                <a:solidFill>
                  <a:schemeClr val="bg1"/>
                </a:solidFill>
              </a:rPr>
              <a:t>After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738</TotalTime>
  <Words>1335</Words>
  <Application>Microsoft Office PowerPoint</Application>
  <PresentationFormat>On-screen Show (4:3)</PresentationFormat>
  <Paragraphs>144</Paragraphs>
  <Slides>24</Slides>
  <Notes>4</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24</vt:i4>
      </vt:variant>
    </vt:vector>
  </HeadingPairs>
  <TitlesOfParts>
    <vt:vector size="25" baseType="lpstr">
      <vt:lpstr>Office Theme</vt:lpstr>
      <vt:lpstr>Slide 1</vt:lpstr>
      <vt:lpstr>  CASE STUDY  GUJARAT – INDIA - EXPERIENCE  NEW EXTENSION APPROACH  A Door step approach to farmers   </vt:lpstr>
      <vt:lpstr> GUJARAT – INDIA - EXPERIENCE  NEW EXTENSION APPROACH  </vt:lpstr>
      <vt:lpstr> NEW EXTENSION APPROACH  </vt:lpstr>
      <vt:lpstr>Slide 5</vt:lpstr>
      <vt:lpstr> NEW EXTENSION APPROACH  </vt:lpstr>
      <vt:lpstr>Slide 7</vt:lpstr>
      <vt:lpstr> NEW EXTENSION APPROACH  </vt:lpstr>
      <vt:lpstr>Slide 9</vt:lpstr>
      <vt:lpstr>Slide 10</vt:lpstr>
      <vt:lpstr>Slide 11</vt:lpstr>
      <vt:lpstr>Slide 12</vt:lpstr>
      <vt:lpstr>Slide 13</vt:lpstr>
      <vt:lpstr>Slide 14</vt:lpstr>
      <vt:lpstr>Slide 15</vt:lpstr>
      <vt:lpstr>Slide 16</vt:lpstr>
      <vt:lpstr>Slide 17</vt:lpstr>
      <vt:lpstr>Slide 18</vt:lpstr>
      <vt:lpstr> Initiative Needed at International level for Local Problems   Enhancing Food Security and Reduce of Poverty </vt:lpstr>
      <vt:lpstr>  LEADERSHIP FOR GREENER AGRICULTURE  </vt:lpstr>
      <vt:lpstr>Slide 21</vt:lpstr>
      <vt:lpstr>Slide 22</vt:lpstr>
      <vt:lpstr>Slide 23</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Mobilization of Resources from UNFCCC Green Fund </dc:title>
  <dc:creator/>
  <cp:lastModifiedBy>Hetal</cp:lastModifiedBy>
  <cp:revision>183</cp:revision>
  <dcterms:created xsi:type="dcterms:W3CDTF">2006-08-16T00:00:00Z</dcterms:created>
  <dcterms:modified xsi:type="dcterms:W3CDTF">2016-11-04T09:53:56Z</dcterms:modified>
</cp:coreProperties>
</file>