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36" r:id="rId2"/>
    <p:sldId id="256" r:id="rId3"/>
    <p:sldId id="424" r:id="rId4"/>
    <p:sldId id="351" r:id="rId5"/>
    <p:sldId id="352" r:id="rId6"/>
    <p:sldId id="348" r:id="rId7"/>
    <p:sldId id="349" r:id="rId8"/>
    <p:sldId id="350" r:id="rId9"/>
    <p:sldId id="402" r:id="rId10"/>
    <p:sldId id="405"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399" r:id="rId34"/>
    <p:sldId id="43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3" d="100"/>
          <a:sy n="63" d="100"/>
        </p:scale>
        <p:origin x="-151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A75548-7211-47CA-9B28-6BECDB1961C8}" type="datetimeFigureOut">
              <a:rPr lang="en-US" smtClean="0"/>
              <a:pPr/>
              <a:t>04/11/2016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B0BD6-4D13-47D7-8D43-28E641C393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33DDB-2FAB-4CB1-BCFA-336F6FF4F6D5}" type="datetimeFigureOut">
              <a:rPr lang="en-US" smtClean="0"/>
              <a:pPr/>
              <a:t>04/11/2016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96ACC-C22F-464B-A57B-239FD29BB3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08" tIns="45705" rIns="91408" bIns="45705" anchor="b"/>
          <a:lstStyle/>
          <a:p>
            <a:pPr algn="r" defTabSz="914284"/>
            <a:fld id="{68FAF619-A8AF-4AF8-959D-2D730488ACDA}" type="slidenum">
              <a:rPr lang="en-US" sz="1200"/>
              <a:pPr algn="r" defTabSz="914284"/>
              <a:t>2</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08" tIns="45705" rIns="91408" bIns="45705" anchor="b"/>
          <a:lstStyle/>
          <a:p>
            <a:pPr algn="r" defTabSz="914284"/>
            <a:fld id="{68FAF619-A8AF-4AF8-959D-2D730488ACDA}" type="slidenum">
              <a:rPr lang="en-US" sz="1200"/>
              <a:pPr algn="r" defTabSz="914284"/>
              <a:t>3</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19" tIns="45710" rIns="91419" bIns="45710" anchor="b"/>
          <a:lstStyle/>
          <a:p>
            <a:pPr algn="r" eaLnBrk="1" hangingPunct="1"/>
            <a:fld id="{110BD8CB-F4EB-4DC3-A9DC-3E5D2C5B2756}" type="slidenum">
              <a:rPr lang="en-US" altLang="en-US" sz="1200"/>
              <a:pPr algn="r" eaLnBrk="1" hangingPunct="1"/>
              <a:t>7</a:t>
            </a:fld>
            <a:endParaRPr lang="en-US" altLang="en-US" sz="1200"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7173" name="TextBox 5"/>
          <p:cNvSpPr>
            <a:spLocks noChangeArrowheads="1"/>
          </p:cNvSpPr>
          <p:nvPr/>
        </p:nvSpPr>
        <p:spPr bwMode="auto">
          <a:xfrm>
            <a:off x="838200" y="1447800"/>
            <a:ext cx="7543800" cy="609528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4400" b="1" cap="small" dirty="0" smtClean="0">
                <a:latin typeface="+mj-lt"/>
              </a:rPr>
              <a:t>Building Climate Smart FARMERS Successful practices ,India</a:t>
            </a:r>
          </a:p>
          <a:p>
            <a:pPr algn="ctr"/>
            <a:r>
              <a:rPr lang="en-US" sz="2400" b="1" cap="small" dirty="0" smtClean="0">
                <a:latin typeface="+mj-lt"/>
              </a:rPr>
              <a:t>Women Farmers  </a:t>
            </a:r>
          </a:p>
          <a:p>
            <a:pPr algn="ctr"/>
            <a:r>
              <a:rPr lang="en-US" sz="2400" b="1" cap="small" dirty="0" smtClean="0">
                <a:latin typeface="+mj-lt"/>
              </a:rPr>
              <a:t>On 16</a:t>
            </a:r>
            <a:r>
              <a:rPr lang="en-US" sz="2400" b="1" cap="small" baseline="30000" dirty="0" smtClean="0">
                <a:latin typeface="+mj-lt"/>
              </a:rPr>
              <a:t>th</a:t>
            </a:r>
            <a:r>
              <a:rPr lang="en-US" sz="2400" b="1" cap="small" dirty="0" smtClean="0">
                <a:latin typeface="+mj-lt"/>
              </a:rPr>
              <a:t> November </a:t>
            </a:r>
            <a:r>
              <a:rPr lang="en-US" sz="2400" b="1" cap="small" dirty="0" smtClean="0">
                <a:latin typeface="+mj-lt"/>
              </a:rPr>
              <a:t>2016-Green Zone –Room :Salle 4</a:t>
            </a:r>
          </a:p>
          <a:p>
            <a:pPr algn="ctr"/>
            <a:endParaRPr lang="en-US" sz="2400" dirty="0" smtClean="0">
              <a:latin typeface="+mj-lt"/>
            </a:endParaRPr>
          </a:p>
          <a:p>
            <a:pPr algn="ctr"/>
            <a:r>
              <a:rPr lang="en-US" sz="3200" b="1" cap="all" dirty="0" smtClean="0"/>
              <a:t> </a:t>
            </a:r>
            <a:endParaRPr lang="en-US" sz="3200" dirty="0" smtClean="0"/>
          </a:p>
          <a:p>
            <a:pPr algn="ctr"/>
            <a:r>
              <a:rPr lang="en-US" sz="3200" b="1" cap="all" dirty="0" smtClean="0"/>
              <a:t> </a:t>
            </a:r>
            <a:endParaRPr lang="en-US" sz="2800" b="1" cap="all" dirty="0" smtClean="0"/>
          </a:p>
          <a:p>
            <a:pPr algn="ctr"/>
            <a:r>
              <a:rPr lang="en-US" sz="2800" b="1" cap="all" dirty="0" smtClean="0"/>
              <a:t>Women farmer</a:t>
            </a:r>
          </a:p>
          <a:p>
            <a:pPr algn="ctr"/>
            <a:endParaRPr lang="en-US" sz="2800" b="1" cap="all" dirty="0" smtClean="0"/>
          </a:p>
          <a:p>
            <a:pPr algn="ctr"/>
            <a:endParaRPr lang="en-US" sz="2800" dirty="0" smtClean="0"/>
          </a:p>
        </p:txBody>
      </p:sp>
      <p:sp>
        <p:nvSpPr>
          <p:cNvPr id="3078" name="Content Placeholder 7"/>
          <p:cNvSpPr>
            <a:spLocks noGrp="1"/>
          </p:cNvSpPr>
          <p:nvPr>
            <p:ph idx="1"/>
          </p:nvPr>
        </p:nvSpPr>
        <p:spPr>
          <a:xfrm>
            <a:off x="1066800" y="4724400"/>
            <a:ext cx="7086600" cy="17526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a:t>
            </a:r>
            <a:r>
              <a:rPr lang="en-US" sz="2000" b="1" dirty="0" smtClean="0"/>
              <a:t>)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0" y="1"/>
            <a:ext cx="1600200" cy="1470670"/>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6629400" y="0"/>
            <a:ext cx="2514600" cy="133785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685800"/>
            <a:ext cx="7924800" cy="1143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3100" b="1" dirty="0" smtClean="0">
                <a:solidFill>
                  <a:schemeClr val="accent2">
                    <a:lumMod val="75000"/>
                  </a:schemeClr>
                </a:solidFill>
                <a:latin typeface="Candara" pitchFamily="34" charset="0"/>
              </a:rPr>
              <a:t>National Initiative for Climate Resilient Agriculture </a:t>
            </a:r>
            <a:br>
              <a:rPr lang="en-US" altLang="en-US" sz="3100" b="1" dirty="0" smtClean="0">
                <a:solidFill>
                  <a:schemeClr val="accent2">
                    <a:lumMod val="75000"/>
                  </a:schemeClr>
                </a:solidFill>
                <a:latin typeface="Candara" pitchFamily="34" charset="0"/>
              </a:rPr>
            </a:br>
            <a:r>
              <a:rPr lang="en-US" altLang="en-US" sz="3100" b="1" dirty="0" smtClean="0">
                <a:solidFill>
                  <a:schemeClr val="accent2">
                    <a:lumMod val="75000"/>
                  </a:schemeClr>
                </a:solidFill>
                <a:latin typeface="Candara" pitchFamily="34" charset="0"/>
              </a:rPr>
              <a:t>(NICRA) – Indian Council of Agricultural Research</a:t>
            </a:r>
            <a:endParaRPr lang="en-US" altLang="en-US" sz="2800" b="1" dirty="0" smtClean="0">
              <a:solidFill>
                <a:schemeClr val="accent2">
                  <a:lumMod val="75000"/>
                </a:schemeClr>
              </a:solidFill>
            </a:endParaRPr>
          </a:p>
        </p:txBody>
      </p:sp>
      <p:sp>
        <p:nvSpPr>
          <p:cNvPr id="19459" name="Content Placeholder 2"/>
          <p:cNvSpPr>
            <a:spLocks noGrp="1"/>
          </p:cNvSpPr>
          <p:nvPr>
            <p:ph idx="1"/>
          </p:nvPr>
        </p:nvSpPr>
        <p:spPr>
          <a:xfrm>
            <a:off x="838200" y="1600200"/>
            <a:ext cx="8229600" cy="5105400"/>
          </a:xfrm>
        </p:spPr>
        <p:txBody>
          <a:bodyPr>
            <a:normAutofit lnSpcReduction="10000"/>
          </a:bodyPr>
          <a:lstStyle/>
          <a:p>
            <a:pPr marL="854075" lvl="1" indent="-854075">
              <a:buNone/>
            </a:pPr>
            <a:endParaRPr lang="en-US" altLang="en-US" sz="1800" dirty="0" smtClean="0"/>
          </a:p>
          <a:p>
            <a:pPr marL="0" lvl="1" indent="0">
              <a:buFont typeface="Wingdings" pitchFamily="2" charset="2"/>
              <a:buChar char="q"/>
            </a:pPr>
            <a:endParaRPr lang="en-US" altLang="en-US" sz="1800" dirty="0" smtClean="0"/>
          </a:p>
          <a:p>
            <a:r>
              <a:rPr lang="en-US" altLang="en-US" sz="3600" dirty="0" smtClean="0"/>
              <a:t>It is a Comprehensive Research , Development  &amp; Extension Education Programme. </a:t>
            </a:r>
          </a:p>
          <a:p>
            <a:r>
              <a:rPr lang="en-US" altLang="en-US" sz="3600" dirty="0" smtClean="0"/>
              <a:t>Contingency Plan for every Block  - how to manage crops in wake up of unforeseen weather like delay in rain, floods etc.</a:t>
            </a:r>
          </a:p>
          <a:p>
            <a:r>
              <a:rPr lang="en-US" altLang="en-US" sz="3600" dirty="0" smtClean="0"/>
              <a:t>Implemented throughout the country.  </a:t>
            </a:r>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10</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81000"/>
            <a:ext cx="8229600" cy="1143000"/>
          </a:xfrm>
        </p:spPr>
        <p:txBody>
          <a:bodyPr>
            <a:noAutofit/>
          </a:bodyPr>
          <a:lstStyle/>
          <a:p>
            <a:pPr eaLnBrk="1" hangingPunct="1"/>
            <a:r>
              <a:rPr lang="en-US" altLang="en-US" sz="4000" b="1" dirty="0" smtClean="0">
                <a:solidFill>
                  <a:schemeClr val="accent2">
                    <a:lumMod val="75000"/>
                  </a:schemeClr>
                </a:solidFill>
              </a:rPr>
              <a:t>THE INITIATIVES</a:t>
            </a:r>
            <a:br>
              <a:rPr lang="en-US" altLang="en-US" sz="4000" b="1" dirty="0" smtClean="0">
                <a:solidFill>
                  <a:schemeClr val="accent2">
                    <a:lumMod val="75000"/>
                  </a:schemeClr>
                </a:solidFill>
              </a:rPr>
            </a:br>
            <a:endParaRPr lang="en-US" altLang="en-US" sz="4000" b="1" dirty="0" smtClean="0">
              <a:solidFill>
                <a:schemeClr val="accent2">
                  <a:lumMod val="75000"/>
                </a:schemeClr>
              </a:solidFill>
            </a:endParaRPr>
          </a:p>
        </p:txBody>
      </p:sp>
      <p:sp>
        <p:nvSpPr>
          <p:cNvPr id="39939" name="Content Placeholder 2"/>
          <p:cNvSpPr>
            <a:spLocks noGrp="1"/>
          </p:cNvSpPr>
          <p:nvPr>
            <p:ph idx="1"/>
          </p:nvPr>
        </p:nvSpPr>
        <p:spPr>
          <a:xfrm>
            <a:off x="685800" y="1143000"/>
            <a:ext cx="8077200" cy="4953000"/>
          </a:xfrm>
        </p:spPr>
        <p:txBody>
          <a:bodyPr rtlCol="0">
            <a:noAutofit/>
          </a:bodyPr>
          <a:lstStyle/>
          <a:p>
            <a:pPr marL="0" indent="0">
              <a:spcBef>
                <a:spcPts val="0"/>
              </a:spcBef>
              <a:buNone/>
              <a:defRPr/>
            </a:pPr>
            <a:r>
              <a:rPr lang="en-US" altLang="en-US" b="1" dirty="0" smtClean="0">
                <a:solidFill>
                  <a:schemeClr val="accent2">
                    <a:lumMod val="75000"/>
                  </a:schemeClr>
                </a:solidFill>
              </a:rPr>
              <a:t>Soil Health Card</a:t>
            </a:r>
          </a:p>
          <a:p>
            <a:pPr marL="0" indent="0">
              <a:spcBef>
                <a:spcPts val="0"/>
              </a:spcBef>
              <a:buNone/>
              <a:defRPr/>
            </a:pPr>
            <a:endParaRPr lang="en-US" sz="2800" dirty="0" smtClean="0"/>
          </a:p>
          <a:p>
            <a:pPr marL="0" indent="0" algn="just">
              <a:spcBef>
                <a:spcPts val="0"/>
              </a:spcBef>
              <a:buNone/>
              <a:defRPr/>
            </a:pPr>
            <a:r>
              <a:rPr lang="en-US" sz="2800" dirty="0" smtClean="0"/>
              <a:t>Soil Health Card is a key to climate resilient crops. </a:t>
            </a:r>
          </a:p>
          <a:p>
            <a:pPr marL="0" indent="0" algn="just" eaLnBrk="1" fontAlgn="auto" hangingPunct="1">
              <a:spcBef>
                <a:spcPts val="0"/>
              </a:spcBef>
              <a:spcAft>
                <a:spcPts val="0"/>
              </a:spcAft>
              <a:buFont typeface="Arial" pitchFamily="34" charset="0"/>
              <a:buNone/>
              <a:defRPr/>
            </a:pPr>
            <a:endParaRPr lang="en-US" sz="2800" dirty="0" smtClean="0"/>
          </a:p>
          <a:p>
            <a:pPr marL="0" indent="0" algn="just" eaLnBrk="1" fontAlgn="auto" hangingPunct="1">
              <a:spcBef>
                <a:spcPts val="0"/>
              </a:spcBef>
              <a:spcAft>
                <a:spcPts val="0"/>
              </a:spcAft>
              <a:buFont typeface="Arial" pitchFamily="34" charset="0"/>
              <a:buNone/>
              <a:defRPr/>
            </a:pPr>
            <a:r>
              <a:rPr lang="en-US" sz="2800" dirty="0" smtClean="0"/>
              <a:t>It is a comprehensive new extension approach to provide individual farmer,  a written guidance for management of soil and selection of crops which can be sustained by it. This in contrast to current system which provide  farmers oral guidance.  This is based  on Soil Health Analysis of his land. </a:t>
            </a:r>
          </a:p>
          <a:p>
            <a:pPr marL="0" indent="0" eaLnBrk="1" fontAlgn="auto" hangingPunct="1">
              <a:spcBef>
                <a:spcPts val="0"/>
              </a:spcBef>
              <a:spcAft>
                <a:spcPts val="0"/>
              </a:spcAft>
              <a:buFont typeface="Arial" pitchFamily="34" charset="0"/>
              <a:buNone/>
              <a:defRPr/>
            </a:pPr>
            <a:endParaRPr lang="en-US" sz="2800" dirty="0" smtClean="0"/>
          </a:p>
          <a:p>
            <a:pPr marL="0" indent="0" eaLnBrk="1" fontAlgn="auto" hangingPunct="1">
              <a:spcBef>
                <a:spcPts val="0"/>
              </a:spcBef>
              <a:spcAft>
                <a:spcPts val="0"/>
              </a:spcAft>
              <a:buFont typeface="Arial" pitchFamily="34" charset="0"/>
              <a:buNone/>
              <a:defRPr/>
            </a:pPr>
            <a:r>
              <a:rPr lang="en-US" sz="2800" dirty="0" smtClean="0"/>
              <a:t>. </a:t>
            </a:r>
          </a:p>
          <a:p>
            <a:pPr eaLnBrk="1" fontAlgn="auto" hangingPunct="1">
              <a:spcAft>
                <a:spcPts val="0"/>
              </a:spcAft>
              <a:defRPr/>
            </a:pPr>
            <a:endParaRPr lang="en-US" sz="3600" dirty="0" smtClean="0"/>
          </a:p>
        </p:txBody>
      </p:sp>
      <p:sp>
        <p:nvSpPr>
          <p:cNvPr id="46084" name="Slide Number Placeholder 3"/>
          <p:cNvSpPr>
            <a:spLocks noGrp="1"/>
          </p:cNvSpPr>
          <p:nvPr>
            <p:ph type="sldNum" sz="quarter" idx="12"/>
          </p:nvPr>
        </p:nvSpPr>
        <p:spPr bwMode="auto">
          <a:noFill/>
          <a:ln>
            <a:miter lim="800000"/>
            <a:headEnd/>
            <a:tailEnd/>
          </a:ln>
        </p:spPr>
        <p:txBody>
          <a:bodyPr/>
          <a:lstStyle/>
          <a:p>
            <a:fld id="{5564A066-772F-4D69-B870-66505E02CAB1}" type="slidenum">
              <a:rPr lang="en-US" altLang="en-US" smtClean="0"/>
              <a:pPr/>
              <a:t>11</a:t>
            </a:fld>
            <a:endParaRPr lang="en-US" altLang="en-US" smtClean="0"/>
          </a:p>
        </p:txBody>
      </p:sp>
      <p:pic>
        <p:nvPicPr>
          <p:cNvPr id="4608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46086"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Multiple Source of Income </a:t>
            </a:r>
            <a:endParaRPr lang="en-US" b="1" dirty="0">
              <a:solidFill>
                <a:schemeClr val="accent2"/>
              </a:solidFill>
            </a:endParaRPr>
          </a:p>
        </p:txBody>
      </p:sp>
      <p:sp>
        <p:nvSpPr>
          <p:cNvPr id="3" name="Content Placeholder 2"/>
          <p:cNvSpPr>
            <a:spLocks noGrp="1"/>
          </p:cNvSpPr>
          <p:nvPr>
            <p:ph idx="1"/>
          </p:nvPr>
        </p:nvSpPr>
        <p:spPr>
          <a:xfrm>
            <a:off x="457200" y="1371600"/>
            <a:ext cx="8229600" cy="5181600"/>
          </a:xfrm>
        </p:spPr>
        <p:txBody>
          <a:bodyPr/>
          <a:lstStyle/>
          <a:p>
            <a:pPr>
              <a:buNone/>
            </a:pPr>
            <a:r>
              <a:rPr lang="en-US" dirty="0" smtClean="0"/>
              <a:t>Farmers are encouraged to have multiple Source of Income. if one fails other helps to Survive-</a:t>
            </a:r>
            <a:r>
              <a:rPr lang="en-US" dirty="0" err="1" smtClean="0"/>
              <a:t>eg</a:t>
            </a:r>
            <a:endParaRPr lang="en-US" dirty="0" smtClean="0"/>
          </a:p>
          <a:p>
            <a:r>
              <a:rPr lang="en-US" dirty="0" smtClean="0"/>
              <a:t>Poultry/Cattle with crop</a:t>
            </a:r>
          </a:p>
          <a:p>
            <a:r>
              <a:rPr lang="en-US" dirty="0" smtClean="0"/>
              <a:t>Rice-Fish</a:t>
            </a:r>
          </a:p>
          <a:p>
            <a:r>
              <a:rPr lang="en-US" dirty="0" smtClean="0"/>
              <a:t>Agro Forestry</a:t>
            </a:r>
          </a:p>
          <a:p>
            <a:r>
              <a:rPr lang="en-US" dirty="0" smtClean="0"/>
              <a:t>handicraft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3600" b="1" dirty="0" smtClean="0">
                <a:solidFill>
                  <a:schemeClr val="accent2">
                    <a:lumMod val="75000"/>
                  </a:schemeClr>
                </a:solidFill>
                <a:latin typeface="Candara" pitchFamily="34" charset="0"/>
              </a:rPr>
              <a:t>Other Initiative include</a:t>
            </a:r>
            <a:endParaRPr lang="en-US" altLang="en-US" sz="36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lnSpcReduction="10000"/>
          </a:bodyPr>
          <a:lstStyle/>
          <a:p>
            <a:pPr marL="457200" lvl="1" indent="-457200" algn="just">
              <a:buFont typeface="Wingdings" pitchFamily="2" charset="2"/>
              <a:buChar char="§"/>
            </a:pPr>
            <a:r>
              <a:rPr lang="en-US" altLang="en-US" sz="2400" dirty="0" smtClean="0"/>
              <a:t>Livestock Management  - shelters and vaccinations and milk cooperative. </a:t>
            </a:r>
          </a:p>
          <a:p>
            <a:pPr marL="457200" lvl="1" indent="-457200" algn="just">
              <a:buFont typeface="Wingdings" pitchFamily="2" charset="2"/>
              <a:buChar char="§"/>
            </a:pPr>
            <a:r>
              <a:rPr lang="en-US" altLang="en-US" sz="2400" dirty="0" smtClean="0"/>
              <a:t>Micro  enterprise for rural youth based on local production,  market and agro services needed.</a:t>
            </a:r>
          </a:p>
          <a:p>
            <a:pPr marL="457200" lvl="1" indent="-457200" algn="just">
              <a:buFont typeface="Wingdings" pitchFamily="2" charset="2"/>
              <a:buChar char="§"/>
            </a:pPr>
            <a:r>
              <a:rPr lang="en-US" altLang="en-US" sz="2400" dirty="0" smtClean="0"/>
              <a:t>Special capacity building  for woman farmers</a:t>
            </a:r>
          </a:p>
          <a:p>
            <a:pPr marL="457200" lvl="1" indent="-457200" algn="just">
              <a:buFont typeface="Wingdings" pitchFamily="2" charset="2"/>
              <a:buChar char="§"/>
            </a:pPr>
            <a:r>
              <a:rPr lang="en-US" altLang="en-US" sz="2400" dirty="0" smtClean="0"/>
              <a:t>Use of Science &amp; Technology, Bio-technology  use of Tissue Culture</a:t>
            </a:r>
          </a:p>
          <a:p>
            <a:pPr marL="457200" lvl="1" indent="-457200" algn="just">
              <a:buFont typeface="Wingdings" pitchFamily="2" charset="2"/>
              <a:buChar char="§"/>
            </a:pPr>
            <a:r>
              <a:rPr lang="en-US" altLang="en-US" sz="2400" dirty="0" smtClean="0"/>
              <a:t>Use of Information and Communication Technology (ICT) services to reach out farmers. Special KISAN (farmers) T. V. channel and  special F.M. Radio broadcasting. </a:t>
            </a:r>
          </a:p>
          <a:p>
            <a:pPr marL="457200" lvl="1" indent="-457200" algn="just">
              <a:buFont typeface="Wingdings" pitchFamily="2" charset="2"/>
              <a:buChar char="§"/>
            </a:pPr>
            <a:r>
              <a:rPr lang="en-US" altLang="en-US" sz="2400" dirty="0" smtClean="0"/>
              <a:t>Weather forecasting and Agro Advisory based on that for long term, medium term and short term by Indian Metrological Department up to Block level. </a:t>
            </a:r>
          </a:p>
          <a:p>
            <a:pPr marL="457200" lvl="1" indent="-457200" algn="just">
              <a:buFont typeface="Wingdings" pitchFamily="2" charset="2"/>
              <a:buChar char="§"/>
            </a:pPr>
            <a:r>
              <a:rPr lang="en-US" altLang="en-US" sz="2400" dirty="0" smtClean="0"/>
              <a:t>New crop pattern  - mixed crops, Perennial crops, agro forestry, organic farming. </a:t>
            </a:r>
          </a:p>
          <a:p>
            <a:pPr marL="0" lvl="1" indent="0">
              <a:buFont typeface="Wingdings" pitchFamily="2" charset="2"/>
              <a:buChar char="q"/>
            </a:pPr>
            <a:endParaRPr lang="en-US" altLang="en-US" sz="2400" dirty="0" smtClean="0"/>
          </a:p>
          <a:p>
            <a:pPr eaLnBrk="1" hangingPunct="1">
              <a:buFont typeface="Arial" pitchFamily="34" charset="0"/>
              <a:buNone/>
            </a:pPr>
            <a:endParaRPr lang="en-US" altLang="en-US" sz="24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13</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4000" b="1" dirty="0" smtClean="0">
                <a:solidFill>
                  <a:schemeClr val="accent2">
                    <a:lumMod val="75000"/>
                  </a:schemeClr>
                </a:solidFill>
                <a:latin typeface="Candara" pitchFamily="34" charset="0"/>
              </a:rPr>
              <a:t>Other Initiative include</a:t>
            </a:r>
            <a:endParaRPr lang="en-US" altLang="en-US" sz="40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a:bodyPr>
          <a:lstStyle/>
          <a:p>
            <a:pPr marL="457200" lvl="1" indent="-457200" algn="just">
              <a:buFont typeface="Wingdings" pitchFamily="2" charset="2"/>
              <a:buChar char="§"/>
            </a:pPr>
            <a:r>
              <a:rPr lang="en-US" altLang="en-US" sz="2400" dirty="0" smtClean="0"/>
              <a:t>Community Bio-gas plants with  Vermi-compost . This mitigates GHG emission by cattle, provide clean fuel and organic fertilizer.</a:t>
            </a:r>
          </a:p>
          <a:p>
            <a:pPr marL="457200" lvl="1" indent="-457200" algn="just">
              <a:buFont typeface="Wingdings" pitchFamily="2" charset="2"/>
              <a:buChar char="§"/>
            </a:pPr>
            <a:r>
              <a:rPr lang="en-US" altLang="en-US" sz="2400" dirty="0" smtClean="0"/>
              <a:t>Credit to farmers – opening of Bank account even without deposit  - JAN DHAN scheme.</a:t>
            </a:r>
          </a:p>
          <a:p>
            <a:pPr marL="457200" lvl="1" indent="-457200" algn="just">
              <a:buFont typeface="Wingdings" pitchFamily="2" charset="2"/>
              <a:buChar char="§"/>
            </a:pPr>
            <a:r>
              <a:rPr lang="en-US" altLang="en-US" sz="2400" dirty="0" smtClean="0"/>
              <a:t>Promotion of solar appliances for drying of crops, pumping of water and street light.</a:t>
            </a:r>
          </a:p>
          <a:p>
            <a:pPr marL="457200" lvl="1" indent="-457200" algn="just">
              <a:buFont typeface="Wingdings" pitchFamily="2" charset="2"/>
              <a:buChar char="§"/>
            </a:pPr>
            <a:r>
              <a:rPr lang="en-US" altLang="en-US" sz="2400" dirty="0" smtClean="0"/>
              <a:t>Promotion of participative scheme for water harvesting,   Check dams, Community ponds and farm ponds for every village. </a:t>
            </a:r>
          </a:p>
          <a:p>
            <a:pPr marL="457200" lvl="1" indent="-457200" algn="just">
              <a:buFont typeface="Wingdings" pitchFamily="2" charset="2"/>
              <a:buChar char="§"/>
            </a:pPr>
            <a:r>
              <a:rPr lang="en-US" altLang="en-US" sz="2400" dirty="0" smtClean="0"/>
              <a:t>Promotion of Micro irrigation  .</a:t>
            </a:r>
          </a:p>
          <a:p>
            <a:pPr marL="457200" lvl="1" indent="-457200" algn="just">
              <a:buFont typeface="Wingdings" pitchFamily="2" charset="2"/>
              <a:buChar char="§"/>
            </a:pPr>
            <a:r>
              <a:rPr lang="en-US" altLang="en-US" sz="2400" dirty="0" smtClean="0"/>
              <a:t>Helpline for guidance on phone managed and replied by Agriculture experts. </a:t>
            </a:r>
          </a:p>
          <a:p>
            <a:pPr marL="457200" lvl="1" indent="-457200">
              <a:buFont typeface="Wingdings" pitchFamily="2" charset="2"/>
              <a:buChar char="§"/>
            </a:pPr>
            <a:endParaRPr lang="en-US" altLang="en-US" sz="2400" dirty="0" smtClean="0"/>
          </a:p>
          <a:p>
            <a:pPr eaLnBrk="1" hangingPunct="1">
              <a:buFont typeface="Arial" pitchFamily="34" charset="0"/>
              <a:buNone/>
            </a:pPr>
            <a:endParaRPr lang="en-US" altLang="en-US" sz="24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14</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52400"/>
            <a:ext cx="7772400" cy="847708"/>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IN" dirty="0" smtClean="0"/>
              <a:t/>
            </a:r>
            <a:br>
              <a:rPr lang="en-IN" dirty="0" smtClean="0"/>
            </a:br>
            <a:r>
              <a:rPr lang="en-US" b="1" dirty="0" smtClean="0"/>
              <a:t> </a:t>
            </a:r>
            <a:br>
              <a:rPr lang="en-US" b="1" dirty="0" smtClean="0"/>
            </a:br>
            <a:r>
              <a:rPr lang="en-US" b="1" dirty="0" smtClean="0"/>
              <a:t/>
            </a:r>
            <a:br>
              <a:rPr lang="en-US" b="1" dirty="0" smtClean="0"/>
            </a:br>
            <a:r>
              <a:rPr lang="en-US" b="1" dirty="0" smtClean="0"/>
              <a:t/>
            </a:r>
            <a:br>
              <a:rPr lang="en-US" b="1" dirty="0" smtClean="0"/>
            </a:br>
            <a:r>
              <a:rPr lang="en-US" sz="4000" dirty="0" smtClean="0">
                <a:solidFill>
                  <a:schemeClr val="accent2"/>
                </a:solidFill>
              </a:rPr>
              <a:t>Women farmers</a:t>
            </a:r>
            <a:r>
              <a:rPr lang="en-US" dirty="0" smtClean="0"/>
              <a:t/>
            </a:r>
            <a:br>
              <a:rPr lang="en-US" dirty="0" smtClean="0"/>
            </a:br>
            <a:r>
              <a:rPr lang="en-US" sz="2700" dirty="0" smtClean="0">
                <a:solidFill>
                  <a:schemeClr val="accent2"/>
                </a:solidFill>
              </a:rPr>
              <a:t>Indian Situation:</a:t>
            </a:r>
            <a:endParaRPr lang="en-IN" sz="2700" dirty="0">
              <a:solidFill>
                <a:schemeClr val="accent2"/>
              </a:solidFill>
            </a:endParaRPr>
          </a:p>
        </p:txBody>
      </p:sp>
      <p:sp>
        <p:nvSpPr>
          <p:cNvPr id="9" name="Text Placeholder 8"/>
          <p:cNvSpPr>
            <a:spLocks noGrp="1"/>
          </p:cNvSpPr>
          <p:nvPr>
            <p:ph type="body" idx="2"/>
          </p:nvPr>
        </p:nvSpPr>
        <p:spPr/>
        <p:txBody>
          <a:bodyPr/>
          <a:lstStyle/>
          <a:p>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15</a:t>
            </a:fld>
            <a:endParaRPr lang="en-IN" dirty="0"/>
          </a:p>
        </p:txBody>
      </p:sp>
      <p:sp>
        <p:nvSpPr>
          <p:cNvPr id="7" name="Content Placeholder 6"/>
          <p:cNvSpPr>
            <a:spLocks noGrp="1"/>
          </p:cNvSpPr>
          <p:nvPr>
            <p:ph sz="quarter" idx="1"/>
          </p:nvPr>
        </p:nvSpPr>
        <p:spPr>
          <a:xfrm>
            <a:off x="3571868" y="1000108"/>
            <a:ext cx="5114932" cy="5500726"/>
          </a:xfrm>
        </p:spPr>
        <p:txBody>
          <a:bodyPr>
            <a:normAutofit fontScale="70000" lnSpcReduction="20000"/>
          </a:bodyPr>
          <a:lstStyle/>
          <a:p>
            <a:pPr marL="342900" lvl="0" indent="-342900" algn="just">
              <a:lnSpc>
                <a:spcPct val="115000"/>
              </a:lnSpc>
              <a:spcAft>
                <a:spcPts val="0"/>
              </a:spcAft>
              <a:buFont typeface="Symbol"/>
              <a:buChar char=""/>
            </a:pPr>
            <a:r>
              <a:rPr lang="en-US" sz="3100" spc="-5" dirty="0" smtClean="0">
                <a:latin typeface="+mj-lt"/>
                <a:ea typeface="Times New Roman"/>
                <a:cs typeface="Sylfaen"/>
              </a:rPr>
              <a:t>Women account for around 48% of the total population of the country.</a:t>
            </a:r>
            <a:endParaRPr lang="en-IN" sz="3100" dirty="0" smtClean="0">
              <a:latin typeface="+mj-lt"/>
              <a:ea typeface="Times New Roman"/>
              <a:cs typeface="Times New Roman"/>
            </a:endParaRPr>
          </a:p>
          <a:p>
            <a:pPr marL="342900" lvl="0" indent="-342900" algn="just">
              <a:lnSpc>
                <a:spcPct val="115000"/>
              </a:lnSpc>
              <a:spcAft>
                <a:spcPts val="0"/>
              </a:spcAft>
              <a:buFont typeface="Symbol"/>
              <a:buChar char=""/>
            </a:pPr>
            <a:r>
              <a:rPr lang="en-US" sz="3100" spc="-5" dirty="0" smtClean="0">
                <a:latin typeface="+mj-lt"/>
                <a:ea typeface="Times New Roman"/>
                <a:cs typeface="Sylfaen"/>
              </a:rPr>
              <a:t>Around 75% of total women normally live in rural areas. Increasingly majority of the total rural women work as cultivators.</a:t>
            </a:r>
            <a:endParaRPr lang="en-IN" sz="3100" dirty="0" smtClean="0">
              <a:latin typeface="+mj-lt"/>
              <a:ea typeface="Times New Roman"/>
              <a:cs typeface="Times New Roman"/>
            </a:endParaRPr>
          </a:p>
          <a:p>
            <a:pPr marL="342900" lvl="0" indent="-342900" algn="just">
              <a:lnSpc>
                <a:spcPct val="115000"/>
              </a:lnSpc>
              <a:spcAft>
                <a:spcPts val="0"/>
              </a:spcAft>
              <a:buFont typeface="Symbol"/>
              <a:buChar char=""/>
            </a:pPr>
            <a:r>
              <a:rPr lang="en-US" sz="3100" spc="-5" dirty="0" smtClean="0">
                <a:latin typeface="+mj-lt"/>
                <a:ea typeface="Times New Roman"/>
                <a:cs typeface="Sylfaen"/>
              </a:rPr>
              <a:t>They are also engaged in forestry, fisheries and other allied activities.</a:t>
            </a:r>
            <a:endParaRPr lang="en-IN" sz="3100" dirty="0" smtClean="0">
              <a:latin typeface="+mj-lt"/>
              <a:ea typeface="Times New Roman"/>
              <a:cs typeface="Times New Roman"/>
            </a:endParaRPr>
          </a:p>
          <a:p>
            <a:pPr marL="342900" lvl="0" indent="-342900" algn="just">
              <a:lnSpc>
                <a:spcPct val="115000"/>
              </a:lnSpc>
              <a:spcAft>
                <a:spcPts val="0"/>
              </a:spcAft>
              <a:buFont typeface="Symbol"/>
              <a:buChar char=""/>
            </a:pPr>
            <a:r>
              <a:rPr lang="en-US" sz="3100" spc="-5" dirty="0" smtClean="0">
                <a:latin typeface="+mj-lt"/>
                <a:ea typeface="Times New Roman"/>
                <a:cs typeface="Sylfaen"/>
              </a:rPr>
              <a:t>They work along with men to plough till the land prior to the monsoon. </a:t>
            </a:r>
            <a:endParaRPr lang="en-IN" sz="3100" dirty="0" smtClean="0">
              <a:latin typeface="+mj-lt"/>
              <a:ea typeface="Times New Roman"/>
              <a:cs typeface="Times New Roman"/>
            </a:endParaRPr>
          </a:p>
          <a:p>
            <a:pPr marL="342900" lvl="0" indent="-342900" algn="just">
              <a:lnSpc>
                <a:spcPct val="115000"/>
              </a:lnSpc>
              <a:spcAft>
                <a:spcPts val="0"/>
              </a:spcAft>
              <a:buFont typeface="Symbol"/>
              <a:buChar char=""/>
            </a:pPr>
            <a:r>
              <a:rPr lang="en-US" sz="3100" spc="-5" dirty="0" smtClean="0">
                <a:latin typeface="+mj-lt"/>
                <a:ea typeface="Times New Roman"/>
                <a:cs typeface="Sylfaen"/>
              </a:rPr>
              <a:t>Most of the women sow seeds and take care of plants / crops and postharvest work.</a:t>
            </a:r>
            <a:endParaRPr lang="en-IN" sz="3100" dirty="0" smtClean="0">
              <a:latin typeface="+mj-lt"/>
              <a:ea typeface="Times New Roman"/>
              <a:cs typeface="Times New Roman"/>
            </a:endParaRPr>
          </a:p>
          <a:p>
            <a:pPr marL="342900" lvl="0" indent="-342900" algn="just">
              <a:lnSpc>
                <a:spcPct val="115000"/>
              </a:lnSpc>
              <a:spcAft>
                <a:spcPts val="0"/>
              </a:spcAft>
              <a:buFont typeface="Symbol"/>
              <a:buChar char=""/>
            </a:pPr>
            <a:r>
              <a:rPr lang="en-US" sz="3100" spc="-5" dirty="0" smtClean="0">
                <a:latin typeface="+mj-lt"/>
                <a:ea typeface="Times New Roman"/>
                <a:cs typeface="Sylfaen"/>
              </a:rPr>
              <a:t>They are looking after entire Livestock Management.</a:t>
            </a:r>
            <a:endParaRPr lang="en-IN" sz="3100" dirty="0" smtClean="0">
              <a:latin typeface="+mj-lt"/>
              <a:ea typeface="Times New Roman"/>
              <a:cs typeface="Times New Roman"/>
            </a:endParaRPr>
          </a:p>
          <a:p>
            <a:pPr>
              <a:buNone/>
            </a:pPr>
            <a:endParaRPr lang="en-IN" dirty="0"/>
          </a:p>
        </p:txBody>
      </p:sp>
      <p:sp>
        <p:nvSpPr>
          <p:cNvPr id="2048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Image result for map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7" name="Picture 7" descr="C:\Documents and Settings\Administrator\Desktop\images.jpg"/>
          <p:cNvPicPr>
            <a:picLocks noChangeAspect="1" noChangeArrowheads="1"/>
          </p:cNvPicPr>
          <p:nvPr/>
        </p:nvPicPr>
        <p:blipFill>
          <a:blip r:embed="rId2"/>
          <a:srcRect/>
          <a:stretch>
            <a:fillRect/>
          </a:stretch>
        </p:blipFill>
        <p:spPr bwMode="auto">
          <a:xfrm>
            <a:off x="0" y="1357298"/>
            <a:ext cx="3571868" cy="47149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Autofit/>
          </a:bodyPr>
          <a:lstStyle/>
          <a:p>
            <a:pPr algn="ctr"/>
            <a:r>
              <a:rPr lang="en-US" sz="2800" b="1" dirty="0" smtClean="0">
                <a:solidFill>
                  <a:schemeClr val="tx1"/>
                </a:solidFill>
              </a:rPr>
              <a:t/>
            </a:r>
            <a:br>
              <a:rPr lang="en-US" sz="2800" b="1" dirty="0" smtClean="0">
                <a:solidFill>
                  <a:schemeClr val="tx1"/>
                </a:solidFill>
              </a:rPr>
            </a:br>
            <a:r>
              <a:rPr lang="en-US" sz="2800" b="1" dirty="0" smtClean="0">
                <a:solidFill>
                  <a:schemeClr val="accent2"/>
                </a:solidFill>
              </a:rPr>
              <a:t>There is pressure of multiple household activities- apart from working on farm and managing livestock:</a:t>
            </a:r>
            <a:r>
              <a:rPr lang="en-IN" sz="2800" dirty="0" smtClean="0">
                <a:solidFill>
                  <a:schemeClr val="accent2"/>
                </a:solidFill>
              </a:rPr>
              <a:t/>
            </a:r>
            <a:br>
              <a:rPr lang="en-IN" sz="2800" dirty="0" smtClean="0">
                <a:solidFill>
                  <a:schemeClr val="accent2"/>
                </a:solidFill>
              </a:rPr>
            </a:br>
            <a:endParaRPr lang="en-IN" sz="2800" dirty="0">
              <a:solidFill>
                <a:schemeClr val="accent2"/>
              </a:solidFill>
            </a:endParaRPr>
          </a:p>
        </p:txBody>
      </p:sp>
      <p:sp>
        <p:nvSpPr>
          <p:cNvPr id="6" name="Content Placeholder 5"/>
          <p:cNvSpPr>
            <a:spLocks noGrp="1"/>
          </p:cNvSpPr>
          <p:nvPr>
            <p:ph idx="1"/>
          </p:nvPr>
        </p:nvSpPr>
        <p:spPr>
          <a:xfrm>
            <a:off x="0" y="1066800"/>
            <a:ext cx="8915400" cy="5791200"/>
          </a:xfrm>
        </p:spPr>
        <p:txBody>
          <a:bodyPr>
            <a:noAutofit/>
          </a:bodyPr>
          <a:lstStyle/>
          <a:p>
            <a:pPr marL="342900" lvl="0" indent="-342900" algn="just">
              <a:lnSpc>
                <a:spcPct val="115000"/>
              </a:lnSpc>
              <a:spcAft>
                <a:spcPts val="0"/>
              </a:spcAft>
              <a:buFont typeface="Symbol"/>
              <a:buChar char=""/>
            </a:pPr>
            <a:r>
              <a:rPr lang="en-US" sz="2800" spc="-5" dirty="0" smtClean="0">
                <a:latin typeface="Calibri"/>
                <a:ea typeface="Times New Roman"/>
                <a:cs typeface="Sylfaen"/>
              </a:rPr>
              <a:t>Bringing water, fuel and food.</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Cooking includes- cleaning, peeling, grinding- so and so forth.</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Caring – Children and Elders, Children education, Health-care for all members.</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Cleaning – utensils, house, courtyard, preparing bed, washing clothes and drying.</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solidFill>
                  <a:srgbClr val="000000"/>
                </a:solidFill>
                <a:latin typeface="Calibri"/>
                <a:ea typeface="Times New Roman"/>
                <a:cs typeface="Sylfaen"/>
              </a:rPr>
              <a:t>But they have </a:t>
            </a:r>
            <a:r>
              <a:rPr lang="en-US" sz="2800" spc="-5" dirty="0" smtClean="0">
                <a:latin typeface="Calibri"/>
                <a:ea typeface="Times New Roman"/>
                <a:cs typeface="Sylfaen"/>
              </a:rPr>
              <a:t>less or no say in share of income earned by the family.</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Go long way to fetch water- they walk-while men have By-cycle and Bike to fetch it- but do not do it.</a:t>
            </a:r>
            <a:endParaRPr lang="en-IN" sz="2800" dirty="0" smtClean="0">
              <a:latin typeface="Calibri"/>
              <a:ea typeface="Times New Roman"/>
              <a:cs typeface="Times New Roman"/>
            </a:endParaRPr>
          </a:p>
          <a:p>
            <a:pPr>
              <a:buNone/>
            </a:pPr>
            <a:endParaRPr lang="en-IN" sz="2800"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16</a:t>
            </a:fld>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796908"/>
          </a:xfrm>
        </p:spPr>
        <p:txBody>
          <a:bodyPr>
            <a:normAutofit fontScale="90000"/>
          </a:bodyPr>
          <a:lstStyle/>
          <a:p>
            <a:r>
              <a:rPr lang="en-US" sz="4800" b="1" dirty="0" smtClean="0">
                <a:solidFill>
                  <a:schemeClr val="accent2"/>
                </a:solidFill>
              </a:rPr>
              <a:t>Conti……..</a:t>
            </a:r>
            <a:endParaRPr lang="en-US" sz="4800" b="1" dirty="0">
              <a:solidFill>
                <a:schemeClr val="accent2"/>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17</a:t>
            </a:fld>
            <a:endParaRPr lang="en-IN"/>
          </a:p>
        </p:txBody>
      </p:sp>
      <p:sp>
        <p:nvSpPr>
          <p:cNvPr id="7" name="Content Placeholder 6"/>
          <p:cNvSpPr>
            <a:spLocks noGrp="1"/>
          </p:cNvSpPr>
          <p:nvPr>
            <p:ph sz="quarter" idx="1"/>
          </p:nvPr>
        </p:nvSpPr>
        <p:spPr>
          <a:xfrm>
            <a:off x="642910" y="1000108"/>
            <a:ext cx="8286808" cy="5500726"/>
          </a:xfrm>
        </p:spPr>
        <p:txBody>
          <a:bodyPr>
            <a:normAutofit fontScale="85000" lnSpcReduction="10000"/>
          </a:bodyPr>
          <a:lstStyle/>
          <a:p>
            <a:pPr lvl="0" algn="just"/>
            <a:r>
              <a:rPr lang="en-US" sz="3300" dirty="0" smtClean="0">
                <a:latin typeface="Calibri" pitchFamily="34" charset="0"/>
              </a:rPr>
              <a:t>They cannot manage their own time management or even leisure hours or for physical rest or pay attention their own health problem. They are made to run one task to another. </a:t>
            </a:r>
            <a:endParaRPr lang="en-IN" sz="3300" dirty="0" smtClean="0">
              <a:latin typeface="Calibri" pitchFamily="34" charset="0"/>
            </a:endParaRPr>
          </a:p>
          <a:p>
            <a:pPr lvl="0" algn="just"/>
            <a:r>
              <a:rPr lang="en-US" sz="3300" dirty="0" smtClean="0">
                <a:latin typeface="Calibri" pitchFamily="34" charset="0"/>
              </a:rPr>
              <a:t>Farm tools and equipment are man centric- heavily with long hands- tractor seat is high. Even if women friendly designs are available- the accessibility is limited.</a:t>
            </a:r>
            <a:endParaRPr lang="en-IN" sz="3300" dirty="0" smtClean="0">
              <a:latin typeface="Calibri" pitchFamily="34" charset="0"/>
            </a:endParaRPr>
          </a:p>
          <a:p>
            <a:pPr lvl="0" algn="just"/>
            <a:r>
              <a:rPr lang="en-US" sz="3300" dirty="0" smtClean="0">
                <a:latin typeface="Calibri" pitchFamily="34" charset="0"/>
              </a:rPr>
              <a:t>The Agriculture Extension Team pays attention to progressive Farmers and visits them.</a:t>
            </a:r>
            <a:endParaRPr lang="en-IN" sz="3300" dirty="0" smtClean="0">
              <a:latin typeface="Calibri" pitchFamily="34" charset="0"/>
            </a:endParaRPr>
          </a:p>
          <a:p>
            <a:pPr lvl="0" algn="just"/>
            <a:r>
              <a:rPr lang="en-US" sz="3300" dirty="0" smtClean="0">
                <a:latin typeface="Calibri" pitchFamily="34" charset="0"/>
              </a:rPr>
              <a:t>In the Village Level Community Meets- the man dominates and decides against women- when issue relates to dispute between man and women.</a:t>
            </a:r>
            <a:endParaRPr lang="en-IN" sz="33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74638"/>
            <a:ext cx="8401080" cy="1143000"/>
          </a:xfrm>
        </p:spPr>
        <p:txBody>
          <a:bodyPr>
            <a:normAutofit/>
          </a:bodyPr>
          <a:lstStyle/>
          <a:p>
            <a:r>
              <a:rPr lang="en-US" sz="4800" b="1" dirty="0" smtClean="0">
                <a:solidFill>
                  <a:schemeClr val="accent2"/>
                </a:solidFill>
              </a:rPr>
              <a:t>Conti……..</a:t>
            </a:r>
            <a:endParaRPr lang="en-US" sz="4800" b="1" dirty="0">
              <a:solidFill>
                <a:schemeClr val="accent2"/>
              </a:solidFill>
            </a:endParaRPr>
          </a:p>
        </p:txBody>
      </p:sp>
      <p:sp>
        <p:nvSpPr>
          <p:cNvPr id="3" name="Slide Number Placeholder 2"/>
          <p:cNvSpPr>
            <a:spLocks noGrp="1"/>
          </p:cNvSpPr>
          <p:nvPr>
            <p:ph type="sldNum" sz="quarter" idx="12"/>
          </p:nvPr>
        </p:nvSpPr>
        <p:spPr/>
        <p:txBody>
          <a:bodyPr/>
          <a:lstStyle/>
          <a:p>
            <a:fld id="{7B0BD361-BBDE-4763-BC0A-9261A90693DF}" type="slidenum">
              <a:rPr lang="en-IN" smtClean="0"/>
              <a:pPr/>
              <a:t>18</a:t>
            </a:fld>
            <a:endParaRPr lang="en-IN"/>
          </a:p>
        </p:txBody>
      </p:sp>
      <p:sp>
        <p:nvSpPr>
          <p:cNvPr id="6" name="Content Placeholder 5"/>
          <p:cNvSpPr>
            <a:spLocks noGrp="1"/>
          </p:cNvSpPr>
          <p:nvPr>
            <p:ph sz="quarter" idx="1"/>
          </p:nvPr>
        </p:nvSpPr>
        <p:spPr>
          <a:xfrm>
            <a:off x="285720" y="1447800"/>
            <a:ext cx="8643998" cy="4981596"/>
          </a:xfrm>
        </p:spPr>
        <p:txBody>
          <a:bodyPr>
            <a:normAutofit fontScale="92500" lnSpcReduction="10000"/>
          </a:bodyPr>
          <a:lstStyle/>
          <a:p>
            <a:pPr algn="just">
              <a:lnSpc>
                <a:spcPct val="115000"/>
              </a:lnSpc>
              <a:spcAft>
                <a:spcPts val="0"/>
              </a:spcAft>
            </a:pPr>
            <a:r>
              <a:rPr lang="en-US" sz="3200" spc="-5" dirty="0" smtClean="0">
                <a:latin typeface="Calibri"/>
                <a:ea typeface="Times New Roman"/>
                <a:cs typeface="Sylfaen"/>
              </a:rPr>
              <a:t>There is Statutory reservation for 33% sits for all elected positions like that of </a:t>
            </a:r>
            <a:r>
              <a:rPr lang="en-US" sz="3200" spc="-5" dirty="0" err="1" smtClean="0">
                <a:latin typeface="Calibri"/>
                <a:ea typeface="Times New Roman"/>
                <a:cs typeface="Sylfaen"/>
              </a:rPr>
              <a:t>Sarpanch</a:t>
            </a:r>
            <a:r>
              <a:rPr lang="en-US" sz="3200" spc="-5" dirty="0" smtClean="0">
                <a:latin typeface="Calibri"/>
                <a:ea typeface="Times New Roman"/>
                <a:cs typeface="Sylfaen"/>
              </a:rPr>
              <a:t>(Elected head of </a:t>
            </a:r>
            <a:r>
              <a:rPr lang="en-US" sz="3200" spc="-5" dirty="0" err="1" smtClean="0">
                <a:latin typeface="Calibri"/>
                <a:ea typeface="Times New Roman"/>
                <a:cs typeface="Sylfaen"/>
              </a:rPr>
              <a:t>vilage</a:t>
            </a:r>
            <a:r>
              <a:rPr lang="en-US" sz="3200" spc="-5" dirty="0" smtClean="0">
                <a:latin typeface="Calibri"/>
                <a:ea typeface="Times New Roman"/>
                <a:cs typeface="Sylfaen"/>
              </a:rPr>
              <a:t> council),</a:t>
            </a:r>
            <a:r>
              <a:rPr lang="en-US" sz="3200" spc="-5" dirty="0" err="1" smtClean="0">
                <a:latin typeface="Calibri"/>
                <a:ea typeface="Times New Roman"/>
                <a:cs typeface="Sylfaen"/>
              </a:rPr>
              <a:t>Taluka</a:t>
            </a:r>
            <a:r>
              <a:rPr lang="en-US" sz="3200" spc="-5" dirty="0" smtClean="0">
                <a:latin typeface="Calibri"/>
                <a:ea typeface="Times New Roman"/>
                <a:cs typeface="Sylfaen"/>
              </a:rPr>
              <a:t> </a:t>
            </a:r>
            <a:r>
              <a:rPr lang="en-US" sz="3200" spc="-5" dirty="0" err="1" smtClean="0">
                <a:latin typeface="Calibri"/>
                <a:ea typeface="Times New Roman"/>
                <a:cs typeface="Sylfaen"/>
              </a:rPr>
              <a:t>Panchayat</a:t>
            </a:r>
            <a:r>
              <a:rPr lang="en-US" sz="3200" spc="-5" dirty="0" smtClean="0">
                <a:latin typeface="Calibri"/>
                <a:ea typeface="Times New Roman"/>
                <a:cs typeface="Sylfaen"/>
              </a:rPr>
              <a:t> and District </a:t>
            </a:r>
            <a:r>
              <a:rPr lang="en-US" sz="3200" spc="-5" dirty="0" err="1" smtClean="0">
                <a:latin typeface="Calibri"/>
                <a:ea typeface="Times New Roman"/>
                <a:cs typeface="Sylfaen"/>
              </a:rPr>
              <a:t>Panchayat</a:t>
            </a:r>
            <a:r>
              <a:rPr lang="en-US" sz="3200" spc="-5" dirty="0" smtClean="0">
                <a:latin typeface="Calibri"/>
                <a:ea typeface="Times New Roman"/>
                <a:cs typeface="Sylfaen"/>
              </a:rPr>
              <a:t> Chief.</a:t>
            </a:r>
            <a:endParaRPr lang="en-IN" sz="3200" dirty="0" smtClean="0">
              <a:latin typeface="Calibri"/>
              <a:ea typeface="Times New Roman"/>
              <a:cs typeface="Times New Roman"/>
            </a:endParaRPr>
          </a:p>
          <a:p>
            <a:pPr algn="just"/>
            <a:r>
              <a:rPr lang="en-US" sz="3200" spc="-5" dirty="0" smtClean="0">
                <a:latin typeface="Calibri"/>
                <a:ea typeface="Times New Roman"/>
                <a:cs typeface="Sylfaen"/>
              </a:rPr>
              <a:t>There are now number of schemes- for free education and scholarship- including Skill building, special Capacity Building.</a:t>
            </a:r>
          </a:p>
          <a:p>
            <a:pPr algn="just">
              <a:lnSpc>
                <a:spcPct val="115000"/>
              </a:lnSpc>
              <a:spcAft>
                <a:spcPts val="0"/>
              </a:spcAft>
            </a:pPr>
            <a:r>
              <a:rPr lang="en-US" sz="3200" spc="-5" dirty="0" smtClean="0">
                <a:latin typeface="Calibri"/>
                <a:ea typeface="Times New Roman"/>
                <a:cs typeface="Sylfaen"/>
              </a:rPr>
              <a:t>Development Departments; promotes Self-Help-Group of women to promote joint economic activities and subsidies their investment. </a:t>
            </a:r>
            <a:endParaRPr lang="en-IN" sz="3200" dirty="0" smtClean="0">
              <a:latin typeface="Calibri"/>
              <a:ea typeface="Times New Roman"/>
              <a:cs typeface="Times New Roman"/>
            </a:endParaRPr>
          </a:p>
          <a:p>
            <a:pPr>
              <a:buNone/>
            </a:pP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0"/>
            <a:ext cx="8075240" cy="1417638"/>
          </a:xfrm>
        </p:spPr>
        <p:txBody>
          <a:bodyPr>
            <a:noAutofit/>
          </a:bodyPr>
          <a:lstStyle/>
          <a:p>
            <a:pPr algn="ctr"/>
            <a:r>
              <a:rPr lang="en-US" sz="2800" b="1" dirty="0" smtClean="0">
                <a:solidFill>
                  <a:schemeClr val="accent2"/>
                </a:solidFill>
                <a:latin typeface="Calibri" pitchFamily="34" charset="0"/>
              </a:rPr>
              <a:t>Further the position of Rural Women is in contrast to their urban counter parts where now there is transformation</a:t>
            </a:r>
            <a:r>
              <a:rPr lang="en-US" sz="2800" b="1" dirty="0" smtClean="0">
                <a:solidFill>
                  <a:schemeClr val="accent2"/>
                </a:solidFill>
              </a:rPr>
              <a:t>:</a:t>
            </a:r>
            <a:endParaRPr lang="en-IN" sz="2800" b="1" dirty="0">
              <a:solidFill>
                <a:schemeClr val="accent2"/>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19</a:t>
            </a:fld>
            <a:endParaRPr lang="en-IN"/>
          </a:p>
        </p:txBody>
      </p:sp>
      <p:sp>
        <p:nvSpPr>
          <p:cNvPr id="9" name="Content Placeholder 8"/>
          <p:cNvSpPr>
            <a:spLocks noGrp="1"/>
          </p:cNvSpPr>
          <p:nvPr>
            <p:ph sz="quarter" idx="1"/>
          </p:nvPr>
        </p:nvSpPr>
        <p:spPr>
          <a:xfrm>
            <a:off x="500034" y="1412776"/>
            <a:ext cx="8186766" cy="5256584"/>
          </a:xfrm>
        </p:spPr>
        <p:txBody>
          <a:bodyPr>
            <a:noAutofit/>
          </a:bodyPr>
          <a:lstStyle/>
          <a:p>
            <a:pPr marL="342900" lvl="0" indent="-342900" algn="just">
              <a:lnSpc>
                <a:spcPct val="115000"/>
              </a:lnSpc>
              <a:spcAft>
                <a:spcPts val="0"/>
              </a:spcAft>
              <a:buFont typeface="Symbol"/>
              <a:buChar char=""/>
            </a:pPr>
            <a:r>
              <a:rPr lang="en-US" sz="2800" spc="-5" dirty="0" smtClean="0">
                <a:latin typeface="Calibri"/>
                <a:ea typeface="Times New Roman"/>
                <a:cs typeface="Sylfaen"/>
              </a:rPr>
              <a:t>Working Women have their own </a:t>
            </a:r>
            <a:r>
              <a:rPr lang="en-US" sz="2800" spc="-5" dirty="0" err="1" smtClean="0">
                <a:latin typeface="Calibri"/>
                <a:ea typeface="Times New Roman"/>
                <a:cs typeface="Sylfaen"/>
              </a:rPr>
              <a:t>Scooties</a:t>
            </a:r>
            <a:r>
              <a:rPr lang="en-US" sz="2800" spc="-5" dirty="0" smtClean="0">
                <a:latin typeface="Calibri"/>
                <a:ea typeface="Times New Roman"/>
                <a:cs typeface="Sylfaen"/>
              </a:rPr>
              <a:t>.(Two wheeler)</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In Kitchen they have electrical and mechanical tools-equipment starting from pressure cooker, micro-oven, </a:t>
            </a:r>
            <a:r>
              <a:rPr lang="en-US" sz="2800" spc="-5" dirty="0" err="1" smtClean="0">
                <a:latin typeface="Calibri"/>
                <a:ea typeface="Times New Roman"/>
                <a:cs typeface="Sylfaen"/>
              </a:rPr>
              <a:t>pillers</a:t>
            </a:r>
            <a:r>
              <a:rPr lang="en-US" sz="2800" spc="-5" dirty="0" smtClean="0">
                <a:latin typeface="Calibri"/>
                <a:ea typeface="Times New Roman"/>
                <a:cs typeface="Sylfaen"/>
              </a:rPr>
              <a:t> and crushers, grinder so on-so forth.</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Increasingly they are a ahead of boys in studies and occupy key positions and becoming Independent in decision making within and outside family.</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They have their own ATM card and Bank accounts.</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But the Rural Women lag behind. </a:t>
            </a:r>
            <a:endParaRPr lang="en-IN" sz="2800" dirty="0" smtClean="0">
              <a:latin typeface="Calibri"/>
              <a:ea typeface="Times New Roman"/>
              <a:cs typeface="Times New Roman"/>
            </a:endParaRPr>
          </a:p>
          <a:p>
            <a:pPr algn="just"/>
            <a:endParaRPr lang="en-IN"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54A5E5FE-6C72-4C64-BE70-60804FF078F2}" type="slidenum">
              <a:rPr lang="en-US" smtClean="0"/>
              <a:pPr/>
              <a:t>2</a:t>
            </a:fld>
            <a:endParaRPr lang="en-US" smtClean="0"/>
          </a:p>
        </p:txBody>
      </p:sp>
      <p:sp>
        <p:nvSpPr>
          <p:cNvPr id="40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endParaRPr lang="en-US" sz="1400" dirty="0"/>
          </a:p>
        </p:txBody>
      </p:sp>
      <p:sp>
        <p:nvSpPr>
          <p:cNvPr id="4100" name="Rectangle 2"/>
          <p:cNvSpPr>
            <a:spLocks noGrp="1"/>
          </p:cNvSpPr>
          <p:nvPr>
            <p:ph type="title" idx="4294967295"/>
          </p:nvPr>
        </p:nvSpPr>
        <p:spPr>
          <a:xfrm>
            <a:off x="1447800" y="304800"/>
            <a:ext cx="6858000" cy="914400"/>
          </a:xfrm>
        </p:spPr>
        <p:txBody>
          <a:bodyPr lIns="0" rIns="0" bIns="0" anchor="b">
            <a:noAutofit/>
          </a:bodyPr>
          <a:lstStyle/>
          <a:p>
            <a:pPr eaLnBrk="1" hangingPunct="1"/>
            <a:r>
              <a:rPr lang="en-US" sz="3200" b="1" dirty="0" smtClean="0">
                <a:solidFill>
                  <a:srgbClr val="996633"/>
                </a:solidFill>
                <a:latin typeface="Calibri" pitchFamily="34" charset="0"/>
              </a:rPr>
              <a:t>Climate Resilient Agriculture </a:t>
            </a:r>
            <a:br>
              <a:rPr lang="en-US" sz="3200" b="1" dirty="0" smtClean="0">
                <a:solidFill>
                  <a:srgbClr val="996633"/>
                </a:solidFill>
                <a:latin typeface="Calibri" pitchFamily="34" charset="0"/>
              </a:rPr>
            </a:br>
            <a:r>
              <a:rPr lang="en-US" sz="3200" b="1" dirty="0" smtClean="0">
                <a:solidFill>
                  <a:srgbClr val="996633"/>
                </a:solidFill>
                <a:latin typeface="Calibri" pitchFamily="34" charset="0"/>
              </a:rPr>
              <a:t>Indian Perspective </a:t>
            </a:r>
          </a:p>
        </p:txBody>
      </p:sp>
      <p:sp>
        <p:nvSpPr>
          <p:cNvPr id="4101" name="Rectangle 3"/>
          <p:cNvSpPr>
            <a:spLocks noGrp="1"/>
          </p:cNvSpPr>
          <p:nvPr>
            <p:ph type="body" sz="half" idx="4294967295"/>
          </p:nvPr>
        </p:nvSpPr>
        <p:spPr>
          <a:xfrm>
            <a:off x="533400" y="1295400"/>
            <a:ext cx="8305800" cy="5029200"/>
          </a:xfrm>
          <a:solidFill>
            <a:schemeClr val="bg1"/>
          </a:solidFill>
        </p:spPr>
        <p:style>
          <a:lnRef idx="1">
            <a:schemeClr val="accent3"/>
          </a:lnRef>
          <a:fillRef idx="3">
            <a:schemeClr val="accent3"/>
          </a:fillRef>
          <a:effectRef idx="2">
            <a:schemeClr val="accent3"/>
          </a:effectRef>
          <a:fontRef idx="minor">
            <a:schemeClr val="lt1"/>
          </a:fontRef>
        </p:style>
        <p:txBody>
          <a:bodyPr>
            <a:normAutofit lnSpcReduction="10000"/>
          </a:bodyPr>
          <a:lstStyle/>
          <a:p>
            <a:pPr>
              <a:buNone/>
            </a:pPr>
            <a:r>
              <a:rPr lang="en-US" sz="2800" b="1" dirty="0" smtClean="0">
                <a:solidFill>
                  <a:schemeClr val="tx1"/>
                </a:solidFill>
              </a:rPr>
              <a:t>What Climate Resilient Agriculture means:</a:t>
            </a:r>
          </a:p>
          <a:p>
            <a:pPr marL="457200" indent="-457200" algn="just"/>
            <a:r>
              <a:rPr lang="en-US" sz="2800" dirty="0" smtClean="0">
                <a:solidFill>
                  <a:schemeClr val="tx1"/>
                </a:solidFill>
              </a:rPr>
              <a:t>It contributes to achievement of sustainable development goals</a:t>
            </a:r>
          </a:p>
          <a:p>
            <a:pPr marL="457200" indent="-457200" algn="just"/>
            <a:r>
              <a:rPr lang="en-US" sz="2800" dirty="0" smtClean="0">
                <a:solidFill>
                  <a:schemeClr val="tx1"/>
                </a:solidFill>
              </a:rPr>
              <a:t>It integrates – social, economical and environmental development to meet challenge of providing (a) sustainable livelihood to farmers (b) food security to hungry millions, and ( c) eradication of poverty.</a:t>
            </a:r>
          </a:p>
          <a:p>
            <a:pPr marL="457200" indent="-457200" algn="just"/>
            <a:r>
              <a:rPr lang="en-US" sz="2800" dirty="0" smtClean="0">
                <a:solidFill>
                  <a:schemeClr val="tx1"/>
                </a:solidFill>
              </a:rPr>
              <a:t>It aims that despite climate change, the income of farmers should not decrease. They should have enough to live and their income should gradually increase.</a:t>
            </a:r>
          </a:p>
          <a:p>
            <a:pPr marL="457200" indent="-457200" algn="just">
              <a:buNone/>
            </a:pPr>
            <a:endParaRPr lang="en-US" sz="2800" dirty="0" smtClean="0">
              <a:solidFill>
                <a:schemeClr val="tx1"/>
              </a:solidFill>
            </a:endParaRPr>
          </a:p>
          <a:p>
            <a:pPr marL="0" indent="0">
              <a:buNone/>
            </a:pPr>
            <a:endParaRPr lang="en-US" sz="2400" dirty="0" smtClean="0">
              <a:solidFill>
                <a:schemeClr val="tx1"/>
              </a:solidFill>
            </a:endParaRPr>
          </a:p>
        </p:txBody>
      </p:sp>
      <p:pic>
        <p:nvPicPr>
          <p:cNvPr id="4102"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a:noFill/>
        </p:spPr>
      </p:pic>
      <p:sp>
        <p:nvSpPr>
          <p:cNvPr id="4103"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4104"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4105"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20</a:t>
            </a:fld>
            <a:endParaRPr lang="en-IN"/>
          </a:p>
        </p:txBody>
      </p:sp>
      <p:sp>
        <p:nvSpPr>
          <p:cNvPr id="6" name="Content Placeholder 5"/>
          <p:cNvSpPr>
            <a:spLocks noGrp="1"/>
          </p:cNvSpPr>
          <p:nvPr>
            <p:ph sz="quarter" idx="1"/>
          </p:nvPr>
        </p:nvSpPr>
        <p:spPr>
          <a:xfrm>
            <a:off x="611560" y="1447800"/>
            <a:ext cx="8075240" cy="4861520"/>
          </a:xfrm>
        </p:spPr>
        <p:txBody>
          <a:bodyPr>
            <a:normAutofit fontScale="77500" lnSpcReduction="20000"/>
          </a:bodyPr>
          <a:lstStyle/>
          <a:p>
            <a:pPr marL="342900" lvl="0" indent="-342900" algn="just">
              <a:lnSpc>
                <a:spcPct val="115000"/>
              </a:lnSpc>
              <a:spcAft>
                <a:spcPts val="0"/>
              </a:spcAft>
              <a:buFont typeface="Symbol"/>
              <a:buChar char=""/>
            </a:pPr>
            <a:r>
              <a:rPr lang="en-US" b="1" spc="-5" dirty="0" smtClean="0">
                <a:latin typeface="Calibri"/>
                <a:ea typeface="Times New Roman"/>
                <a:cs typeface="Sylfaen"/>
              </a:rPr>
              <a:t>Making aware</a:t>
            </a:r>
            <a:r>
              <a:rPr lang="en-US" spc="-5" dirty="0" smtClean="0">
                <a:latin typeface="Calibri"/>
                <a:ea typeface="Times New Roman"/>
                <a:cs typeface="Sylfaen"/>
              </a:rPr>
              <a:t>- Massive awareness campaign to convince them not to forgo their rights in ancestral property. Once they are land owner-automatically their status within the Family will shift.</a:t>
            </a:r>
          </a:p>
          <a:p>
            <a:pPr marL="342900" lvl="0" indent="-342900" algn="just">
              <a:lnSpc>
                <a:spcPct val="115000"/>
              </a:lnSpc>
              <a:spcAft>
                <a:spcPts val="0"/>
              </a:spcAft>
              <a:buFont typeface="Symbol"/>
              <a:buChar char=""/>
            </a:pPr>
            <a:endParaRPr lang="en-IN" dirty="0" smtClean="0">
              <a:latin typeface="Calibri"/>
              <a:ea typeface="Times New Roman"/>
              <a:cs typeface="Times New Roman"/>
            </a:endParaRPr>
          </a:p>
          <a:p>
            <a:pPr marL="342900" lvl="0" indent="-342900" algn="just">
              <a:lnSpc>
                <a:spcPct val="115000"/>
              </a:lnSpc>
              <a:spcAft>
                <a:spcPts val="0"/>
              </a:spcAft>
              <a:buFont typeface="Symbol"/>
              <a:buChar char=""/>
            </a:pPr>
            <a:r>
              <a:rPr lang="en-US" b="1" spc="-5" dirty="0" smtClean="0">
                <a:latin typeface="Calibri"/>
                <a:ea typeface="Times New Roman"/>
                <a:cs typeface="Sylfaen"/>
              </a:rPr>
              <a:t>Action Research by Agricultural Scientist</a:t>
            </a:r>
            <a:r>
              <a:rPr lang="en-US" spc="-5" dirty="0" smtClean="0">
                <a:latin typeface="Calibri"/>
                <a:ea typeface="Times New Roman"/>
                <a:cs typeface="Sylfaen"/>
              </a:rPr>
              <a:t>: Make tools and equipments women friendly. There are some existing prototype even tools. They need to study</a:t>
            </a:r>
            <a:endParaRPr lang="en-IN" dirty="0" smtClean="0">
              <a:latin typeface="Calibri"/>
              <a:ea typeface="Times New Roman"/>
              <a:cs typeface="Times New Roman"/>
            </a:endParaRPr>
          </a:p>
          <a:p>
            <a:pPr marL="742950" lvl="1" indent="-285750" algn="just">
              <a:lnSpc>
                <a:spcPct val="115000"/>
              </a:lnSpc>
              <a:spcAft>
                <a:spcPts val="0"/>
              </a:spcAft>
              <a:buFont typeface="Courier New"/>
              <a:buChar char="o"/>
            </a:pPr>
            <a:r>
              <a:rPr lang="en-US" sz="2600" spc="-5" dirty="0" smtClean="0">
                <a:latin typeface="Calibri"/>
                <a:ea typeface="Times New Roman"/>
                <a:cs typeface="Sylfaen"/>
              </a:rPr>
              <a:t>Existing tools which are already available and friendly and detail about where they are available.</a:t>
            </a:r>
            <a:endParaRPr lang="en-IN" sz="2600" dirty="0" smtClean="0">
              <a:latin typeface="Calibri"/>
              <a:ea typeface="Times New Roman"/>
              <a:cs typeface="Times New Roman"/>
            </a:endParaRPr>
          </a:p>
          <a:p>
            <a:pPr marL="742950" lvl="1" indent="-285750" algn="just">
              <a:lnSpc>
                <a:spcPct val="115000"/>
              </a:lnSpc>
              <a:spcAft>
                <a:spcPts val="0"/>
              </a:spcAft>
              <a:buFont typeface="Courier New"/>
              <a:buChar char="o"/>
            </a:pPr>
            <a:r>
              <a:rPr lang="en-US" sz="2600" spc="-5" dirty="0" smtClean="0">
                <a:latin typeface="Calibri"/>
                <a:ea typeface="Times New Roman"/>
                <a:cs typeface="Sylfaen"/>
              </a:rPr>
              <a:t>Identify areas of gap to make other tools satiable to physical capacity of women and develop prototype and collaborate with private producers for its </a:t>
            </a:r>
            <a:r>
              <a:rPr lang="en-US" sz="2600" spc="-5" dirty="0" err="1" smtClean="0">
                <a:latin typeface="Calibri"/>
                <a:ea typeface="Times New Roman"/>
                <a:cs typeface="Sylfaen"/>
              </a:rPr>
              <a:t>multiplicatim</a:t>
            </a:r>
            <a:r>
              <a:rPr lang="en-US" sz="2600" spc="-5" dirty="0" smtClean="0">
                <a:latin typeface="Calibri"/>
                <a:ea typeface="Times New Roman"/>
                <a:cs typeface="Sylfaen"/>
              </a:rPr>
              <a:t>.</a:t>
            </a:r>
            <a:endParaRPr lang="en-IN" sz="2600" dirty="0" smtClean="0">
              <a:latin typeface="Calibri"/>
              <a:ea typeface="Times New Roman"/>
              <a:cs typeface="Times New Roman"/>
            </a:endParaRPr>
          </a:p>
          <a:p>
            <a:endParaRPr lang="en-IN" dirty="0"/>
          </a:p>
        </p:txBody>
      </p:sp>
      <p:sp>
        <p:nvSpPr>
          <p:cNvPr id="7" name="Title 6"/>
          <p:cNvSpPr>
            <a:spLocks noGrp="1"/>
          </p:cNvSpPr>
          <p:nvPr>
            <p:ph type="title"/>
          </p:nvPr>
        </p:nvSpPr>
        <p:spPr>
          <a:xfrm>
            <a:off x="611560" y="274638"/>
            <a:ext cx="8075240" cy="1143000"/>
          </a:xfrm>
        </p:spPr>
        <p:txBody>
          <a:bodyPr>
            <a:noAutofit/>
          </a:bodyPr>
          <a:lstStyle/>
          <a:p>
            <a:pPr algn="ctr">
              <a:lnSpc>
                <a:spcPct val="115000"/>
              </a:lnSpc>
              <a:spcAft>
                <a:spcPts val="0"/>
              </a:spcAft>
            </a:pPr>
            <a:r>
              <a:rPr lang="en-US" sz="3200" b="1" spc="-5" dirty="0" smtClean="0">
                <a:solidFill>
                  <a:schemeClr val="accent2"/>
                </a:solidFill>
                <a:latin typeface="Calibri"/>
                <a:ea typeface="Times New Roman"/>
                <a:cs typeface="Sylfaen"/>
              </a:rPr>
              <a:t>Following therefore need attention and action by Development Administration</a:t>
            </a:r>
            <a:r>
              <a:rPr lang="en-US" sz="3200" b="1" spc="-5" dirty="0" smtClean="0">
                <a:solidFill>
                  <a:schemeClr val="tx1"/>
                </a:solidFill>
                <a:latin typeface="Calibri"/>
                <a:ea typeface="Times New Roman"/>
                <a:cs typeface="Sylfaen"/>
              </a:rPr>
              <a:t>.</a:t>
            </a:r>
            <a:endParaRPr lang="en-IN" sz="2000" b="1" dirty="0">
              <a:solidFill>
                <a:schemeClr val="tx1"/>
              </a:solidFill>
              <a:latin typeface="Calibri"/>
              <a:ea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5240" cy="669162"/>
          </a:xfrm>
        </p:spPr>
        <p:txBody>
          <a:bodyPr>
            <a:normAutofit/>
          </a:bodyPr>
          <a:lstStyle/>
          <a:p>
            <a:pPr algn="just"/>
            <a:r>
              <a:rPr lang="en-US" sz="3200" b="1" dirty="0" smtClean="0">
                <a:solidFill>
                  <a:schemeClr val="accent2"/>
                </a:solidFill>
              </a:rPr>
              <a:t>Take a look at women’s areas of knowledge</a:t>
            </a:r>
            <a:endParaRPr lang="en-IN" sz="3200" dirty="0">
              <a:solidFill>
                <a:schemeClr val="accent2"/>
              </a:solidFill>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21</a:t>
            </a:fld>
            <a:endParaRPr lang="en-IN"/>
          </a:p>
        </p:txBody>
      </p:sp>
      <p:sp>
        <p:nvSpPr>
          <p:cNvPr id="3" name="Content Placeholder 2"/>
          <p:cNvSpPr>
            <a:spLocks noGrp="1"/>
          </p:cNvSpPr>
          <p:nvPr>
            <p:ph sz="quarter" idx="1"/>
          </p:nvPr>
        </p:nvSpPr>
        <p:spPr>
          <a:xfrm>
            <a:off x="428596" y="714356"/>
            <a:ext cx="8358246" cy="5738980"/>
          </a:xfrm>
        </p:spPr>
        <p:txBody>
          <a:bodyPr>
            <a:normAutofit fontScale="92500"/>
          </a:bodyPr>
          <a:lstStyle/>
          <a:p>
            <a:pPr marL="342900" lvl="0" indent="-342900" algn="just">
              <a:lnSpc>
                <a:spcPct val="115000"/>
              </a:lnSpc>
              <a:spcAft>
                <a:spcPts val="0"/>
              </a:spcAft>
              <a:buFont typeface="Symbol"/>
              <a:buChar char=""/>
            </a:pPr>
            <a:r>
              <a:rPr lang="en-US" sz="2400" spc="-5" dirty="0" smtClean="0">
                <a:latin typeface="Calibri"/>
                <a:ea typeface="Times New Roman"/>
                <a:cs typeface="Sylfaen"/>
              </a:rPr>
              <a:t>With existing support Schemes, what is their status say within house hold and in decision making on farm operations and cattle management. </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develop educational model to make man understand the new role of women and cooperate in her activities. In fact this is required to be introduced at school level.</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develop awareness about all their existing legal rights and about new schemes introduced by Government through mass communication to reach women at their door-step. </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identify Specific areas where they can play role in management of natural resources like use of domestic water and disposal of waste water , use of cow dung for organic bio-compost with food-waste and </a:t>
            </a:r>
            <a:r>
              <a:rPr lang="en-US" sz="2400" spc="-5" dirty="0" err="1" smtClean="0">
                <a:latin typeface="Calibri"/>
                <a:ea typeface="Times New Roman"/>
                <a:cs typeface="Sylfaen"/>
              </a:rPr>
              <a:t>Agri</a:t>
            </a:r>
            <a:r>
              <a:rPr lang="en-US" sz="2400" spc="-5" dirty="0" smtClean="0">
                <a:latin typeface="Calibri"/>
                <a:ea typeface="Times New Roman"/>
                <a:cs typeface="Sylfaen"/>
              </a:rPr>
              <a:t>- waste sel. Climate resilient practices like mix crop, Perennial crops, Selection original breeds in Livestock etc.</a:t>
            </a:r>
            <a:endParaRPr lang="en-IN" sz="2400" dirty="0" smtClean="0">
              <a:latin typeface="Calibri"/>
              <a:ea typeface="Times New Roman"/>
              <a:cs typeface="Times New Roman"/>
            </a:endParaRPr>
          </a:p>
          <a:p>
            <a:pPr algn="just"/>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143000"/>
          </a:xfrm>
        </p:spPr>
        <p:txBody>
          <a:bodyPr>
            <a:normAutofit/>
          </a:bodyPr>
          <a:lstStyle/>
          <a:p>
            <a:pPr algn="ctr"/>
            <a:r>
              <a:rPr lang="en-IN" sz="2800" b="1" dirty="0" smtClean="0">
                <a:solidFill>
                  <a:schemeClr val="accent2"/>
                </a:solidFill>
              </a:rPr>
              <a:t>Linkages between gender, energy access and climate change actions within sustainable development</a:t>
            </a:r>
            <a:endParaRPr lang="en-IN" sz="2800" b="1" dirty="0">
              <a:solidFill>
                <a:schemeClr val="accent2"/>
              </a:solidFill>
            </a:endParaRPr>
          </a:p>
        </p:txBody>
      </p:sp>
      <p:sp>
        <p:nvSpPr>
          <p:cNvPr id="3" name="Content Placeholder 2"/>
          <p:cNvSpPr>
            <a:spLocks noGrp="1"/>
          </p:cNvSpPr>
          <p:nvPr>
            <p:ph idx="1"/>
          </p:nvPr>
        </p:nvSpPr>
        <p:spPr>
          <a:xfrm>
            <a:off x="142844" y="1066800"/>
            <a:ext cx="8715436" cy="5791200"/>
          </a:xfrm>
        </p:spPr>
        <p:txBody>
          <a:bodyPr>
            <a:noAutofit/>
          </a:bodyPr>
          <a:lstStyle/>
          <a:p>
            <a:r>
              <a:rPr lang="en-IN" sz="2400" dirty="0" smtClean="0"/>
              <a:t>Women’s access to cleaner, more efficient energy sources and technologies for household use and productive activities is critical, since women bear a disproportionate share of the burdens of providing energy.</a:t>
            </a:r>
          </a:p>
          <a:p>
            <a:r>
              <a:rPr lang="en-IN" sz="2400" dirty="0" smtClean="0"/>
              <a:t> Women need training, financing and support for business activities—including designing, producing, marketing and managing new energy products and services.</a:t>
            </a:r>
          </a:p>
          <a:p>
            <a:r>
              <a:rPr lang="en-IN" sz="2400" dirty="0" smtClean="0"/>
              <a:t>Promoting improved environmental health through improvements in areas such as water, sanitation and hygiene services. </a:t>
            </a:r>
          </a:p>
          <a:p>
            <a:r>
              <a:rPr lang="en-IN" sz="2400" dirty="0" smtClean="0"/>
              <a:t>Women’s valuable experience, indigenous  knowledge and ideas about climate change adaptation, mitigation, resilience and disaster risk management need to be incorporated by ensuring their decision-making and participation in climate change policies, mechanisms and funding. </a:t>
            </a:r>
          </a:p>
          <a:p>
            <a:pPr>
              <a:buNone/>
            </a:pPr>
            <a:endParaRPr lang="en-IN"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b="1" dirty="0" smtClean="0">
                <a:solidFill>
                  <a:schemeClr val="accent2"/>
                </a:solidFill>
              </a:rPr>
              <a:t>Access to improved </a:t>
            </a:r>
            <a:r>
              <a:rPr lang="en-US" sz="3600" b="1" dirty="0" err="1" smtClean="0">
                <a:solidFill>
                  <a:schemeClr val="accent2"/>
                </a:solidFill>
              </a:rPr>
              <a:t>Chulha</a:t>
            </a:r>
            <a:r>
              <a:rPr lang="en-US" sz="3600" b="1" dirty="0" smtClean="0">
                <a:solidFill>
                  <a:schemeClr val="accent2"/>
                </a:solidFill>
              </a:rPr>
              <a:t>, solar energy</a:t>
            </a:r>
          </a:p>
        </p:txBody>
      </p:sp>
      <p:pic>
        <p:nvPicPr>
          <p:cNvPr id="4" name="Content Placeholder 6"/>
          <p:cNvPicPr>
            <a:picLocks noChangeAspect="1"/>
          </p:cNvPicPr>
          <p:nvPr/>
        </p:nvPicPr>
        <p:blipFill>
          <a:blip r:embed="rId2"/>
          <a:srcRect/>
          <a:stretch>
            <a:fillRect/>
          </a:stretch>
        </p:blipFill>
        <p:spPr bwMode="auto">
          <a:xfrm>
            <a:off x="608663" y="1421110"/>
            <a:ext cx="2537225" cy="2278766"/>
          </a:xfrm>
          <a:prstGeom prst="rect">
            <a:avLst/>
          </a:prstGeom>
          <a:noFill/>
          <a:ln w="9525">
            <a:noFill/>
            <a:miter lim="800000"/>
            <a:headEnd/>
            <a:tailEnd/>
          </a:ln>
        </p:spPr>
      </p:pic>
      <p:pic>
        <p:nvPicPr>
          <p:cNvPr id="5" name="Content Placeholder 3"/>
          <p:cNvPicPr>
            <a:picLocks noGrp="1" noChangeAspect="1"/>
          </p:cNvPicPr>
          <p:nvPr>
            <p:ph idx="1"/>
          </p:nvPr>
        </p:nvPicPr>
        <p:blipFill>
          <a:blip r:embed="rId3"/>
          <a:srcRect/>
          <a:stretch>
            <a:fillRect/>
          </a:stretch>
        </p:blipFill>
        <p:spPr>
          <a:xfrm>
            <a:off x="3148007" y="1412853"/>
            <a:ext cx="2382719" cy="2219124"/>
          </a:xfrm>
        </p:spPr>
      </p:pic>
      <p:pic>
        <p:nvPicPr>
          <p:cNvPr id="6" name="Picture 3"/>
          <p:cNvPicPr>
            <a:picLocks noChangeAspect="1"/>
          </p:cNvPicPr>
          <p:nvPr/>
        </p:nvPicPr>
        <p:blipFill>
          <a:blip r:embed="rId4"/>
          <a:srcRect/>
          <a:stretch>
            <a:fillRect/>
          </a:stretch>
        </p:blipFill>
        <p:spPr bwMode="auto">
          <a:xfrm>
            <a:off x="776288" y="3925888"/>
            <a:ext cx="2125980" cy="2163463"/>
          </a:xfrm>
          <a:prstGeom prst="rect">
            <a:avLst/>
          </a:prstGeom>
          <a:noFill/>
          <a:ln w="9525">
            <a:noFill/>
            <a:miter lim="800000"/>
            <a:headEnd/>
            <a:tailEnd/>
          </a:ln>
        </p:spPr>
      </p:pic>
      <p:pic>
        <p:nvPicPr>
          <p:cNvPr id="7" name="Picture 3"/>
          <p:cNvPicPr>
            <a:picLocks noChangeAspect="1" noChangeArrowheads="1"/>
          </p:cNvPicPr>
          <p:nvPr/>
        </p:nvPicPr>
        <p:blipFill>
          <a:blip r:embed="rId5"/>
          <a:srcRect/>
          <a:stretch>
            <a:fillRect/>
          </a:stretch>
        </p:blipFill>
        <p:spPr bwMode="auto">
          <a:xfrm>
            <a:off x="5851170" y="1539980"/>
            <a:ext cx="2143125" cy="1600200"/>
          </a:xfrm>
          <a:prstGeom prst="rect">
            <a:avLst/>
          </a:prstGeom>
          <a:noFill/>
          <a:ln w="9525">
            <a:noFill/>
            <a:miter lim="800000"/>
            <a:headEnd/>
            <a:tailEnd/>
          </a:ln>
        </p:spPr>
      </p:pic>
      <p:pic>
        <p:nvPicPr>
          <p:cNvPr id="8" name="Picture 4"/>
          <p:cNvPicPr>
            <a:picLocks noChangeAspect="1" noChangeArrowheads="1"/>
          </p:cNvPicPr>
          <p:nvPr/>
        </p:nvPicPr>
        <p:blipFill>
          <a:blip r:embed="rId6"/>
          <a:srcRect/>
          <a:stretch>
            <a:fillRect/>
          </a:stretch>
        </p:blipFill>
        <p:spPr bwMode="auto">
          <a:xfrm>
            <a:off x="5828144" y="5138389"/>
            <a:ext cx="2371725" cy="1447800"/>
          </a:xfrm>
          <a:prstGeom prst="rect">
            <a:avLst/>
          </a:prstGeom>
          <a:noFill/>
          <a:ln w="9525">
            <a:noFill/>
            <a:miter lim="800000"/>
            <a:headEnd/>
            <a:tailEnd/>
          </a:ln>
        </p:spPr>
      </p:pic>
      <p:pic>
        <p:nvPicPr>
          <p:cNvPr id="9" name="Picture 2"/>
          <p:cNvPicPr>
            <a:picLocks noChangeAspect="1" noChangeArrowheads="1"/>
          </p:cNvPicPr>
          <p:nvPr/>
        </p:nvPicPr>
        <p:blipFill>
          <a:blip r:embed="rId7"/>
          <a:srcRect/>
          <a:stretch>
            <a:fillRect/>
          </a:stretch>
        </p:blipFill>
        <p:spPr bwMode="auto">
          <a:xfrm>
            <a:off x="5840593" y="3238354"/>
            <a:ext cx="1950244" cy="1752600"/>
          </a:xfrm>
          <a:prstGeom prst="rect">
            <a:avLst/>
          </a:prstGeom>
          <a:noFill/>
          <a:ln w="9525">
            <a:noFill/>
            <a:miter lim="800000"/>
            <a:headEnd/>
            <a:tailEnd/>
          </a:ln>
        </p:spPr>
      </p:pic>
      <p:pic>
        <p:nvPicPr>
          <p:cNvPr id="10" name="Picture 5"/>
          <p:cNvPicPr>
            <a:picLocks noChangeAspect="1" noChangeArrowheads="1"/>
          </p:cNvPicPr>
          <p:nvPr/>
        </p:nvPicPr>
        <p:blipFill>
          <a:blip r:embed="rId8"/>
          <a:srcRect/>
          <a:stretch>
            <a:fillRect/>
          </a:stretch>
        </p:blipFill>
        <p:spPr bwMode="auto">
          <a:xfrm>
            <a:off x="3282678" y="4029580"/>
            <a:ext cx="1964531"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Autofit/>
          </a:bodyPr>
          <a:lstStyle/>
          <a:p>
            <a:r>
              <a:rPr lang="en-IN" sz="4000" b="1" dirty="0" smtClean="0">
                <a:solidFill>
                  <a:schemeClr val="accent2"/>
                </a:solidFill>
              </a:rPr>
              <a:t>Safe Water</a:t>
            </a:r>
            <a:endParaRPr lang="en-IN" sz="4000" b="1" dirty="0">
              <a:solidFill>
                <a:schemeClr val="accent2"/>
              </a:solidFill>
            </a:endParaRPr>
          </a:p>
        </p:txBody>
      </p:sp>
      <p:sp>
        <p:nvSpPr>
          <p:cNvPr id="3" name="Content Placeholder 2"/>
          <p:cNvSpPr>
            <a:spLocks noGrp="1"/>
          </p:cNvSpPr>
          <p:nvPr>
            <p:ph idx="1"/>
          </p:nvPr>
        </p:nvSpPr>
        <p:spPr>
          <a:xfrm>
            <a:off x="142844" y="1000109"/>
            <a:ext cx="8485615" cy="3357586"/>
          </a:xfrm>
        </p:spPr>
        <p:txBody>
          <a:bodyPr>
            <a:normAutofit lnSpcReduction="10000"/>
          </a:bodyPr>
          <a:lstStyle/>
          <a:p>
            <a:r>
              <a:rPr lang="en-IN" sz="2800" dirty="0" smtClean="0"/>
              <a:t>Access to safe water for household use, as well as for agriculture is an ongoing challenge for many poor communities in remote areas and particularly women.</a:t>
            </a:r>
          </a:p>
          <a:p>
            <a:r>
              <a:rPr lang="en-IN" sz="2800" dirty="0" smtClean="0"/>
              <a:t>In many areas, this challenge is getting exacerbated by climate change affecting both the availability and quality of water.</a:t>
            </a:r>
          </a:p>
          <a:p>
            <a:r>
              <a:rPr lang="en-IN" sz="2800" dirty="0" smtClean="0"/>
              <a:t>Establishment and improvement of water supply and sanitation systems to meet the demand is a priority.</a:t>
            </a:r>
          </a:p>
          <a:p>
            <a:pPr>
              <a:buNone/>
            </a:pPr>
            <a:endParaRPr lang="en-IN" sz="2000" dirty="0" smtClean="0"/>
          </a:p>
          <a:p>
            <a:pPr>
              <a:buNone/>
            </a:pPr>
            <a:endParaRPr lang="en-IN" sz="2000" dirty="0" smtClean="0"/>
          </a:p>
          <a:p>
            <a:endParaRPr lang="en-IN" sz="2000" dirty="0" smtClean="0"/>
          </a:p>
          <a:p>
            <a:endParaRPr lang="en-IN" sz="2000" dirty="0"/>
          </a:p>
        </p:txBody>
      </p:sp>
      <p:pic>
        <p:nvPicPr>
          <p:cNvPr id="4" name="Picture 6"/>
          <p:cNvPicPr>
            <a:picLocks noChangeAspect="1" noChangeArrowheads="1"/>
          </p:cNvPicPr>
          <p:nvPr/>
        </p:nvPicPr>
        <p:blipFill>
          <a:blip r:embed="rId2"/>
          <a:srcRect/>
          <a:stretch>
            <a:fillRect/>
          </a:stretch>
        </p:blipFill>
        <p:spPr bwMode="auto">
          <a:xfrm>
            <a:off x="2267380" y="4546958"/>
            <a:ext cx="1871663" cy="1828800"/>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6854686" y="4573997"/>
            <a:ext cx="1921669"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noAutofit/>
          </a:bodyPr>
          <a:lstStyle/>
          <a:p>
            <a:pPr algn="ctr"/>
            <a:r>
              <a:rPr lang="en-IN" sz="4000" b="1" dirty="0" smtClean="0">
                <a:solidFill>
                  <a:schemeClr val="accent2"/>
                </a:solidFill>
              </a:rPr>
              <a:t>Women improved farm tools – Drudgery Reduction </a:t>
            </a:r>
            <a:endParaRPr lang="en-IN" sz="4000" b="1" dirty="0">
              <a:solidFill>
                <a:schemeClr val="accent2"/>
              </a:solidFill>
            </a:endParaRPr>
          </a:p>
        </p:txBody>
      </p:sp>
      <p:pic>
        <p:nvPicPr>
          <p:cNvPr id="2050" name="Picture 2" descr="C:\Users\New\Downloads\22 Paddy winnower.JPG"/>
          <p:cNvPicPr>
            <a:picLocks noGrp="1" noChangeAspect="1" noChangeArrowheads="1"/>
          </p:cNvPicPr>
          <p:nvPr>
            <p:ph idx="1"/>
          </p:nvPr>
        </p:nvPicPr>
        <p:blipFill>
          <a:blip r:embed="rId2" cstate="print"/>
          <a:srcRect/>
          <a:stretch>
            <a:fillRect/>
          </a:stretch>
        </p:blipFill>
        <p:spPr bwMode="auto">
          <a:xfrm>
            <a:off x="3135408" y="2424367"/>
            <a:ext cx="2386160" cy="2171079"/>
          </a:xfrm>
          <a:prstGeom prst="rect">
            <a:avLst/>
          </a:prstGeom>
          <a:noFill/>
        </p:spPr>
      </p:pic>
      <p:pic>
        <p:nvPicPr>
          <p:cNvPr id="2051" name="Picture 3" descr="C:\Users\New\Downloads\groundnut stripper_07.jpg"/>
          <p:cNvPicPr>
            <a:picLocks noChangeAspect="1" noChangeArrowheads="1"/>
          </p:cNvPicPr>
          <p:nvPr/>
        </p:nvPicPr>
        <p:blipFill>
          <a:blip r:embed="rId3"/>
          <a:srcRect/>
          <a:stretch>
            <a:fillRect/>
          </a:stretch>
        </p:blipFill>
        <p:spPr bwMode="auto">
          <a:xfrm>
            <a:off x="735835" y="2416737"/>
            <a:ext cx="2276514" cy="2149809"/>
          </a:xfrm>
          <a:prstGeom prst="rect">
            <a:avLst/>
          </a:prstGeom>
          <a:noFill/>
        </p:spPr>
      </p:pic>
      <p:pic>
        <p:nvPicPr>
          <p:cNvPr id="7" name="Content Placeholder 3"/>
          <p:cNvPicPr>
            <a:picLocks noChangeAspect="1"/>
          </p:cNvPicPr>
          <p:nvPr/>
        </p:nvPicPr>
        <p:blipFill>
          <a:blip r:embed="rId4"/>
          <a:srcRect/>
          <a:stretch>
            <a:fillRect/>
          </a:stretch>
        </p:blipFill>
        <p:spPr bwMode="auto">
          <a:xfrm>
            <a:off x="5609493" y="2420843"/>
            <a:ext cx="2497015" cy="2427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31977"/>
            <a:ext cx="7842673" cy="796694"/>
          </a:xfrm>
        </p:spPr>
        <p:txBody>
          <a:bodyPr>
            <a:noAutofit/>
          </a:bodyPr>
          <a:lstStyle/>
          <a:p>
            <a:r>
              <a:rPr lang="en-IN" sz="3200" b="1" dirty="0" smtClean="0">
                <a:solidFill>
                  <a:schemeClr val="accent2"/>
                </a:solidFill>
                <a:cs typeface="Times New Roman" pitchFamily="18" charset="0"/>
              </a:rPr>
              <a:t>Value added Communication  Perspective </a:t>
            </a:r>
            <a:endParaRPr lang="en-IN" sz="3200" dirty="0">
              <a:solidFill>
                <a:schemeClr val="accent2"/>
              </a:solidFill>
              <a:cs typeface="Times New Roman" pitchFamily="18" charset="0"/>
            </a:endParaRPr>
          </a:p>
        </p:txBody>
      </p:sp>
      <p:sp>
        <p:nvSpPr>
          <p:cNvPr id="17411" name="Content Placeholder 2"/>
          <p:cNvSpPr>
            <a:spLocks noGrp="1"/>
          </p:cNvSpPr>
          <p:nvPr>
            <p:ph sz="quarter" idx="1"/>
          </p:nvPr>
        </p:nvSpPr>
        <p:spPr>
          <a:xfrm>
            <a:off x="357158" y="1219200"/>
            <a:ext cx="8253442" cy="5486400"/>
          </a:xfrm>
        </p:spPr>
        <p:txBody>
          <a:bodyPr>
            <a:normAutofit lnSpcReduction="10000"/>
          </a:bodyPr>
          <a:lstStyle/>
          <a:p>
            <a:pPr>
              <a:buNone/>
            </a:pPr>
            <a:r>
              <a:rPr lang="en-IN" sz="3200" b="1" dirty="0" smtClean="0">
                <a:solidFill>
                  <a:schemeClr val="accent2">
                    <a:lumMod val="50000"/>
                  </a:schemeClr>
                </a:solidFill>
              </a:rPr>
              <a:t>FOUR FACETS</a:t>
            </a:r>
          </a:p>
          <a:p>
            <a:pPr>
              <a:buNone/>
            </a:pPr>
            <a:r>
              <a:rPr lang="en-IN" sz="3200" dirty="0" smtClean="0"/>
              <a:t>	1. Move ahead “From Gender mainstreaming to Gender  Harmony” </a:t>
            </a:r>
          </a:p>
          <a:p>
            <a:pPr>
              <a:buFont typeface="Wingdings" pitchFamily="2" charset="2"/>
              <a:buNone/>
            </a:pPr>
            <a:r>
              <a:rPr lang="en-IN" sz="3200" dirty="0" smtClean="0"/>
              <a:t/>
            </a:r>
            <a:br>
              <a:rPr lang="en-IN" sz="3200" dirty="0" smtClean="0"/>
            </a:br>
            <a:r>
              <a:rPr lang="en-IN" sz="3200" dirty="0" smtClean="0"/>
              <a:t>2. Taking Technologies to women at grass root level</a:t>
            </a:r>
          </a:p>
          <a:p>
            <a:pPr>
              <a:buFont typeface="Wingdings" pitchFamily="2" charset="2"/>
              <a:buNone/>
            </a:pPr>
            <a:r>
              <a:rPr lang="en-IN" sz="3200" dirty="0" smtClean="0"/>
              <a:t/>
            </a:r>
            <a:br>
              <a:rPr lang="en-IN" sz="3200" dirty="0" smtClean="0"/>
            </a:br>
            <a:r>
              <a:rPr lang="en-IN" sz="3200" dirty="0" smtClean="0"/>
              <a:t>3. Create a Community of Practitioners of local stakeholders to advise need based adaptations</a:t>
            </a:r>
          </a:p>
          <a:p>
            <a:pPr>
              <a:buFont typeface="Wingdings" pitchFamily="2" charset="2"/>
              <a:buNone/>
            </a:pPr>
            <a:r>
              <a:rPr lang="en-IN" sz="3200" dirty="0" smtClean="0"/>
              <a:t/>
            </a:r>
            <a:br>
              <a:rPr lang="en-IN" sz="3200" dirty="0" smtClean="0"/>
            </a:br>
            <a:r>
              <a:rPr lang="en-IN" sz="3200" dirty="0" smtClean="0"/>
              <a:t>4. Help converge in women in agriculture</a:t>
            </a:r>
            <a:endParaRPr lang="en-US" sz="3200" dirty="0" smtClean="0"/>
          </a:p>
          <a:p>
            <a:endParaRPr lang="en-IN"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411162"/>
          </a:xfrm>
        </p:spPr>
        <p:txBody>
          <a:bodyPr>
            <a:normAutofit fontScale="90000"/>
          </a:bodyPr>
          <a:lstStyle/>
          <a:p>
            <a:r>
              <a:rPr lang="en-US" dirty="0" smtClean="0"/>
              <a:t> </a:t>
            </a:r>
            <a:r>
              <a:rPr lang="en-IN" sz="4900" b="1" dirty="0" smtClean="0">
                <a:solidFill>
                  <a:schemeClr val="accent2"/>
                </a:solidFill>
              </a:rPr>
              <a:t>Conclusion</a:t>
            </a:r>
            <a:r>
              <a:rPr lang="en-IN" sz="4900" b="1" dirty="0" smtClean="0">
                <a:solidFill>
                  <a:schemeClr val="tx1"/>
                </a:solidFill>
              </a:rPr>
              <a:t> </a:t>
            </a:r>
            <a:endParaRPr lang="en-IN" sz="4900" b="1" dirty="0">
              <a:solidFill>
                <a:schemeClr val="tx1"/>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27</a:t>
            </a:fld>
            <a:endParaRPr lang="en-IN"/>
          </a:p>
        </p:txBody>
      </p:sp>
      <p:sp>
        <p:nvSpPr>
          <p:cNvPr id="3" name="Content Placeholder 2"/>
          <p:cNvSpPr>
            <a:spLocks noGrp="1"/>
          </p:cNvSpPr>
          <p:nvPr>
            <p:ph sz="quarter" idx="1"/>
          </p:nvPr>
        </p:nvSpPr>
        <p:spPr>
          <a:xfrm>
            <a:off x="0" y="838200"/>
            <a:ext cx="8929718" cy="6019800"/>
          </a:xfrm>
        </p:spPr>
        <p:txBody>
          <a:bodyPr>
            <a:noAutofit/>
          </a:bodyPr>
          <a:lstStyle/>
          <a:p>
            <a:pPr algn="just"/>
            <a:r>
              <a:rPr lang="en-US" sz="2400" dirty="0" smtClean="0">
                <a:latin typeface="Calibri" pitchFamily="34" charset="0"/>
              </a:rPr>
              <a:t>Already in India we are conscious about women status in both Social and economic fronts and its importance for Food Security and Family well-being therefore, they have been given statutory reservation in Elected Public Bodies. But still there are obvious gaps between what is envisaged and what exists in reality at village level. There is need to identify gaps in policies –programmes, and bridge them. There is need to identify barriers both social and economic, and even legal which come in way of their progress and overcome it. Further initiate existing elected and non elected women leaders from all walks of life to pay attention their counterparts in rural areas. Ensure that every woman gets her name in land records- in ‘Inheritance’ and their consent to withdraw to relinquish such rights is only before a Judicial Magistrate. </a:t>
            </a:r>
            <a:endParaRPr lang="en-IN" sz="2400" dirty="0" smtClean="0">
              <a:latin typeface="Calibri" pitchFamily="34" charset="0"/>
            </a:endParaRPr>
          </a:p>
          <a:p>
            <a:pPr algn="just"/>
            <a:r>
              <a:rPr lang="en-US" sz="2400" dirty="0" smtClean="0">
                <a:latin typeface="Calibri" pitchFamily="34" charset="0"/>
              </a:rPr>
              <a:t>And finally- it must be mentioned that already change is taking - but it is at slow rate and this needs to be accelerated.</a:t>
            </a:r>
            <a:endParaRPr lang="en-IN" sz="2400" dirty="0" smtClean="0">
              <a:latin typeface="Calibri" pitchFamily="34" charset="0"/>
            </a:endParaRPr>
          </a:p>
          <a:p>
            <a:pPr algn="just"/>
            <a:endParaRPr lang="en-IN" sz="24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5400" dirty="0" smtClean="0">
                <a:solidFill>
                  <a:schemeClr val="accent2"/>
                </a:solidFill>
              </a:rPr>
              <a:t>NCCSD</a:t>
            </a:r>
            <a:endParaRPr lang="en-US" sz="5400" dirty="0">
              <a:solidFill>
                <a:schemeClr val="accent2"/>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sz="2900" dirty="0" smtClean="0">
                <a:latin typeface="Times New Roman" pitchFamily="18" charset="0"/>
                <a:cs typeface="Times New Roman" pitchFamily="18" charset="0"/>
              </a:rPr>
              <a:t>National Council for Climate Change, Sustainable Development &amp; Public Leadership (NCCSD) is the outcome of the deliberations that took place during an International Conference on “Global Warming, Agriculture, Sustainable Development &amp; Public Leadership” which was organized at the Gujarat </a:t>
            </a:r>
            <a:r>
              <a:rPr lang="en-US" sz="2900" dirty="0" err="1" smtClean="0">
                <a:latin typeface="Times New Roman" pitchFamily="18" charset="0"/>
                <a:cs typeface="Times New Roman" pitchFamily="18" charset="0"/>
              </a:rPr>
              <a:t>Vidyapith</a:t>
            </a:r>
            <a:r>
              <a:rPr lang="en-US" sz="2900" dirty="0" smtClean="0">
                <a:latin typeface="Times New Roman" pitchFamily="18" charset="0"/>
                <a:cs typeface="Times New Roman" pitchFamily="18" charset="0"/>
              </a:rPr>
              <a:t> – Ahmadabad in March </a:t>
            </a:r>
          </a:p>
          <a:p>
            <a:endParaRPr lang="en-US" sz="2900" dirty="0" smtClean="0">
              <a:latin typeface="Times New Roman" pitchFamily="18" charset="0"/>
              <a:cs typeface="Times New Roman" pitchFamily="18" charset="0"/>
            </a:endParaRPr>
          </a:p>
          <a:p>
            <a:r>
              <a:rPr lang="en-US" sz="2900" dirty="0" smtClean="0">
                <a:latin typeface="Times New Roman" pitchFamily="18" charset="0"/>
                <a:cs typeface="Times New Roman" pitchFamily="18" charset="0"/>
              </a:rPr>
              <a:t>The NCCSD is registered under Bombay Charitable Trust Act 1950 Rule-29-No. E/19344/</a:t>
            </a:r>
            <a:r>
              <a:rPr lang="en-US" sz="2900" dirty="0" err="1" smtClean="0">
                <a:latin typeface="Times New Roman" pitchFamily="18" charset="0"/>
                <a:cs typeface="Times New Roman" pitchFamily="18" charset="0"/>
              </a:rPr>
              <a:t>Ahmedabad</a:t>
            </a:r>
            <a:r>
              <a:rPr lang="en-US" sz="2900" dirty="0" smtClean="0">
                <a:latin typeface="Times New Roman" pitchFamily="18" charset="0"/>
                <a:cs typeface="Times New Roman" pitchFamily="18" charset="0"/>
              </a:rPr>
              <a:t> as Public Trust on 17th September 2010.It is accredited to UN and UNFCCC and working in close co-operation and with support of ICAR, Planning commission, </a:t>
            </a:r>
            <a:r>
              <a:rPr lang="en-US" sz="2900" dirty="0" err="1" smtClean="0">
                <a:latin typeface="Times New Roman" pitchFamily="18" charset="0"/>
                <a:cs typeface="Times New Roman" pitchFamily="18" charset="0"/>
              </a:rPr>
              <a:t>Vigyan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prasar,MoEs</a:t>
            </a:r>
            <a:r>
              <a:rPr lang="en-US" sz="2900" dirty="0" smtClean="0">
                <a:latin typeface="Times New Roman" pitchFamily="18" charset="0"/>
                <a:cs typeface="Times New Roman" pitchFamily="18" charset="0"/>
              </a:rPr>
              <a:t> ,State and central Government.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066800"/>
          </a:xfrm>
          <a:blipFill>
            <a:blip r:embed="rId2"/>
            <a:tile tx="0" ty="0" sx="100000" sy="100000" flip="none" algn="tl"/>
          </a:blipFill>
        </p:spPr>
        <p:txBody>
          <a:bodyPr>
            <a:normAutofit/>
          </a:bodyPr>
          <a:lstStyle/>
          <a:p>
            <a:r>
              <a:rPr lang="en-US" b="1" cap="all" dirty="0" smtClean="0">
                <a:solidFill>
                  <a:schemeClr val="accent2"/>
                </a:solidFill>
              </a:rPr>
              <a:t>WHAT WE DO?</a:t>
            </a:r>
            <a:endParaRPr lang="en-US" dirty="0">
              <a:solidFill>
                <a:schemeClr val="accent2"/>
              </a:solidFill>
            </a:endParaRPr>
          </a:p>
        </p:txBody>
      </p:sp>
      <p:sp>
        <p:nvSpPr>
          <p:cNvPr id="3" name="Content Placeholder 2"/>
          <p:cNvSpPr>
            <a:spLocks noGrp="1"/>
          </p:cNvSpPr>
          <p:nvPr>
            <p:ph sz="quarter" idx="1"/>
          </p:nvPr>
        </p:nvSpPr>
        <p:spPr>
          <a:xfrm>
            <a:off x="304800" y="1371600"/>
            <a:ext cx="8382000" cy="5257800"/>
          </a:xfrm>
          <a:solidFill>
            <a:schemeClr val="accent3">
              <a:lumMod val="20000"/>
              <a:lumOff val="80000"/>
            </a:schemeClr>
          </a:solidFill>
        </p:spPr>
        <p:txBody>
          <a:bodyPr>
            <a:normAutofit fontScale="70000" lnSpcReduction="20000"/>
          </a:bodyPr>
          <a:lstStyle/>
          <a:p>
            <a:pPr lvl="0" algn="just"/>
            <a:r>
              <a:rPr lang="en-US" dirty="0" smtClean="0"/>
              <a:t>NCCSD is organizing Inter-action Meet and Think-Tank Meet for policy formulation and sensitization on issues related to farmers with their participation. </a:t>
            </a:r>
          </a:p>
          <a:p>
            <a:pPr lvl="0" algn="just"/>
            <a:r>
              <a:rPr lang="en-US" dirty="0" smtClean="0"/>
              <a:t>NCCSD is organizing Interactive and Capacity Building to Farmers with focus on local level leaders, young farmers and women farmers.  </a:t>
            </a:r>
          </a:p>
          <a:p>
            <a:pPr lvl="0" algn="just"/>
            <a:r>
              <a:rPr lang="en-US" dirty="0" smtClean="0"/>
              <a:t>It is train to young faculty members and students on Leadership and Climate Smart Agriculture. </a:t>
            </a:r>
          </a:p>
          <a:p>
            <a:pPr lvl="0" algn="just"/>
            <a:r>
              <a:rPr lang="en-US" dirty="0" smtClean="0"/>
              <a:t>NCCSD is conducting action research work for developing communication modules including guidebook, posters and documentary films for farmers. </a:t>
            </a:r>
          </a:p>
          <a:p>
            <a:pPr lvl="0" algn="just"/>
            <a:r>
              <a:rPr lang="en-US" dirty="0" smtClean="0"/>
              <a:t>NCCSD is sensitizing State and Central Government on important policy issues which concern farmers. It is also taking up similar issues with UNFCCC and UN at international level </a:t>
            </a:r>
          </a:p>
          <a:p>
            <a:pPr lvl="0" algn="just"/>
            <a:r>
              <a:rPr lang="en-US" dirty="0" smtClean="0"/>
              <a:t>NCCSD is publishing books on important issues related to farmers and agriculture.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54A5E5FE-6C72-4C64-BE70-60804FF078F2}" type="slidenum">
              <a:rPr lang="en-US" smtClean="0"/>
              <a:pPr/>
              <a:t>3</a:t>
            </a:fld>
            <a:endParaRPr lang="en-US" smtClean="0"/>
          </a:p>
        </p:txBody>
      </p:sp>
      <p:sp>
        <p:nvSpPr>
          <p:cNvPr id="40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endParaRPr lang="en-US" sz="1400" dirty="0"/>
          </a:p>
        </p:txBody>
      </p:sp>
      <p:sp>
        <p:nvSpPr>
          <p:cNvPr id="4100" name="Rectangle 2"/>
          <p:cNvSpPr>
            <a:spLocks noGrp="1"/>
          </p:cNvSpPr>
          <p:nvPr>
            <p:ph type="title" idx="4294967295"/>
          </p:nvPr>
        </p:nvSpPr>
        <p:spPr>
          <a:xfrm>
            <a:off x="1524000" y="304800"/>
            <a:ext cx="6781800" cy="914400"/>
          </a:xfrm>
        </p:spPr>
        <p:txBody>
          <a:bodyPr lIns="0" rIns="0" bIns="0" anchor="b">
            <a:noAutofit/>
          </a:bodyPr>
          <a:lstStyle/>
          <a:p>
            <a:pPr eaLnBrk="1" hangingPunct="1"/>
            <a:r>
              <a:rPr lang="en-US" sz="3200" b="1" dirty="0" smtClean="0">
                <a:solidFill>
                  <a:srgbClr val="996633"/>
                </a:solidFill>
                <a:latin typeface="Calibri" pitchFamily="34" charset="0"/>
              </a:rPr>
              <a:t>Climate Resilient Agriculture </a:t>
            </a:r>
            <a:br>
              <a:rPr lang="en-US" sz="3200" b="1" dirty="0" smtClean="0">
                <a:solidFill>
                  <a:srgbClr val="996633"/>
                </a:solidFill>
                <a:latin typeface="Calibri" pitchFamily="34" charset="0"/>
              </a:rPr>
            </a:br>
            <a:r>
              <a:rPr lang="en-US" sz="3200" b="1" dirty="0" smtClean="0">
                <a:solidFill>
                  <a:srgbClr val="996633"/>
                </a:solidFill>
                <a:latin typeface="Calibri" pitchFamily="34" charset="0"/>
              </a:rPr>
              <a:t>Indian Perspective </a:t>
            </a:r>
          </a:p>
        </p:txBody>
      </p:sp>
      <p:sp>
        <p:nvSpPr>
          <p:cNvPr id="4101" name="Rectangle 3"/>
          <p:cNvSpPr>
            <a:spLocks noGrp="1"/>
          </p:cNvSpPr>
          <p:nvPr>
            <p:ph type="body" sz="half" idx="4294967295"/>
          </p:nvPr>
        </p:nvSpPr>
        <p:spPr>
          <a:xfrm>
            <a:off x="914400" y="1295400"/>
            <a:ext cx="7924800" cy="5029200"/>
          </a:xfrm>
          <a:solidFill>
            <a:schemeClr val="bg1"/>
          </a:solidFill>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2800" b="1" dirty="0" smtClean="0">
                <a:solidFill>
                  <a:schemeClr val="tx1"/>
                </a:solidFill>
              </a:rPr>
              <a:t>What Climate Resilient Agriculture means:</a:t>
            </a:r>
          </a:p>
          <a:p>
            <a:pPr marL="457200" indent="-457200" algn="just"/>
            <a:r>
              <a:rPr lang="en-US" sz="2800" dirty="0" smtClean="0">
                <a:solidFill>
                  <a:schemeClr val="tx1"/>
                </a:solidFill>
              </a:rPr>
              <a:t>It aims to use agriculture, it  has capacity to absorb CO2 from atmosphere through photosynthesis process as a major nature's tool for mitigation and to expand it on un-cultivable wasteland, fallow land – margin areas of desert and sea shore by using modern technology. This supports livelihood to poor and provide food security to hungry millions. </a:t>
            </a:r>
          </a:p>
        </p:txBody>
      </p:sp>
      <p:pic>
        <p:nvPicPr>
          <p:cNvPr id="4102"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a:noFill/>
        </p:spPr>
      </p:pic>
      <p:sp>
        <p:nvSpPr>
          <p:cNvPr id="4103"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4104"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4105"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1"/>
            <a:ext cx="4343400" cy="31241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22849" y="228601"/>
            <a:ext cx="4292551" cy="31241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28601" y="3429000"/>
            <a:ext cx="4343400" cy="3200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648200" y="3429000"/>
            <a:ext cx="42672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HOTOS_EVENTS_NCCSD\Farmers Inter-action Meet_Anand_12 July 2013\DSC02123.JPG"/>
          <p:cNvPicPr/>
          <p:nvPr/>
        </p:nvPicPr>
        <p:blipFill>
          <a:blip r:embed="rId2" cstate="print"/>
          <a:srcRect/>
          <a:stretch>
            <a:fillRect/>
          </a:stretch>
        </p:blipFill>
        <p:spPr bwMode="auto">
          <a:xfrm>
            <a:off x="304800" y="304800"/>
            <a:ext cx="4191000" cy="3124200"/>
          </a:xfrm>
          <a:prstGeom prst="rect">
            <a:avLst/>
          </a:prstGeom>
          <a:noFill/>
          <a:ln w="9525">
            <a:noFill/>
            <a:miter lim="800000"/>
            <a:headEnd/>
            <a:tailEnd/>
          </a:ln>
        </p:spPr>
      </p:pic>
      <p:pic>
        <p:nvPicPr>
          <p:cNvPr id="6" name="Picture 5" descr="D:\Seju Hetal\ICAR\Organic Farming\Photos\ASPEE ORGANIC  (199).jpg"/>
          <p:cNvPicPr/>
          <p:nvPr/>
        </p:nvPicPr>
        <p:blipFill>
          <a:blip r:embed="rId3" cstate="print"/>
          <a:srcRect/>
          <a:stretch>
            <a:fillRect/>
          </a:stretch>
        </p:blipFill>
        <p:spPr bwMode="auto">
          <a:xfrm>
            <a:off x="4648200" y="304800"/>
            <a:ext cx="4191000" cy="3124200"/>
          </a:xfrm>
          <a:prstGeom prst="rect">
            <a:avLst/>
          </a:prstGeom>
          <a:noFill/>
          <a:ln w="9525">
            <a:noFill/>
            <a:miter lim="800000"/>
            <a:headEnd/>
            <a:tailEnd/>
          </a:ln>
        </p:spPr>
      </p:pic>
      <p:pic>
        <p:nvPicPr>
          <p:cNvPr id="7" name="Picture 6" descr="D:\Seju Hetal\COP 20 Peru\Photos\Exhibition 2.jpg"/>
          <p:cNvPicPr/>
          <p:nvPr/>
        </p:nvPicPr>
        <p:blipFill>
          <a:blip r:embed="rId4"/>
          <a:srcRect/>
          <a:stretch>
            <a:fillRect/>
          </a:stretch>
        </p:blipFill>
        <p:spPr bwMode="auto">
          <a:xfrm>
            <a:off x="4648200" y="3505200"/>
            <a:ext cx="4114800" cy="3048000"/>
          </a:xfrm>
          <a:prstGeom prst="rect">
            <a:avLst/>
          </a:prstGeom>
          <a:noFill/>
          <a:ln w="9525">
            <a:noFill/>
            <a:miter lim="800000"/>
            <a:headEnd/>
            <a:tailEnd/>
          </a:ln>
        </p:spPr>
      </p:pic>
      <p:pic>
        <p:nvPicPr>
          <p:cNvPr id="8" name="Picture 7" descr="D:\Seju Hetal\COP 20 Peru\Photos - COP- 20\Sanjay (COP20 PHOTOS)\PERU\01 LIMA &amp; COP20\170.JPG"/>
          <p:cNvPicPr/>
          <p:nvPr/>
        </p:nvPicPr>
        <p:blipFill>
          <a:blip r:embed="rId5" cstate="print"/>
          <a:srcRect/>
          <a:stretch>
            <a:fillRect/>
          </a:stretch>
        </p:blipFill>
        <p:spPr bwMode="auto">
          <a:xfrm>
            <a:off x="304800" y="3505200"/>
            <a:ext cx="4191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066800"/>
          </a:xfrm>
          <a:blipFill>
            <a:blip r:embed="rId2"/>
            <a:tile tx="0" ty="0" sx="100000" sy="100000" flip="none" algn="tl"/>
          </a:blipFill>
        </p:spPr>
        <p:txBody>
          <a:bodyPr>
            <a:normAutofit/>
          </a:bodyPr>
          <a:lstStyle/>
          <a:p>
            <a:r>
              <a:rPr lang="en-US" b="1" cap="all" dirty="0" smtClean="0">
                <a:solidFill>
                  <a:schemeClr val="accent2"/>
                </a:solidFill>
              </a:rPr>
              <a:t>Accreditation</a:t>
            </a:r>
            <a:r>
              <a:rPr lang="en-US" b="1" dirty="0" smtClean="0">
                <a:solidFill>
                  <a:schemeClr val="accent2"/>
                </a:solidFill>
              </a:rPr>
              <a:t> </a:t>
            </a:r>
            <a:endParaRPr lang="en-US" dirty="0">
              <a:solidFill>
                <a:schemeClr val="accent2"/>
              </a:solidFill>
            </a:endParaRPr>
          </a:p>
        </p:txBody>
      </p:sp>
      <p:sp>
        <p:nvSpPr>
          <p:cNvPr id="3" name="Content Placeholder 2"/>
          <p:cNvSpPr>
            <a:spLocks noGrp="1"/>
          </p:cNvSpPr>
          <p:nvPr>
            <p:ph sz="quarter" idx="1"/>
          </p:nvPr>
        </p:nvSpPr>
        <p:spPr>
          <a:xfrm>
            <a:off x="304800" y="1371600"/>
            <a:ext cx="8382000" cy="5257800"/>
          </a:xfrm>
          <a:solidFill>
            <a:schemeClr val="accent3">
              <a:lumMod val="20000"/>
              <a:lumOff val="80000"/>
            </a:schemeClr>
          </a:solidFill>
        </p:spPr>
        <p:txBody>
          <a:bodyPr>
            <a:normAutofit fontScale="25000" lnSpcReduction="20000"/>
          </a:bodyPr>
          <a:lstStyle/>
          <a:p>
            <a:pPr algn="just">
              <a:buClrTx/>
            </a:pPr>
            <a:endParaRPr lang="en-US" dirty="0" smtClean="0"/>
          </a:p>
          <a:p>
            <a:endParaRPr lang="en-US" dirty="0" smtClean="0"/>
          </a:p>
          <a:p>
            <a:pPr lvl="0"/>
            <a:r>
              <a:rPr lang="en-US" sz="9600" dirty="0" smtClean="0"/>
              <a:t>United Nations Framework Convention on Climate Change (UNFCCC)</a:t>
            </a:r>
          </a:p>
          <a:p>
            <a:pPr lvl="0"/>
            <a:r>
              <a:rPr lang="en-US" sz="9600" dirty="0" smtClean="0"/>
              <a:t>Global Alliance on Climate Smart Agriculture GACSA</a:t>
            </a:r>
          </a:p>
          <a:p>
            <a:pPr lvl="0"/>
            <a:r>
              <a:rPr lang="en-US" sz="9600" dirty="0" smtClean="0"/>
              <a:t>Green Climate Fund-GCF</a:t>
            </a:r>
          </a:p>
          <a:p>
            <a:pPr lvl="0"/>
            <a:r>
              <a:rPr lang="en-US" sz="9600" dirty="0" smtClean="0"/>
              <a:t>Climate Technology Centre &amp; Network (CTCN) </a:t>
            </a:r>
          </a:p>
          <a:p>
            <a:pPr lvl="0"/>
            <a:r>
              <a:rPr lang="en-US" sz="9600" dirty="0" smtClean="0"/>
              <a:t>APN South Asia</a:t>
            </a:r>
          </a:p>
          <a:p>
            <a:pPr lvl="0"/>
            <a:r>
              <a:rPr lang="en-US" sz="9600" dirty="0" smtClean="0"/>
              <a:t>Central Research Institute for Dry land Agriculture (ICAR)</a:t>
            </a:r>
          </a:p>
          <a:p>
            <a:pPr lvl="0"/>
            <a:r>
              <a:rPr lang="en-US" sz="9600" dirty="0" smtClean="0"/>
              <a:t>NITI </a:t>
            </a:r>
            <a:r>
              <a:rPr lang="en-US" sz="9600" dirty="0" err="1" smtClean="0"/>
              <a:t>Aayog</a:t>
            </a:r>
            <a:r>
              <a:rPr lang="en-US" sz="9600" dirty="0" smtClean="0"/>
              <a:t>.-</a:t>
            </a:r>
          </a:p>
          <a:p>
            <a:pPr lvl="0"/>
            <a:r>
              <a:rPr lang="en-US" sz="9600" dirty="0" smtClean="0"/>
              <a:t>The Department of Science &amp; Technology (</a:t>
            </a:r>
            <a:r>
              <a:rPr lang="en-US" sz="9600" dirty="0" err="1" smtClean="0"/>
              <a:t>Vigyan</a:t>
            </a:r>
            <a:r>
              <a:rPr lang="en-US" sz="9600" dirty="0" smtClean="0"/>
              <a:t> </a:t>
            </a:r>
            <a:r>
              <a:rPr lang="en-US" sz="9600" dirty="0" err="1" smtClean="0"/>
              <a:t>Prasar</a:t>
            </a:r>
            <a:r>
              <a:rPr lang="en-US" sz="9600" dirty="0" smtClean="0"/>
              <a:t>) </a:t>
            </a:r>
          </a:p>
          <a:p>
            <a:pPr lvl="0"/>
            <a:r>
              <a:rPr lang="en-US" sz="9600" dirty="0" smtClean="0"/>
              <a:t>The Department of Environment and Forests (Climate Change) for organizing District and State level awareness Workshops-Government of Gujarat </a:t>
            </a:r>
          </a:p>
          <a:p>
            <a:pPr>
              <a:buNone/>
            </a:pPr>
            <a:r>
              <a:rPr lang="en-US" sz="9600" dirty="0" smtClean="0"/>
              <a:t> </a:t>
            </a:r>
            <a:endParaRPr lang="en-US" sz="6400" dirty="0" smtClean="0"/>
          </a:p>
          <a:p>
            <a:pPr>
              <a:buNone/>
            </a:pP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p:txBody>
          <a:bodyPr/>
          <a:lstStyle/>
          <a:p>
            <a:pPr>
              <a:defRPr/>
            </a:pPr>
            <a:fld id="{51711304-D314-46DA-9436-F20728C15583}" type="slidenum">
              <a:rPr lang="en-US"/>
              <a:pPr>
                <a:defRPr/>
              </a:pPr>
              <a:t>33</a:t>
            </a:fld>
            <a:endParaRPr lang="en-US"/>
          </a:p>
        </p:txBody>
      </p:sp>
      <p:pic>
        <p:nvPicPr>
          <p:cNvPr id="106499"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106500"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106501"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83A19-AE68-4102-A683-9C087131EDCB}" type="slidenum">
              <a:rPr lang="en-US" smtClean="0"/>
              <a:pPr>
                <a:defRPr/>
              </a:pPr>
              <a:t>34</a:t>
            </a:fld>
            <a:endParaRPr lang="en-US" smtClean="0"/>
          </a:p>
        </p:txBody>
      </p:sp>
      <p:pic>
        <p:nvPicPr>
          <p:cNvPr id="55299" name="Picture 4" descr="3"/>
          <p:cNvPicPr>
            <a:picLocks noChangeAspect="1" noChangeArrowheads="1"/>
          </p:cNvPicPr>
          <p:nvPr/>
        </p:nvPicPr>
        <p:blipFill>
          <a:blip r:embed="rId2"/>
          <a:srcRect/>
          <a:stretch>
            <a:fillRect/>
          </a:stretch>
        </p:blipFill>
        <p:spPr bwMode="auto">
          <a:xfrm>
            <a:off x="0" y="0"/>
            <a:ext cx="9144000" cy="4597400"/>
          </a:xfrm>
          <a:prstGeom prst="rect">
            <a:avLst/>
          </a:prstGeom>
          <a:noFill/>
          <a:ln w="9525">
            <a:noFill/>
            <a:miter lim="800000"/>
            <a:headEnd/>
            <a:tailEnd/>
          </a:ln>
        </p:spPr>
      </p:pic>
      <p:sp>
        <p:nvSpPr>
          <p:cNvPr id="55300"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55301" name="Text Box 4"/>
          <p:cNvSpPr txBox="1">
            <a:spLocks noChangeArrowheads="1"/>
          </p:cNvSpPr>
          <p:nvPr/>
        </p:nvSpPr>
        <p:spPr bwMode="auto">
          <a:xfrm>
            <a:off x="15875" y="4597400"/>
            <a:ext cx="9144000" cy="2032000"/>
          </a:xfrm>
          <a:prstGeom prst="rect">
            <a:avLst/>
          </a:prstGeom>
          <a:solidFill>
            <a:srgbClr val="DDF2FF"/>
          </a:solidFill>
          <a:ln w="9525">
            <a:noFill/>
            <a:miter lim="800000"/>
            <a:headEnd/>
            <a:tailEnd/>
          </a:ln>
        </p:spPr>
        <p:txBody>
          <a:bodyPr>
            <a:spAutoFit/>
          </a:bodyPr>
          <a:lstStyle/>
          <a:p>
            <a:pPr algn="ctr"/>
            <a:r>
              <a:rPr lang="en-US" altLang="en-US" b="1" dirty="0">
                <a:solidFill>
                  <a:srgbClr val="000066"/>
                </a:solidFill>
              </a:rPr>
              <a:t>Dr. </a:t>
            </a:r>
            <a:r>
              <a:rPr lang="en-US" altLang="en-US" b="1" dirty="0" err="1">
                <a:solidFill>
                  <a:srgbClr val="000066"/>
                </a:solidFill>
              </a:rPr>
              <a:t>Kirit</a:t>
            </a:r>
            <a:r>
              <a:rPr lang="en-US" altLang="en-US" b="1" dirty="0">
                <a:solidFill>
                  <a:srgbClr val="000066"/>
                </a:solidFill>
              </a:rPr>
              <a:t> </a:t>
            </a:r>
            <a:r>
              <a:rPr lang="en-US" altLang="en-US" b="1" dirty="0" err="1">
                <a:solidFill>
                  <a:srgbClr val="000066"/>
                </a:solidFill>
              </a:rPr>
              <a:t>Shelat</a:t>
            </a:r>
            <a:endParaRPr lang="en-US" altLang="en-US" b="1" dirty="0">
              <a:solidFill>
                <a:srgbClr val="000066"/>
              </a:solidFill>
            </a:endParaRPr>
          </a:p>
          <a:p>
            <a:pPr algn="ctr"/>
            <a:r>
              <a:rPr lang="en-US" altLang="en-US" b="1" dirty="0"/>
              <a:t>National Council for Climate Change, Sustainable Development </a:t>
            </a:r>
          </a:p>
          <a:p>
            <a:pPr algn="ctr"/>
            <a:r>
              <a:rPr lang="en-US" altLang="en-US" b="1" dirty="0"/>
              <a:t>and Public Leadership (NCCSD)</a:t>
            </a:r>
          </a:p>
          <a:p>
            <a:pPr algn="ctr"/>
            <a:r>
              <a:rPr lang="en-US" altLang="en-US" b="1" dirty="0"/>
              <a:t>Post Box No. 4146, </a:t>
            </a:r>
            <a:r>
              <a:rPr lang="en-US" altLang="en-US" b="1" dirty="0" err="1"/>
              <a:t>Navrangpura</a:t>
            </a:r>
            <a:r>
              <a:rPr lang="en-US" altLang="en-US" b="1" dirty="0"/>
              <a:t> Post Office, Ahmedabad – 380 009.</a:t>
            </a:r>
          </a:p>
          <a:p>
            <a:pPr algn="ctr"/>
            <a:r>
              <a:rPr lang="en-US" altLang="en-US" b="1" dirty="0"/>
              <a:t>Gujarat, INDIA.</a:t>
            </a:r>
          </a:p>
          <a:p>
            <a:pPr algn="ctr"/>
            <a:r>
              <a:rPr lang="en-US" altLang="en-US" b="1" dirty="0">
                <a:solidFill>
                  <a:srgbClr val="000066"/>
                </a:solidFill>
              </a:rPr>
              <a:t>Phone: 079-26421580 (Off) 09904404393(M)</a:t>
            </a:r>
          </a:p>
          <a:p>
            <a:pPr algn="ctr"/>
            <a:r>
              <a:rPr lang="en-US" altLang="en-US" b="1" dirty="0">
                <a:solidFill>
                  <a:srgbClr val="000066"/>
                </a:solidFill>
              </a:rPr>
              <a:t>Email: </a:t>
            </a:r>
            <a:r>
              <a:rPr lang="en-US" altLang="en-US" b="1" dirty="0" smtClean="0">
                <a:solidFill>
                  <a:srgbClr val="000066"/>
                </a:solidFill>
                <a:hlinkClick r:id="rId3"/>
              </a:rPr>
              <a:t>drkiritshelat@gmail.com</a:t>
            </a:r>
            <a:r>
              <a:rPr lang="en-US" altLang="en-US" b="1" dirty="0" smtClean="0">
                <a:solidFill>
                  <a:srgbClr val="000066"/>
                </a:solidFill>
              </a:rPr>
              <a:t> Website</a:t>
            </a:r>
            <a:r>
              <a:rPr lang="en-US" altLang="en-US" b="1" dirty="0">
                <a:solidFill>
                  <a:srgbClr val="000066"/>
                </a:solidFill>
              </a:rPr>
              <a:t>: www.nccsdindia.org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762000"/>
          </a:xfrm>
        </p:spPr>
        <p:txBody>
          <a:bodyPr/>
          <a:lstStyle/>
          <a:p>
            <a:pPr eaLnBrk="1" hangingPunct="1"/>
            <a:r>
              <a:rPr lang="en-US" altLang="en-US" sz="2000" b="1" smtClean="0">
                <a:latin typeface="Candara" pitchFamily="34" charset="0"/>
              </a:rPr>
              <a:t> </a:t>
            </a:r>
            <a:r>
              <a:rPr lang="en-US" altLang="en-US" sz="2400" b="1" smtClean="0">
                <a:latin typeface="Candara" pitchFamily="34" charset="0"/>
              </a:rPr>
              <a:t>Indian Situation</a:t>
            </a:r>
            <a:endParaRPr lang="en-US" altLang="en-US" sz="2400" b="1" smtClean="0"/>
          </a:p>
        </p:txBody>
      </p:sp>
      <p:sp>
        <p:nvSpPr>
          <p:cNvPr id="18435" name="Slide Number Placeholder 3"/>
          <p:cNvSpPr>
            <a:spLocks noGrp="1"/>
          </p:cNvSpPr>
          <p:nvPr>
            <p:ph type="sldNum" sz="quarter" idx="12"/>
          </p:nvPr>
        </p:nvSpPr>
        <p:spPr bwMode="auto">
          <a:noFill/>
          <a:ln>
            <a:miter lim="800000"/>
            <a:headEnd/>
            <a:tailEnd/>
          </a:ln>
        </p:spPr>
        <p:txBody>
          <a:bodyPr/>
          <a:lstStyle/>
          <a:p>
            <a:fld id="{A71918B7-661C-431C-8DB2-4A3FEB411835}" type="slidenum">
              <a:rPr lang="en-US" altLang="en-US" smtClean="0"/>
              <a:pPr/>
              <a:t>4</a:t>
            </a:fld>
            <a:endParaRPr lang="en-US" altLang="en-US" smtClean="0"/>
          </a:p>
        </p:txBody>
      </p:sp>
      <p:pic>
        <p:nvPicPr>
          <p:cNvPr id="1843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8437"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pic>
        <p:nvPicPr>
          <p:cNvPr id="18438" name="Picture 2" descr="http://www.all-about-india.com/images/Political-Map-of-India.gif"/>
          <p:cNvPicPr>
            <a:picLocks noChangeAspect="1" noChangeArrowheads="1"/>
          </p:cNvPicPr>
          <p:nvPr/>
        </p:nvPicPr>
        <p:blipFill>
          <a:blip r:embed="rId4"/>
          <a:srcRect/>
          <a:stretch>
            <a:fillRect/>
          </a:stretch>
        </p:blipFill>
        <p:spPr bwMode="auto">
          <a:xfrm>
            <a:off x="1371600" y="685800"/>
            <a:ext cx="6781800"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000" b="1" dirty="0" smtClean="0">
                <a:latin typeface="Candara" pitchFamily="34" charset="0"/>
              </a:rPr>
              <a:t> </a:t>
            </a:r>
            <a:r>
              <a:rPr lang="en-US" altLang="en-US" sz="3600" b="1" dirty="0" smtClean="0">
                <a:solidFill>
                  <a:schemeClr val="accent2">
                    <a:lumMod val="75000"/>
                  </a:schemeClr>
                </a:solidFill>
                <a:latin typeface="Candara" pitchFamily="34" charset="0"/>
              </a:rPr>
              <a:t>Indian Situation</a:t>
            </a:r>
            <a:endParaRPr lang="en-US" altLang="en-US" sz="2400" b="1" dirty="0" smtClean="0">
              <a:solidFill>
                <a:schemeClr val="accent2">
                  <a:lumMod val="75000"/>
                </a:schemeClr>
              </a:solidFill>
            </a:endParaRPr>
          </a:p>
        </p:txBody>
      </p:sp>
      <p:sp>
        <p:nvSpPr>
          <p:cNvPr id="19459" name="Content Placeholder 2"/>
          <p:cNvSpPr>
            <a:spLocks noGrp="1"/>
          </p:cNvSpPr>
          <p:nvPr>
            <p:ph idx="1"/>
          </p:nvPr>
        </p:nvSpPr>
        <p:spPr>
          <a:xfrm>
            <a:off x="685800" y="762000"/>
            <a:ext cx="8382000" cy="5943600"/>
          </a:xfrm>
        </p:spPr>
        <p:txBody>
          <a:bodyPr>
            <a:normAutofit fontScale="85000" lnSpcReduction="20000"/>
          </a:bodyPr>
          <a:lstStyle/>
          <a:p>
            <a:pPr eaLnBrk="1" hangingPunct="1"/>
            <a:r>
              <a:rPr lang="en-US" altLang="en-US" sz="3000" dirty="0" smtClean="0"/>
              <a:t>India’s success over six decades: </a:t>
            </a:r>
          </a:p>
          <a:p>
            <a:pPr lvl="1" eaLnBrk="1" hangingPunct="1"/>
            <a:r>
              <a:rPr lang="en-US" altLang="en-US" sz="3000" dirty="0" smtClean="0"/>
              <a:t>2 %  to  3% sustainable agriculture growth</a:t>
            </a:r>
          </a:p>
          <a:p>
            <a:pPr lvl="1" eaLnBrk="1" hangingPunct="1"/>
            <a:r>
              <a:rPr lang="en-US" altLang="en-US" sz="3000" dirty="0" smtClean="0"/>
              <a:t>Brought many out of poverty from 90% below poverty  line to 20%. </a:t>
            </a:r>
          </a:p>
          <a:p>
            <a:pPr lvl="1" eaLnBrk="1" hangingPunct="1"/>
            <a:r>
              <a:rPr lang="en-US" altLang="en-US" sz="3000" dirty="0" smtClean="0"/>
              <a:t>Tackled many adverse climate and geographic challenges including droughts. </a:t>
            </a:r>
          </a:p>
          <a:p>
            <a:pPr lvl="1" eaLnBrk="1" hangingPunct="1"/>
            <a:r>
              <a:rPr lang="en-US" altLang="en-US" sz="3000" dirty="0" smtClean="0"/>
              <a:t>Validated research into rise in productivity</a:t>
            </a:r>
          </a:p>
          <a:p>
            <a:pPr lvl="1" eaLnBrk="1" hangingPunct="1"/>
            <a:r>
              <a:rPr lang="en-US" altLang="en-US" sz="3000" dirty="0" smtClean="0"/>
              <a:t>Several states and individual farmers with  productivity, higher than,  or equal to international level  </a:t>
            </a:r>
          </a:p>
          <a:p>
            <a:pPr eaLnBrk="1" hangingPunct="1"/>
            <a:r>
              <a:rPr lang="en-US" altLang="en-US" sz="3000" dirty="0" smtClean="0"/>
              <a:t>Adverse impacts of climate change pushes  even successful farmers back to poverty</a:t>
            </a:r>
          </a:p>
          <a:p>
            <a:pPr eaLnBrk="1" hangingPunct="1"/>
            <a:r>
              <a:rPr lang="en-US" altLang="en-US" sz="3000" dirty="0" smtClean="0"/>
              <a:t>Farmers suicide / large scale exodus to urban centers </a:t>
            </a:r>
          </a:p>
          <a:p>
            <a:pPr eaLnBrk="1" hangingPunct="1"/>
            <a:r>
              <a:rPr lang="en-US" altLang="en-US" sz="3000" dirty="0" smtClean="0"/>
              <a:t>By 2030 India will need to produce additional 100 M. Tones  for its growing population.  </a:t>
            </a:r>
          </a:p>
          <a:p>
            <a:pPr eaLnBrk="1" hangingPunct="1"/>
            <a:r>
              <a:rPr lang="en-US" altLang="en-US" sz="3000" dirty="0" smtClean="0"/>
              <a:t>India had to import food in  its early phase of development, but now it is self sufficient. </a:t>
            </a:r>
          </a:p>
          <a:p>
            <a:pPr eaLnBrk="1" hangingPunct="1">
              <a:buFont typeface="Arial" pitchFamily="34" charset="0"/>
              <a:buNone/>
            </a:pPr>
            <a:endParaRPr lang="en-US" altLang="en-US" sz="18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5</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73038"/>
            <a:ext cx="1269837" cy="1087438"/>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8"/>
          <p:cNvSpPr>
            <a:spLocks noGrp="1"/>
          </p:cNvSpPr>
          <p:nvPr>
            <p:ph type="title"/>
          </p:nvPr>
        </p:nvSpPr>
        <p:spPr>
          <a:xfrm>
            <a:off x="381000" y="304800"/>
            <a:ext cx="8229600" cy="762000"/>
          </a:xfrm>
        </p:spPr>
        <p:txBody>
          <a:bodyPr rtlCol="0">
            <a:noAutofit/>
          </a:bodyPr>
          <a:lstStyle/>
          <a:p>
            <a:pPr eaLnBrk="1" fontAlgn="auto" hangingPunct="1">
              <a:spcAft>
                <a:spcPts val="0"/>
              </a:spcAft>
              <a:defRPr/>
            </a:pPr>
            <a:r>
              <a:rPr lang="en-US" sz="3200" b="1" dirty="0" smtClean="0">
                <a:solidFill>
                  <a:schemeClr val="accent2">
                    <a:lumMod val="75000"/>
                  </a:schemeClr>
                </a:solidFill>
              </a:rPr>
              <a:t>Small farmers stared at big losses</a:t>
            </a:r>
            <a:br>
              <a:rPr lang="en-US" sz="3200" b="1" dirty="0" smtClean="0">
                <a:solidFill>
                  <a:schemeClr val="accent2">
                    <a:lumMod val="75000"/>
                  </a:schemeClr>
                </a:solidFill>
              </a:rPr>
            </a:br>
            <a:r>
              <a:rPr lang="en-US" sz="3200" b="1" dirty="0" smtClean="0">
                <a:solidFill>
                  <a:schemeClr val="accent2">
                    <a:lumMod val="75000"/>
                  </a:schemeClr>
                </a:solidFill>
              </a:rPr>
              <a:t>the last monsoon season </a:t>
            </a:r>
            <a:endParaRPr lang="en-US" sz="3200" dirty="0" smtClean="0">
              <a:solidFill>
                <a:schemeClr val="accent2">
                  <a:lumMod val="75000"/>
                </a:schemeClr>
              </a:solidFill>
            </a:endParaRPr>
          </a:p>
        </p:txBody>
      </p:sp>
      <p:sp>
        <p:nvSpPr>
          <p:cNvPr id="8" name="Content Placeholder 7"/>
          <p:cNvSpPr>
            <a:spLocks noGrp="1"/>
          </p:cNvSpPr>
          <p:nvPr>
            <p:ph idx="1"/>
          </p:nvPr>
        </p:nvSpPr>
        <p:spPr>
          <a:xfrm>
            <a:off x="685800" y="1371600"/>
            <a:ext cx="8229600" cy="5181600"/>
          </a:xfrm>
        </p:spPr>
        <p:txBody>
          <a:bodyPr rtlCol="0">
            <a:normAutofit/>
          </a:bodyPr>
          <a:lstStyle/>
          <a:p>
            <a:pPr algn="r">
              <a:defRPr/>
            </a:pPr>
            <a:endParaRPr lang="en-US" sz="1500" dirty="0"/>
          </a:p>
          <a:p>
            <a:pPr algn="just">
              <a:defRPr/>
            </a:pPr>
            <a:r>
              <a:rPr lang="en-IN" sz="2800" dirty="0" smtClean="0"/>
              <a:t>In the current year, 302 of 604 districts have experienced  deficit rain conditions</a:t>
            </a:r>
          </a:p>
          <a:p>
            <a:pPr algn="just">
              <a:defRPr/>
            </a:pPr>
            <a:r>
              <a:rPr lang="en-IN" sz="2800" dirty="0" smtClean="0"/>
              <a:t>This rainfall deficit to 10% for entire country. Last year (2014) had deficit of 12%. </a:t>
            </a:r>
          </a:p>
          <a:p>
            <a:pPr eaLnBrk="1" fontAlgn="auto" hangingPunct="1">
              <a:spcAft>
                <a:spcPts val="0"/>
              </a:spcAft>
              <a:defRPr/>
            </a:pPr>
            <a:r>
              <a:rPr lang="en-IN" sz="2800" dirty="0" smtClean="0"/>
              <a:t>Farmers are staring  at poor crop with lack of soil moisture. </a:t>
            </a:r>
          </a:p>
          <a:p>
            <a:pPr eaLnBrk="1" fontAlgn="auto" hangingPunct="1">
              <a:spcAft>
                <a:spcPts val="0"/>
              </a:spcAft>
              <a:defRPr/>
            </a:pPr>
            <a:r>
              <a:rPr lang="en-IN" sz="2800" dirty="0" smtClean="0"/>
              <a:t>There is likely deficit in crops like wheat and pulses.</a:t>
            </a:r>
          </a:p>
          <a:p>
            <a:pPr eaLnBrk="1" fontAlgn="auto" hangingPunct="1">
              <a:spcAft>
                <a:spcPts val="0"/>
              </a:spcAft>
              <a:defRPr/>
            </a:pPr>
            <a:r>
              <a:rPr lang="en-IN" sz="2800" dirty="0" smtClean="0"/>
              <a:t>Stressed farm income have led to slump in rural wages which has further impact on rural demand. </a:t>
            </a:r>
            <a:endParaRPr lang="en-IN" sz="2800" dirty="0"/>
          </a:p>
        </p:txBody>
      </p:sp>
      <p:sp>
        <p:nvSpPr>
          <p:cNvPr id="15365" name="Slide Number Placeholder 5"/>
          <p:cNvSpPr>
            <a:spLocks noGrp="1"/>
          </p:cNvSpPr>
          <p:nvPr>
            <p:ph type="sldNum" sz="quarter" idx="12"/>
          </p:nvPr>
        </p:nvSpPr>
        <p:spPr bwMode="auto">
          <a:noFill/>
          <a:ln>
            <a:miter lim="800000"/>
            <a:headEnd/>
            <a:tailEnd/>
          </a:ln>
        </p:spPr>
        <p:txBody>
          <a:bodyPr/>
          <a:lstStyle/>
          <a:p>
            <a:fld id="{84BA5B6D-F363-4339-9159-0C0D7785279E}" type="slidenum">
              <a:rPr lang="en-US" altLang="en-US" smtClean="0"/>
              <a:pPr/>
              <a:t>6</a:t>
            </a:fld>
            <a:endParaRPr lang="en-US" altLang="en-US" smtClean="0"/>
          </a:p>
        </p:txBody>
      </p:sp>
      <p:pic>
        <p:nvPicPr>
          <p:cNvPr id="1536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5367"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9"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p:txBody>
          <a:bodyPr rtlCol="0"/>
          <a:lstStyle/>
          <a:p>
            <a:pPr>
              <a:defRPr/>
            </a:pPr>
            <a:endParaRPr lang="en-US" dirty="0">
              <a:solidFill>
                <a:schemeClr val="tx1">
                  <a:tint val="75000"/>
                </a:schemeClr>
              </a:solidFill>
            </a:endParaRPr>
          </a:p>
        </p:txBody>
      </p:sp>
      <p:sp>
        <p:nvSpPr>
          <p:cNvPr id="17412" name="Rectangle 2"/>
          <p:cNvSpPr>
            <a:spLocks noGrp="1"/>
          </p:cNvSpPr>
          <p:nvPr>
            <p:ph type="title" idx="4294967295"/>
          </p:nvPr>
        </p:nvSpPr>
        <p:spPr>
          <a:xfrm>
            <a:off x="1752600" y="381000"/>
            <a:ext cx="6553200" cy="457200"/>
          </a:xfrm>
        </p:spPr>
        <p:txBody>
          <a:bodyPr lIns="0" rIns="0" bIns="0" rtlCol="0" anchor="b">
            <a:noAutofit/>
          </a:bodyPr>
          <a:lstStyle/>
          <a:p>
            <a:pPr eaLnBrk="1" fontAlgn="auto" hangingPunct="1">
              <a:spcAft>
                <a:spcPts val="0"/>
              </a:spcAft>
              <a:defRPr/>
            </a:pPr>
            <a:r>
              <a:rPr lang="en-US" altLang="en-US" sz="3600" b="1" dirty="0" smtClean="0">
                <a:solidFill>
                  <a:schemeClr val="accent2">
                    <a:lumMod val="75000"/>
                  </a:schemeClr>
                </a:solidFill>
              </a:rPr>
              <a:t>Soil, Water &amp; Climate Change </a:t>
            </a:r>
          </a:p>
        </p:txBody>
      </p:sp>
      <p:sp>
        <p:nvSpPr>
          <p:cNvPr id="25605" name="Rectangle 3"/>
          <p:cNvSpPr>
            <a:spLocks noGrp="1"/>
          </p:cNvSpPr>
          <p:nvPr>
            <p:ph type="body" sz="half" idx="4294967295"/>
          </p:nvPr>
        </p:nvSpPr>
        <p:spPr>
          <a:xfrm>
            <a:off x="838200" y="1066800"/>
            <a:ext cx="8077200" cy="5638800"/>
          </a:xfrm>
        </p:spPr>
        <p:txBody>
          <a:bodyPr rtlCol="0">
            <a:normAutofit fontScale="92500" lnSpcReduction="10000"/>
          </a:bodyPr>
          <a:lstStyle/>
          <a:p>
            <a:pPr marL="519113" lvl="2" indent="-519113" algn="just" eaLnBrk="1" fontAlgn="auto" hangingPunct="1">
              <a:lnSpc>
                <a:spcPct val="80000"/>
              </a:lnSpc>
              <a:spcAft>
                <a:spcPts val="0"/>
              </a:spcAft>
              <a:buFont typeface="Arial" pitchFamily="34" charset="0"/>
              <a:buNone/>
              <a:defRPr/>
            </a:pPr>
            <a:endParaRPr lang="en-US" sz="1900" dirty="0" smtClean="0">
              <a:latin typeface="Candara" pitchFamily="34" charset="0"/>
            </a:endParaRPr>
          </a:p>
          <a:p>
            <a:pPr marL="519113" lvl="2" indent="-519113" algn="just" eaLnBrk="1" fontAlgn="auto" hangingPunct="1">
              <a:lnSpc>
                <a:spcPct val="80000"/>
              </a:lnSpc>
              <a:spcAft>
                <a:spcPts val="0"/>
              </a:spcAft>
              <a:buFont typeface="Arial" pitchFamily="34" charset="0"/>
              <a:buNone/>
              <a:defRPr/>
            </a:pPr>
            <a:endParaRPr lang="en-US" sz="1900" dirty="0" smtClean="0">
              <a:latin typeface="Candara" pitchFamily="34" charset="0"/>
            </a:endParaRPr>
          </a:p>
          <a:p>
            <a:pPr marL="519113" lvl="2" indent="-519113" algn="just" eaLnBrk="1" fontAlgn="auto" hangingPunct="1">
              <a:lnSpc>
                <a:spcPct val="80000"/>
              </a:lnSpc>
              <a:spcAft>
                <a:spcPts val="0"/>
              </a:spcAft>
              <a:defRPr/>
            </a:pPr>
            <a:r>
              <a:rPr lang="en-US" sz="2800" dirty="0" smtClean="0">
                <a:latin typeface="Candara" pitchFamily="34" charset="0"/>
              </a:rPr>
              <a:t>Soil Moisture content is affected</a:t>
            </a:r>
          </a:p>
          <a:p>
            <a:pPr marL="519113" lvl="2" indent="-519113" algn="just" eaLnBrk="1" fontAlgn="auto" hangingPunct="1">
              <a:lnSpc>
                <a:spcPct val="80000"/>
              </a:lnSpc>
              <a:spcAft>
                <a:spcPts val="0"/>
              </a:spcAft>
              <a:defRPr/>
            </a:pPr>
            <a:endParaRPr lang="en-US" sz="2800" dirty="0" smtClean="0">
              <a:latin typeface="Candara" pitchFamily="34" charset="0"/>
            </a:endParaRPr>
          </a:p>
          <a:p>
            <a:pPr marL="519113" lvl="2" indent="-519113" algn="just" eaLnBrk="1" fontAlgn="auto" hangingPunct="1">
              <a:lnSpc>
                <a:spcPct val="80000"/>
              </a:lnSpc>
              <a:spcAft>
                <a:spcPts val="0"/>
              </a:spcAft>
              <a:defRPr/>
            </a:pPr>
            <a:r>
              <a:rPr lang="en-US" sz="2800" dirty="0" smtClean="0">
                <a:latin typeface="Candara" pitchFamily="34" charset="0"/>
              </a:rPr>
              <a:t>Soil erosion, washing away  of upper  crust of fertile  soil. </a:t>
            </a:r>
          </a:p>
          <a:p>
            <a:pPr marL="519113" lvl="2" indent="-519113" algn="just" eaLnBrk="1" fontAlgn="auto" hangingPunct="1">
              <a:lnSpc>
                <a:spcPct val="80000"/>
              </a:lnSpc>
              <a:spcAft>
                <a:spcPts val="0"/>
              </a:spcAft>
              <a:defRPr/>
            </a:pPr>
            <a:endParaRPr lang="en-US" sz="2800" dirty="0" smtClean="0">
              <a:latin typeface="Candara" pitchFamily="34" charset="0"/>
            </a:endParaRPr>
          </a:p>
          <a:p>
            <a:pPr marL="519113" lvl="2" indent="-519113" algn="just" eaLnBrk="1" fontAlgn="auto" hangingPunct="1">
              <a:lnSpc>
                <a:spcPct val="80000"/>
              </a:lnSpc>
              <a:spcAft>
                <a:spcPts val="0"/>
              </a:spcAft>
              <a:defRPr/>
            </a:pPr>
            <a:r>
              <a:rPr lang="en-US" sz="2800" dirty="0" smtClean="0">
                <a:latin typeface="Candara" pitchFamily="34" charset="0"/>
              </a:rPr>
              <a:t>Soil productivity</a:t>
            </a:r>
          </a:p>
          <a:p>
            <a:pPr marL="519113" lvl="2" indent="-519113" algn="just" eaLnBrk="1" fontAlgn="auto" hangingPunct="1">
              <a:lnSpc>
                <a:spcPct val="80000"/>
              </a:lnSpc>
              <a:spcAft>
                <a:spcPts val="0"/>
              </a:spcAft>
              <a:buNone/>
              <a:defRPr/>
            </a:pPr>
            <a:endParaRPr lang="en-US" sz="2800" dirty="0" smtClean="0">
              <a:latin typeface="Candara" pitchFamily="34" charset="0"/>
            </a:endParaRPr>
          </a:p>
          <a:p>
            <a:pPr marL="914400" lvl="2" indent="-398463" algn="just" eaLnBrk="1" fontAlgn="auto" hangingPunct="1">
              <a:lnSpc>
                <a:spcPct val="80000"/>
              </a:lnSpc>
              <a:spcAft>
                <a:spcPts val="0"/>
              </a:spcAft>
              <a:buFont typeface="Wingdings" pitchFamily="2" charset="2"/>
              <a:buChar char="ü"/>
              <a:defRPr/>
            </a:pPr>
            <a:r>
              <a:rPr lang="en-US" sz="2800" dirty="0" smtClean="0">
                <a:latin typeface="Candara" pitchFamily="34" charset="0"/>
              </a:rPr>
              <a:t>reduced</a:t>
            </a:r>
          </a:p>
          <a:p>
            <a:pPr marL="914400" lvl="2" indent="-398463" algn="just" eaLnBrk="1" fontAlgn="auto" hangingPunct="1">
              <a:lnSpc>
                <a:spcPct val="80000"/>
              </a:lnSpc>
              <a:spcAft>
                <a:spcPts val="0"/>
              </a:spcAft>
              <a:buFont typeface="Wingdings" pitchFamily="2" charset="2"/>
              <a:buChar char="ü"/>
              <a:defRPr/>
            </a:pPr>
            <a:r>
              <a:rPr lang="en-US" sz="2800" dirty="0" smtClean="0">
                <a:latin typeface="Candara" pitchFamily="34" charset="0"/>
              </a:rPr>
              <a:t>capacity to grow and sustain  crop not certain with  low yield or crop failures.  </a:t>
            </a:r>
          </a:p>
          <a:p>
            <a:pPr marL="517525" lvl="2" indent="-517525" algn="just">
              <a:lnSpc>
                <a:spcPct val="80000"/>
              </a:lnSpc>
              <a:defRPr/>
            </a:pPr>
            <a:r>
              <a:rPr lang="en-US" sz="2800" dirty="0" smtClean="0">
                <a:latin typeface="Candara" pitchFamily="34" charset="0"/>
              </a:rPr>
              <a:t>Salinity ingress due to sea water rising </a:t>
            </a:r>
          </a:p>
          <a:p>
            <a:pPr marL="517525" lvl="2" indent="-517525" algn="just">
              <a:lnSpc>
                <a:spcPct val="80000"/>
              </a:lnSpc>
              <a:defRPr/>
            </a:pPr>
            <a:r>
              <a:rPr lang="en-US" sz="2800" dirty="0" smtClean="0">
                <a:latin typeface="Candara" pitchFamily="34" charset="0"/>
              </a:rPr>
              <a:t>Drying   of existing water bodies – making irrigation a challenge. </a:t>
            </a:r>
          </a:p>
          <a:p>
            <a:pPr marL="1257300" lvl="2" indent="-1257300" algn="just" eaLnBrk="1" fontAlgn="auto" hangingPunct="1">
              <a:lnSpc>
                <a:spcPct val="80000"/>
              </a:lnSpc>
              <a:spcAft>
                <a:spcPts val="0"/>
              </a:spcAft>
              <a:buFont typeface="Arial" pitchFamily="34" charset="0"/>
              <a:buNone/>
              <a:defRPr/>
            </a:pPr>
            <a:endParaRPr lang="en-US" b="1" dirty="0" smtClean="0">
              <a:solidFill>
                <a:srgbClr val="000000"/>
              </a:solidFill>
              <a:cs typeface="Arial" pitchFamily="34" charset="0"/>
            </a:endParaRPr>
          </a:p>
          <a:p>
            <a:pPr marL="1257300" lvl="2" indent="-401638" algn="just" eaLnBrk="1" fontAlgn="auto" hangingPunct="1">
              <a:lnSpc>
                <a:spcPct val="80000"/>
              </a:lnSpc>
              <a:spcAft>
                <a:spcPts val="0"/>
              </a:spcAft>
              <a:buFont typeface="Arial" pitchFamily="34" charset="0"/>
              <a:buNone/>
              <a:defRPr/>
            </a:pPr>
            <a:r>
              <a:rPr lang="en-US" dirty="0" smtClean="0">
                <a:latin typeface="Candara" pitchFamily="34" charset="0"/>
              </a:rPr>
              <a:t>	</a:t>
            </a:r>
          </a:p>
        </p:txBody>
      </p:sp>
      <p:pic>
        <p:nvPicPr>
          <p:cNvPr id="16389"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pic>
        <p:nvPicPr>
          <p:cNvPr id="16391" name="Picture 7" descr="nccsindia"/>
          <p:cNvPicPr>
            <a:picLocks noChangeAspect="1" noChangeArrowheads="1"/>
          </p:cNvPicPr>
          <p:nvPr/>
        </p:nvPicPr>
        <p:blipFill>
          <a:blip r:embed="rId4"/>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71600" y="838200"/>
            <a:ext cx="7315200" cy="1066800"/>
          </a:xfrm>
        </p:spPr>
        <p:txBody>
          <a:bodyPr>
            <a:noAutofit/>
          </a:bodyPr>
          <a:lstStyle/>
          <a:p>
            <a:pPr algn="l"/>
            <a:r>
              <a:rPr lang="en-US" sz="3200" b="1" dirty="0" smtClean="0"/>
              <a:t/>
            </a:r>
            <a:br>
              <a:rPr lang="en-US" sz="3200" b="1" dirty="0" smtClean="0"/>
            </a:br>
            <a:r>
              <a:rPr lang="en-US" sz="3200" b="1" dirty="0" smtClean="0">
                <a:solidFill>
                  <a:schemeClr val="accent2"/>
                </a:solidFill>
              </a:rPr>
              <a:t>Effect of Climate Changes on Live  stock </a:t>
            </a:r>
            <a:r>
              <a:rPr lang="en-US" sz="3600" b="1" dirty="0" smtClean="0"/>
              <a:t/>
            </a:r>
            <a:br>
              <a:rPr lang="en-US" sz="3600" b="1" dirty="0" smtClean="0"/>
            </a:br>
            <a:endParaRPr lang="en-IN" altLang="en-US" sz="3600" dirty="0" smtClean="0"/>
          </a:p>
        </p:txBody>
      </p:sp>
      <p:sp>
        <p:nvSpPr>
          <p:cNvPr id="3" name="Content Placeholder 2"/>
          <p:cNvSpPr>
            <a:spLocks noGrp="1"/>
          </p:cNvSpPr>
          <p:nvPr>
            <p:ph idx="1"/>
          </p:nvPr>
        </p:nvSpPr>
        <p:spPr>
          <a:xfrm>
            <a:off x="838200" y="1828800"/>
            <a:ext cx="7543800" cy="4800600"/>
          </a:xfrm>
        </p:spPr>
        <p:txBody>
          <a:bodyPr rtlCol="0">
            <a:normAutofit lnSpcReduction="10000"/>
          </a:bodyPr>
          <a:lstStyle/>
          <a:p>
            <a:pPr marL="715963">
              <a:buNone/>
              <a:defRPr/>
            </a:pPr>
            <a:endParaRPr lang="en-IN" altLang="en-US" sz="2400" dirty="0" smtClean="0"/>
          </a:p>
          <a:p>
            <a:pPr marL="715963" eaLnBrk="1" fontAlgn="auto" hangingPunct="1">
              <a:spcAft>
                <a:spcPts val="0"/>
              </a:spcAft>
              <a:buFont typeface="Courier New" pitchFamily="49" charset="0"/>
              <a:buChar char="o"/>
              <a:defRPr/>
            </a:pPr>
            <a:endParaRPr lang="en-US" sz="2400" dirty="0" smtClean="0"/>
          </a:p>
          <a:p>
            <a:pPr marL="715963" eaLnBrk="1" fontAlgn="auto" hangingPunct="1">
              <a:spcAft>
                <a:spcPts val="0"/>
              </a:spcAft>
              <a:buFont typeface="Courier New" pitchFamily="49" charset="0"/>
              <a:buChar char="o"/>
              <a:defRPr/>
            </a:pPr>
            <a:r>
              <a:rPr lang="en-US" sz="4000" dirty="0" err="1" smtClean="0"/>
              <a:t>Milch</a:t>
            </a:r>
            <a:r>
              <a:rPr lang="en-US" sz="4000" dirty="0" smtClean="0"/>
              <a:t> cattle: milk yield has reduced in increased heat or cold wave condition.</a:t>
            </a:r>
          </a:p>
          <a:p>
            <a:pPr marL="715963" eaLnBrk="1" fontAlgn="auto" hangingPunct="1">
              <a:spcAft>
                <a:spcPts val="0"/>
              </a:spcAft>
              <a:buFont typeface="Courier New" pitchFamily="49" charset="0"/>
              <a:buChar char="o"/>
              <a:defRPr/>
            </a:pPr>
            <a:r>
              <a:rPr lang="en-US" sz="4000" dirty="0" smtClean="0"/>
              <a:t>Poultry: egg yield  have gone  down</a:t>
            </a:r>
          </a:p>
          <a:p>
            <a:pPr marL="715963" eaLnBrk="1" fontAlgn="auto" hangingPunct="1">
              <a:spcAft>
                <a:spcPts val="0"/>
              </a:spcAft>
              <a:buFont typeface="Courier New" pitchFamily="49" charset="0"/>
              <a:buChar char="o"/>
              <a:defRPr/>
            </a:pPr>
            <a:r>
              <a:rPr lang="en-US" sz="4000" dirty="0" smtClean="0"/>
              <a:t>Fisheries: fish catch goes away</a:t>
            </a:r>
          </a:p>
          <a:p>
            <a:pPr marL="715963" eaLnBrk="1" fontAlgn="auto" hangingPunct="1">
              <a:spcAft>
                <a:spcPts val="0"/>
              </a:spcAft>
              <a:buFont typeface="Courier New" pitchFamily="49" charset="0"/>
              <a:buChar char="o"/>
              <a:defRPr/>
            </a:pPr>
            <a:endParaRPr lang="en-US" sz="4000" dirty="0" smtClean="0"/>
          </a:p>
          <a:p>
            <a:pPr marL="715963"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endParaRPr lang="en-IN" dirty="0"/>
          </a:p>
        </p:txBody>
      </p:sp>
      <p:pic>
        <p:nvPicPr>
          <p:cNvPr id="17413"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7414"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6096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smtClean="0">
                <a:solidFill>
                  <a:schemeClr val="bg1"/>
                </a:solidFill>
                <a:latin typeface="Times New Roman" pitchFamily="18" charset="0"/>
              </a:rPr>
              <a:t>Na</a:t>
            </a:r>
          </a:p>
          <a:p>
            <a:pPr algn="r" eaLnBrk="1" hangingPunct="1"/>
            <a:r>
              <a:rPr lang="en-US" sz="1600" b="1" i="1" dirty="0" smtClean="0">
                <a:solidFill>
                  <a:schemeClr val="bg1"/>
                </a:solidFill>
                <a:latin typeface="Times New Roman" pitchFamily="18" charset="0"/>
              </a:rPr>
              <a:t>National </a:t>
            </a:r>
            <a:r>
              <a:rPr lang="en-US" sz="1600" b="1" i="1" dirty="0">
                <a:solidFill>
                  <a:schemeClr val="bg1"/>
                </a:solidFill>
                <a:latin typeface="Times New Roman" pitchFamily="18" charset="0"/>
              </a:rPr>
              <a:t>Council for Climate Change, Sustainable Development and Public Leadership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000" b="1" dirty="0" smtClean="0">
                <a:latin typeface="Candara" pitchFamily="34" charset="0"/>
              </a:rPr>
              <a:t> </a:t>
            </a:r>
            <a:r>
              <a:rPr lang="en-US" altLang="en-US" sz="3600" b="1" dirty="0" smtClean="0">
                <a:solidFill>
                  <a:schemeClr val="accent2">
                    <a:lumMod val="75000"/>
                  </a:schemeClr>
                </a:solidFill>
                <a:latin typeface="Candara" pitchFamily="34" charset="0"/>
              </a:rPr>
              <a:t>Indian Situation</a:t>
            </a:r>
            <a:endParaRPr lang="en-US" altLang="en-US" sz="36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lnSpcReduction="10000"/>
          </a:bodyPr>
          <a:lstStyle/>
          <a:p>
            <a:pPr marL="0" lvl="1" indent="0" algn="just" eaLnBrk="1" hangingPunct="1">
              <a:buNone/>
            </a:pPr>
            <a:r>
              <a:rPr lang="en-US" altLang="en-US" dirty="0" smtClean="0">
                <a:latin typeface="+mj-lt"/>
              </a:rPr>
              <a:t>India has taken series of initiatives targeting meeting of challenges  at local level by farmers with  emphasis on strengthening their knowledge,  capacity and provide them tools to make their agriculture Climate Resilient. </a:t>
            </a:r>
          </a:p>
          <a:p>
            <a:pPr marL="0" lvl="1" indent="0" algn="just" eaLnBrk="1" hangingPunct="1">
              <a:buNone/>
            </a:pPr>
            <a:endParaRPr lang="en-US" altLang="en-US" dirty="0" smtClean="0">
              <a:latin typeface="+mj-lt"/>
            </a:endParaRPr>
          </a:p>
          <a:p>
            <a:pPr marL="0" lvl="1" indent="0" algn="just" eaLnBrk="1" hangingPunct="1">
              <a:buNone/>
            </a:pPr>
            <a:r>
              <a:rPr lang="en-US" altLang="en-US" dirty="0" smtClean="0">
                <a:latin typeface="+mj-lt"/>
              </a:rPr>
              <a:t>The initiative include National Missions on:</a:t>
            </a:r>
          </a:p>
          <a:p>
            <a:pPr marL="457200" lvl="1" indent="-457200" algn="just">
              <a:buFont typeface="Wingdings" pitchFamily="2" charset="2"/>
              <a:buChar char="§"/>
            </a:pPr>
            <a:r>
              <a:rPr lang="en-US" altLang="en-US" dirty="0" smtClean="0">
                <a:latin typeface="+mj-lt"/>
              </a:rPr>
              <a:t>Food  security</a:t>
            </a:r>
          </a:p>
          <a:p>
            <a:pPr marL="457200" lvl="1" indent="-457200" algn="just">
              <a:buFont typeface="Wingdings" pitchFamily="2" charset="2"/>
              <a:buChar char="§"/>
            </a:pPr>
            <a:r>
              <a:rPr lang="en-US" altLang="en-US" dirty="0" smtClean="0">
                <a:latin typeface="+mj-lt"/>
              </a:rPr>
              <a:t>Integrated development of Horticulture</a:t>
            </a:r>
          </a:p>
          <a:p>
            <a:pPr marL="457200" lvl="1" indent="-457200" algn="just">
              <a:buFont typeface="Wingdings" pitchFamily="2" charset="2"/>
              <a:buChar char="§"/>
            </a:pPr>
            <a:r>
              <a:rPr lang="en-US" altLang="en-US" dirty="0" smtClean="0">
                <a:latin typeface="+mj-lt"/>
              </a:rPr>
              <a:t>Sustainable Agriculture</a:t>
            </a:r>
          </a:p>
          <a:p>
            <a:pPr marL="457200" lvl="1" indent="-457200" algn="just">
              <a:buFont typeface="Wingdings" pitchFamily="2" charset="2"/>
              <a:buChar char="§"/>
            </a:pPr>
            <a:r>
              <a:rPr lang="en-US" altLang="en-US" dirty="0" smtClean="0">
                <a:latin typeface="+mj-lt"/>
              </a:rPr>
              <a:t>Soil Health Card</a:t>
            </a:r>
          </a:p>
          <a:p>
            <a:pPr marL="457200" lvl="1" indent="-457200" algn="just">
              <a:buFont typeface="Wingdings" pitchFamily="2" charset="2"/>
              <a:buChar char="§"/>
            </a:pPr>
            <a:r>
              <a:rPr lang="en-US" altLang="en-US" dirty="0" smtClean="0">
                <a:latin typeface="+mj-lt"/>
              </a:rPr>
              <a:t>Water Mission</a:t>
            </a:r>
          </a:p>
          <a:p>
            <a:pPr marL="457200" lvl="1" indent="-457200" algn="just">
              <a:buFont typeface="Wingdings" pitchFamily="2" charset="2"/>
              <a:buChar char="§"/>
            </a:pPr>
            <a:r>
              <a:rPr lang="en-US" altLang="en-US" dirty="0" smtClean="0">
                <a:latin typeface="+mj-lt"/>
              </a:rPr>
              <a:t>Integrated water harvesting,  conservation and use of micro irrigation.  </a:t>
            </a:r>
            <a:endParaRPr lang="en-US" altLang="en-US" sz="2400" dirty="0" smtClean="0">
              <a:latin typeface="+mj-lt"/>
            </a:endParaRPr>
          </a:p>
          <a:p>
            <a:pPr marL="854075" lvl="1" indent="-854075">
              <a:buNone/>
            </a:pPr>
            <a:endParaRPr lang="en-US" altLang="en-US" sz="1800" dirty="0" smtClean="0"/>
          </a:p>
          <a:p>
            <a:pPr marL="0" lvl="1" indent="0">
              <a:buFont typeface="Wingdings" pitchFamily="2" charset="2"/>
              <a:buChar char="q"/>
            </a:pPr>
            <a:endParaRPr lang="en-US" altLang="en-US" sz="1800" dirty="0" smtClean="0"/>
          </a:p>
          <a:p>
            <a:pPr eaLnBrk="1" hangingPunct="1">
              <a:buFont typeface="Arial" pitchFamily="34" charset="0"/>
              <a:buNone/>
            </a:pPr>
            <a:endParaRPr lang="en-US" altLang="en-US" sz="18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9</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2435</Words>
  <Application>Microsoft Office PowerPoint</Application>
  <PresentationFormat>On-screen Show (4:3)</PresentationFormat>
  <Paragraphs>238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Climate Resilient Agriculture  Indian Perspective </vt:lpstr>
      <vt:lpstr>Climate Resilient Agriculture  Indian Perspective </vt:lpstr>
      <vt:lpstr> Indian Situation</vt:lpstr>
      <vt:lpstr>  Indian Situation</vt:lpstr>
      <vt:lpstr>Small farmers stared at big losses the last monsoon season </vt:lpstr>
      <vt:lpstr>Soil, Water &amp; Climate Change </vt:lpstr>
      <vt:lpstr> Effect of Climate Changes on Live  stock  </vt:lpstr>
      <vt:lpstr>  Indian Situation</vt:lpstr>
      <vt:lpstr> National Initiative for Climate Resilient Agriculture  (NICRA) – Indian Council of Agricultural Research</vt:lpstr>
      <vt:lpstr>THE INITIATIVES </vt:lpstr>
      <vt:lpstr>Multiple Source of Income </vt:lpstr>
      <vt:lpstr> Other Initiative include</vt:lpstr>
      <vt:lpstr> Other Initiative include</vt:lpstr>
      <vt:lpstr>        Women farmers Indian Situation:</vt:lpstr>
      <vt:lpstr> There is pressure of multiple household activities- apart from working on farm and managing livestock: </vt:lpstr>
      <vt:lpstr>Conti……..</vt:lpstr>
      <vt:lpstr>Conti……..</vt:lpstr>
      <vt:lpstr>Further the position of Rural Women is in contrast to their urban counter parts where now there is transformation:</vt:lpstr>
      <vt:lpstr>Following therefore need attention and action by Development Administration.</vt:lpstr>
      <vt:lpstr>Take a look at women’s areas of knowledge</vt:lpstr>
      <vt:lpstr>Linkages between gender, energy access and climate change actions within sustainable development</vt:lpstr>
      <vt:lpstr>Access to improved Chulha, solar energy</vt:lpstr>
      <vt:lpstr>Safe Water</vt:lpstr>
      <vt:lpstr>Women improved farm tools – Drudgery Reduction </vt:lpstr>
      <vt:lpstr>Value added Communication  Perspective </vt:lpstr>
      <vt:lpstr> Conclusion </vt:lpstr>
      <vt:lpstr>NCCSD</vt:lpstr>
      <vt:lpstr>WHAT WE DO?</vt:lpstr>
      <vt:lpstr>Slide 30</vt:lpstr>
      <vt:lpstr>Slide 31</vt:lpstr>
      <vt:lpstr>Accreditation </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Resources from UNFCCC Green Fund </dc:title>
  <dc:creator/>
  <cp:lastModifiedBy>Hetal</cp:lastModifiedBy>
  <cp:revision>187</cp:revision>
  <dcterms:created xsi:type="dcterms:W3CDTF">2006-08-16T00:00:00Z</dcterms:created>
  <dcterms:modified xsi:type="dcterms:W3CDTF">2016-11-04T11:43:41Z</dcterms:modified>
</cp:coreProperties>
</file>