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76" r:id="rId1"/>
  </p:sldMasterIdLst>
  <p:notesMasterIdLst>
    <p:notesMasterId r:id="rId43"/>
  </p:notesMasterIdLst>
  <p:handoutMasterIdLst>
    <p:handoutMasterId r:id="rId44"/>
  </p:handoutMasterIdLst>
  <p:sldIdLst>
    <p:sldId id="540" r:id="rId2"/>
    <p:sldId id="542" r:id="rId3"/>
    <p:sldId id="541" r:id="rId4"/>
    <p:sldId id="421" r:id="rId5"/>
    <p:sldId id="448" r:id="rId6"/>
    <p:sldId id="386" r:id="rId7"/>
    <p:sldId id="543" r:id="rId8"/>
    <p:sldId id="521" r:id="rId9"/>
    <p:sldId id="544" r:id="rId10"/>
    <p:sldId id="522" r:id="rId11"/>
    <p:sldId id="523" r:id="rId12"/>
    <p:sldId id="524" r:id="rId13"/>
    <p:sldId id="525" r:id="rId14"/>
    <p:sldId id="526" r:id="rId15"/>
    <p:sldId id="550" r:id="rId16"/>
    <p:sldId id="545" r:id="rId17"/>
    <p:sldId id="527" r:id="rId18"/>
    <p:sldId id="528" r:id="rId19"/>
    <p:sldId id="529" r:id="rId20"/>
    <p:sldId id="532" r:id="rId21"/>
    <p:sldId id="530" r:id="rId22"/>
    <p:sldId id="546" r:id="rId23"/>
    <p:sldId id="533" r:id="rId24"/>
    <p:sldId id="531" r:id="rId25"/>
    <p:sldId id="534" r:id="rId26"/>
    <p:sldId id="535" r:id="rId27"/>
    <p:sldId id="536" r:id="rId28"/>
    <p:sldId id="551" r:id="rId29"/>
    <p:sldId id="547" r:id="rId30"/>
    <p:sldId id="548" r:id="rId31"/>
    <p:sldId id="537" r:id="rId32"/>
    <p:sldId id="538" r:id="rId33"/>
    <p:sldId id="549" r:id="rId34"/>
    <p:sldId id="539" r:id="rId35"/>
    <p:sldId id="552" r:id="rId36"/>
    <p:sldId id="553" r:id="rId37"/>
    <p:sldId id="559" r:id="rId38"/>
    <p:sldId id="560" r:id="rId39"/>
    <p:sldId id="561" r:id="rId40"/>
    <p:sldId id="562" r:id="rId41"/>
    <p:sldId id="563" r:id="rId42"/>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99"/>
    <a:srgbClr val="0000CC"/>
    <a:srgbClr val="FF0000"/>
    <a:srgbClr val="009900"/>
    <a:srgbClr val="00FFCC"/>
    <a:srgbClr val="0000FF"/>
    <a:srgbClr val="FF0066"/>
    <a:srgbClr val="00FF00"/>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911" autoAdjust="0"/>
    <p:restoredTop sz="94660"/>
  </p:normalViewPr>
  <p:slideViewPr>
    <p:cSldViewPr>
      <p:cViewPr>
        <p:scale>
          <a:sx n="75" d="100"/>
          <a:sy n="75" d="100"/>
        </p:scale>
        <p:origin x="-134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678E1C18-4018-4541-BD6C-D074D1C1EEB1}" type="datetimeFigureOut">
              <a:rPr lang="en-US" smtClean="0"/>
              <a:pPr/>
              <a:t>05/11/2016</a:t>
            </a:fld>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B6BA8E6E-E9CA-47BD-A173-B582DFBF3D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58CB430C-83FE-4D60-9663-871399C1F402}" type="datetimeFigureOut">
              <a:rPr lang="en-US" smtClean="0"/>
              <a:pPr/>
              <a:t>05/11/2016</a:t>
            </a:fld>
            <a:endParaRPr lang="en-IN"/>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8E40DB7-3C6D-44FC-93AE-A4030128EF9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AA3BEA9-1EE2-44BF-A4F9-A7E4C6536F8C}" type="datetime1">
              <a:rPr lang="en-US" smtClean="0"/>
              <a:pPr/>
              <a:t>05/11/2016</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B0BD361-BBDE-4763-BC0A-9261A90693DF}"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D0ECF8-7D54-4F9A-A788-6863432685F3}" type="datetime1">
              <a:rPr lang="en-US" smtClean="0"/>
              <a:pPr/>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50A5C0-2009-44D9-9E4F-FBF9598649EC}" type="datetime1">
              <a:rPr lang="en-US" smtClean="0"/>
              <a:pPr/>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07C4C8-4011-4C81-A097-6EB4731A0E0B}" type="datetime1">
              <a:rPr lang="en-US" smtClean="0"/>
              <a:pPr/>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16488D-949A-49AC-8B4A-AA27A71A83F6}" type="datetime1">
              <a:rPr lang="en-US" smtClean="0"/>
              <a:pPr/>
              <a:t>05/11/2016</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B0BD361-BBDE-4763-BC0A-9261A90693D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C1013F-90D5-45D3-8228-9577E564FA74}" type="datetime1">
              <a:rPr lang="en-US" smtClean="0"/>
              <a:pPr/>
              <a:t>05/11/2016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C89618-176E-4831-A7BF-4977FF90FE6E}" type="datetime1">
              <a:rPr lang="en-US" smtClean="0"/>
              <a:pPr/>
              <a:t>05/11/2016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0BD361-BBDE-4763-BC0A-9261A90693DF}"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864DA0-CB6D-4EF6-8DEA-FF2057B10150}" type="datetime1">
              <a:rPr lang="en-US" smtClean="0"/>
              <a:pPr/>
              <a:t>05/11/2016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802E6-1B8F-4BE5-B2A8-7EB8FA730553}" type="datetime1">
              <a:rPr lang="en-US" smtClean="0"/>
              <a:pPr/>
              <a:t>05/11/2016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B9FCC5-7D74-4832-9CD5-503D0851A831}" type="datetime1">
              <a:rPr lang="en-US" smtClean="0"/>
              <a:pPr/>
              <a:t>05/11/2016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D67371-2055-45BB-ACFC-01AA5B5EE7E9}" type="datetime1">
              <a:rPr lang="en-US" smtClean="0"/>
              <a:pPr/>
              <a:t>05/11/2016</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7B0BD361-BBDE-4763-BC0A-9261A90693DF}"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29E033C-E8B3-45EA-B879-39F68D6F0497}" type="datetime1">
              <a:rPr lang="en-US" smtClean="0"/>
              <a:pPr/>
              <a:t>05/11/2016</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B0BD361-BBDE-4763-BC0A-9261A90693D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ogle.co.in/search?q=Vidarbha+Maharashtra&amp;spell=1&amp;sa=X&amp;ved=0ahUKEwiK2I74k7HMAhUDTo4KHcsPBLIQvwUIGSgA&amp;biw=1280&amp;bih=91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www.nccsdindi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0BD361-BBDE-4763-BC0A-9261A90693DF}" type="slidenum">
              <a:rPr lang="en-IN" smtClean="0"/>
              <a:pPr/>
              <a:t>1</a:t>
            </a:fld>
            <a:endParaRPr lang="en-IN"/>
          </a:p>
        </p:txBody>
      </p:sp>
      <p:sp>
        <p:nvSpPr>
          <p:cNvPr id="10" name="Subtitle 9"/>
          <p:cNvSpPr>
            <a:spLocks noGrp="1"/>
          </p:cNvSpPr>
          <p:nvPr>
            <p:ph type="subTitle" idx="1"/>
          </p:nvPr>
        </p:nvSpPr>
        <p:spPr>
          <a:xfrm>
            <a:off x="1403648" y="4221088"/>
            <a:ext cx="6400800" cy="2160240"/>
          </a:xfrm>
        </p:spPr>
        <p:txBody>
          <a:bodyPr>
            <a:normAutofit fontScale="92500" lnSpcReduction="10000"/>
          </a:bodyPr>
          <a:lstStyle/>
          <a:p>
            <a:r>
              <a:rPr lang="en-US" sz="2800" b="1" dirty="0" smtClean="0">
                <a:solidFill>
                  <a:schemeClr val="tx1"/>
                </a:solidFill>
                <a:latin typeface="Calibri" pitchFamily="34" charset="0"/>
              </a:rPr>
              <a:t>Presented by</a:t>
            </a:r>
          </a:p>
          <a:p>
            <a:r>
              <a:rPr lang="en-US" sz="2800" b="1" dirty="0" smtClean="0">
                <a:solidFill>
                  <a:schemeClr val="tx1"/>
                </a:solidFill>
                <a:latin typeface="Calibri" pitchFamily="34" charset="0"/>
              </a:rPr>
              <a:t>DR. KIRIT N SHELAT, I.A.S. (</a:t>
            </a:r>
            <a:r>
              <a:rPr lang="en-US" sz="2800" b="1" dirty="0" err="1" smtClean="0">
                <a:solidFill>
                  <a:schemeClr val="tx1"/>
                </a:solidFill>
                <a:latin typeface="Calibri" pitchFamily="34" charset="0"/>
              </a:rPr>
              <a:t>Rtd</a:t>
            </a:r>
            <a:r>
              <a:rPr lang="en-US" sz="2800" b="1" dirty="0" smtClean="0">
                <a:solidFill>
                  <a:schemeClr val="tx1"/>
                </a:solidFill>
                <a:latin typeface="Calibri" pitchFamily="34" charset="0"/>
              </a:rPr>
              <a:t>)</a:t>
            </a:r>
          </a:p>
          <a:p>
            <a:r>
              <a:rPr lang="en-US" sz="2800" b="1" dirty="0" smtClean="0">
                <a:solidFill>
                  <a:schemeClr val="tx1"/>
                </a:solidFill>
                <a:latin typeface="Calibri" pitchFamily="34" charset="0"/>
              </a:rPr>
              <a:t>National Council for Climate Change, Sustainable Development and Public Leadership (NCCSD</a:t>
            </a:r>
            <a:r>
              <a:rPr lang="en-US" sz="2800" b="1" dirty="0" smtClean="0">
                <a:latin typeface="Calibri" pitchFamily="34" charset="0"/>
              </a:rPr>
              <a:t>) </a:t>
            </a:r>
          </a:p>
          <a:p>
            <a:endParaRPr lang="en-IN" dirty="0"/>
          </a:p>
        </p:txBody>
      </p:sp>
      <p:sp>
        <p:nvSpPr>
          <p:cNvPr id="15" name="Title 14"/>
          <p:cNvSpPr>
            <a:spLocks noGrp="1"/>
          </p:cNvSpPr>
          <p:nvPr>
            <p:ph type="ctrTitle"/>
          </p:nvPr>
        </p:nvSpPr>
        <p:spPr>
          <a:xfrm>
            <a:off x="0" y="764704"/>
            <a:ext cx="9144000" cy="288032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IN" sz="4000" dirty="0" smtClean="0">
                <a:solidFill>
                  <a:srgbClr val="FFFFFF"/>
                </a:solidFill>
                <a:latin typeface="Franklin Gothic Book"/>
                <a:ea typeface="+mj-ea"/>
                <a:cs typeface="+mj-cs"/>
              </a:rPr>
              <a:t/>
            </a:r>
            <a:br>
              <a:rPr lang="en-IN" sz="4000" dirty="0" smtClean="0">
                <a:solidFill>
                  <a:srgbClr val="FFFFFF"/>
                </a:solidFill>
                <a:latin typeface="Franklin Gothic Book"/>
                <a:ea typeface="+mj-ea"/>
                <a:cs typeface="+mj-cs"/>
              </a:rPr>
            </a:br>
            <a:r>
              <a:rPr lang="en-IN" dirty="0" smtClean="0">
                <a:solidFill>
                  <a:srgbClr val="FFFFFF"/>
                </a:solidFill>
                <a:latin typeface="Calibri" pitchFamily="34" charset="0"/>
                <a:ea typeface="+mj-ea"/>
                <a:cs typeface="+mj-cs"/>
              </a:rPr>
              <a:t>ON-FARM RENEWABLE: HOW THE WORLD'S FARMERS CAN ADDRESS CLIMATE CHANGE</a:t>
            </a:r>
            <a:r>
              <a:rPr lang="en-IN" b="1" dirty="0" smtClean="0">
                <a:solidFill>
                  <a:srgbClr val="FFFFFF"/>
                </a:solidFill>
                <a:latin typeface="Calibri" pitchFamily="34" charset="0"/>
                <a:ea typeface="+mj-ea"/>
                <a:cs typeface="+mj-cs"/>
              </a:rPr>
              <a:t> </a:t>
            </a:r>
            <a:r>
              <a:rPr lang="en-IN" dirty="0" smtClean="0">
                <a:solidFill>
                  <a:srgbClr val="FFFFFF"/>
                </a:solidFill>
                <a:latin typeface="Calibri" pitchFamily="34" charset="0"/>
                <a:ea typeface="+mj-ea"/>
                <a:cs typeface="+mj-cs"/>
              </a:rPr>
              <a:t>AND SUPPORT FOOD SECURITY</a:t>
            </a:r>
            <a:r>
              <a:rPr lang="en-IN" dirty="0" smtClean="0">
                <a:solidFill>
                  <a:srgbClr val="FFFFFF"/>
                </a:solidFill>
                <a:latin typeface="Franklin Gothic Book"/>
                <a:ea typeface="+mj-ea"/>
                <a:cs typeface="+mj-cs"/>
              </a:rPr>
              <a:t> </a:t>
            </a:r>
            <a:r>
              <a:rPr lang="en-IN" sz="4000" dirty="0" smtClean="0">
                <a:solidFill>
                  <a:srgbClr val="FFFFFF"/>
                </a:solidFill>
                <a:latin typeface="Franklin Gothic Book"/>
                <a:ea typeface="+mj-ea"/>
                <a:cs typeface="+mj-cs"/>
              </a:rPr>
              <a:t/>
            </a:r>
            <a:br>
              <a:rPr lang="en-IN" sz="4000" dirty="0" smtClean="0">
                <a:solidFill>
                  <a:srgbClr val="FFFFFF"/>
                </a:solidFill>
                <a:latin typeface="Franklin Gothic Book"/>
                <a:ea typeface="+mj-ea"/>
                <a:cs typeface="+mj-cs"/>
              </a:rPr>
            </a:br>
            <a:r>
              <a:rPr lang="en-US" sz="2400" b="1" cap="small" dirty="0" smtClean="0">
                <a:solidFill>
                  <a:srgbClr val="FFFFFF"/>
                </a:solidFill>
                <a:latin typeface="Franklin Gothic Book"/>
                <a:ea typeface="+mj-ea"/>
                <a:cs typeface="+mj-cs"/>
              </a:rPr>
              <a:t>On 9</a:t>
            </a:r>
            <a:r>
              <a:rPr lang="en-US" sz="2400" b="1" cap="small" baseline="30000" dirty="0" smtClean="0">
                <a:solidFill>
                  <a:srgbClr val="FFFFFF"/>
                </a:solidFill>
                <a:latin typeface="Franklin Gothic Book"/>
                <a:ea typeface="+mj-ea"/>
                <a:cs typeface="+mj-cs"/>
              </a:rPr>
              <a:t>th</a:t>
            </a:r>
            <a:r>
              <a:rPr lang="en-US" sz="2400" b="1" cap="small" dirty="0" smtClean="0">
                <a:solidFill>
                  <a:srgbClr val="FFFFFF"/>
                </a:solidFill>
                <a:latin typeface="Franklin Gothic Book"/>
                <a:ea typeface="+mj-ea"/>
                <a:cs typeface="+mj-cs"/>
              </a:rPr>
              <a:t> November 2016-Blue Zone –</a:t>
            </a:r>
          </a:p>
          <a:p>
            <a:pPr algn="ctr"/>
            <a:r>
              <a:rPr lang="en-US" sz="2400" b="1" cap="small" dirty="0" smtClean="0">
                <a:solidFill>
                  <a:srgbClr val="FFFFFF"/>
                </a:solidFill>
                <a:latin typeface="Franklin Gothic Book"/>
                <a:ea typeface="+mj-ea"/>
                <a:cs typeface="+mj-cs"/>
              </a:rPr>
              <a:t>Room :Pacific(150)</a:t>
            </a:r>
            <a:br>
              <a:rPr lang="en-US" sz="2400" b="1" cap="small" dirty="0" smtClean="0">
                <a:solidFill>
                  <a:srgbClr val="FFFFFF"/>
                </a:solidFill>
                <a:latin typeface="Franklin Gothic Book"/>
                <a:ea typeface="+mj-ea"/>
                <a:cs typeface="+mj-cs"/>
              </a:rPr>
            </a:b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43000"/>
          </a:xfrm>
        </p:spPr>
        <p:txBody>
          <a:bodyPr/>
          <a:lstStyle/>
          <a:p>
            <a:r>
              <a:rPr lang="en-US" b="1" dirty="0" smtClean="0">
                <a:latin typeface="Calibri" pitchFamily="34" charset="0"/>
              </a:rPr>
              <a:t>Food Security</a:t>
            </a:r>
            <a:r>
              <a:rPr lang="en-US" dirty="0" smtClean="0">
                <a:latin typeface="Calibri" pitchFamily="34" charset="0"/>
              </a:rPr>
              <a:t>:</a:t>
            </a: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10</a:t>
            </a:fld>
            <a:endParaRPr lang="en-IN"/>
          </a:p>
        </p:txBody>
      </p:sp>
      <p:sp>
        <p:nvSpPr>
          <p:cNvPr id="3" name="Content Placeholder 2"/>
          <p:cNvSpPr>
            <a:spLocks noGrp="1"/>
          </p:cNvSpPr>
          <p:nvPr>
            <p:ph sz="quarter" idx="1"/>
          </p:nvPr>
        </p:nvSpPr>
        <p:spPr>
          <a:xfrm>
            <a:off x="755576" y="1447800"/>
            <a:ext cx="7416824" cy="5005536"/>
          </a:xfrm>
        </p:spPr>
        <p:txBody>
          <a:bodyPr>
            <a:noAutofit/>
          </a:bodyPr>
          <a:lstStyle/>
          <a:p>
            <a:pPr algn="just"/>
            <a:r>
              <a:rPr lang="en-US" sz="3200" dirty="0" smtClean="0">
                <a:latin typeface="Calibri" pitchFamily="34" charset="0"/>
              </a:rPr>
              <a:t>Due to rapid increase of non-agriculture activities like urbanization, industrialization and infrastructure development, area under agriculture and food production is getting reduced. With increasing urban middle class population, demand for food, Dairy and Meat products is increasing. There will be huge gap between demand and supply position in years to come.</a:t>
            </a:r>
            <a:endParaRPr lang="en-IN" sz="32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43000"/>
          </a:xfrm>
        </p:spPr>
        <p:txBody>
          <a:bodyPr/>
          <a:lstStyle/>
          <a:p>
            <a:r>
              <a:rPr lang="en-US" b="1" dirty="0" smtClean="0">
                <a:latin typeface="Calibri" pitchFamily="34" charset="0"/>
              </a:rPr>
              <a:t>Water Scarcity:</a:t>
            </a: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11</a:t>
            </a:fld>
            <a:endParaRPr lang="en-IN"/>
          </a:p>
        </p:txBody>
      </p:sp>
      <p:sp>
        <p:nvSpPr>
          <p:cNvPr id="3" name="Content Placeholder 2"/>
          <p:cNvSpPr>
            <a:spLocks noGrp="1"/>
          </p:cNvSpPr>
          <p:nvPr>
            <p:ph sz="quarter" idx="1"/>
          </p:nvPr>
        </p:nvSpPr>
        <p:spPr>
          <a:xfrm>
            <a:off x="827584" y="1447800"/>
            <a:ext cx="7128792" cy="4861520"/>
          </a:xfrm>
        </p:spPr>
        <p:txBody>
          <a:bodyPr>
            <a:noAutofit/>
          </a:bodyPr>
          <a:lstStyle/>
          <a:p>
            <a:pPr algn="just"/>
            <a:r>
              <a:rPr lang="en-US" sz="3200" dirty="0" smtClean="0">
                <a:latin typeface="Calibri" pitchFamily="34" charset="0"/>
              </a:rPr>
              <a:t>Again due to enhanced urbanization and Industrial activity, even water meant for irrigation in Dams and Reservoirs– Lake are getting diverted to meet increased urbanities demand. Further big new Township are using huge pumps which draw out daily large quantity underground water which resource is becoming increasingly depleted. </a:t>
            </a:r>
            <a:endParaRPr lang="en-IN" sz="3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p>
            <a:r>
              <a:rPr lang="en-US" b="1" dirty="0" smtClean="0">
                <a:latin typeface="Calibri" pitchFamily="34" charset="0"/>
              </a:rPr>
              <a:t>Energy Scarcity:</a:t>
            </a: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12</a:t>
            </a:fld>
            <a:endParaRPr lang="en-IN"/>
          </a:p>
        </p:txBody>
      </p:sp>
      <p:sp>
        <p:nvSpPr>
          <p:cNvPr id="3" name="Content Placeholder 2"/>
          <p:cNvSpPr>
            <a:spLocks noGrp="1"/>
          </p:cNvSpPr>
          <p:nvPr>
            <p:ph sz="quarter" idx="1"/>
          </p:nvPr>
        </p:nvSpPr>
        <p:spPr>
          <a:xfrm>
            <a:off x="971600" y="1340768"/>
            <a:ext cx="7715200" cy="5400600"/>
          </a:xfrm>
        </p:spPr>
        <p:txBody>
          <a:bodyPr>
            <a:noAutofit/>
          </a:bodyPr>
          <a:lstStyle/>
          <a:p>
            <a:pPr algn="just"/>
            <a:r>
              <a:rPr lang="en-US" sz="3200" dirty="0" smtClean="0">
                <a:latin typeface="Calibri" pitchFamily="34" charset="0"/>
              </a:rPr>
              <a:t>Deficient supply of Electrical energy in rural areas –There is only 30% to 40% of energy demands of rural household is met-with. The Farmers get supply from 6 to 8 hours – but there are frequent break downs. Due to delay in rain-Speed or drought- Farmers demand for energy is increasing –Further efficient energy supply (24 hours) is needed for local Processing of Agro-produce. There are huge transportation –losses and theft in electrical Supply lines.</a:t>
            </a:r>
            <a:endParaRPr lang="en-IN" sz="3200" dirty="0" smtClean="0">
              <a:latin typeface="Calibri" pitchFamily="34" charset="0"/>
            </a:endParaRPr>
          </a:p>
          <a:p>
            <a:endParaRPr lang="en-IN"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47248" cy="1143000"/>
          </a:xfrm>
        </p:spPr>
        <p:txBody>
          <a:bodyPr/>
          <a:lstStyle/>
          <a:p>
            <a:r>
              <a:rPr lang="en-US" b="1" dirty="0" smtClean="0">
                <a:latin typeface="Calibri" pitchFamily="34" charset="0"/>
              </a:rPr>
              <a:t>Impact of Climate Change</a:t>
            </a:r>
            <a:r>
              <a:rPr lang="en-US" dirty="0" smtClean="0">
                <a:latin typeface="Calibri" pitchFamily="34" charset="0"/>
              </a:rPr>
              <a:t>:</a:t>
            </a: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13</a:t>
            </a:fld>
            <a:endParaRPr lang="en-IN"/>
          </a:p>
        </p:txBody>
      </p:sp>
      <p:sp>
        <p:nvSpPr>
          <p:cNvPr id="3" name="Content Placeholder 2"/>
          <p:cNvSpPr>
            <a:spLocks noGrp="1"/>
          </p:cNvSpPr>
          <p:nvPr>
            <p:ph sz="quarter" idx="1"/>
          </p:nvPr>
        </p:nvSpPr>
        <p:spPr>
          <a:xfrm>
            <a:off x="755576" y="1052736"/>
            <a:ext cx="7416824" cy="5544616"/>
          </a:xfrm>
        </p:spPr>
        <p:txBody>
          <a:bodyPr>
            <a:normAutofit lnSpcReduction="10000"/>
          </a:bodyPr>
          <a:lstStyle/>
          <a:p>
            <a:pPr marL="342900" lvl="0" indent="-342900" algn="just">
              <a:tabLst>
                <a:tab pos="457200" algn="l"/>
              </a:tabLst>
            </a:pPr>
            <a:r>
              <a:rPr lang="en-US" sz="2800" dirty="0" smtClean="0">
                <a:solidFill>
                  <a:srgbClr val="000000"/>
                </a:solidFill>
                <a:latin typeface="Calibri"/>
              </a:rPr>
              <a:t>The Climate change has increased water and energy related, already existing shocks, temperature is rising; monsoon is becoming more irregular with long dry spell and incidence of heavy rainfall in one day. </a:t>
            </a:r>
            <a:endParaRPr lang="en-IN" sz="2800" dirty="0" smtClean="0"/>
          </a:p>
          <a:p>
            <a:pPr marL="342900" lvl="0" indent="-342900" algn="just">
              <a:tabLst>
                <a:tab pos="457200" algn="l"/>
              </a:tabLst>
            </a:pPr>
            <a:r>
              <a:rPr lang="en-US" sz="2800" dirty="0" smtClean="0">
                <a:solidFill>
                  <a:srgbClr val="000000"/>
                </a:solidFill>
                <a:latin typeface="Calibri"/>
              </a:rPr>
              <a:t>The Agriculture productivity is directly related with Soil Moisture and availability of timely water and same is true for livestock, the milk yield, the poultry yield goes down. </a:t>
            </a:r>
            <a:endParaRPr lang="en-IN" sz="2800" dirty="0" smtClean="0"/>
          </a:p>
          <a:p>
            <a:pPr marL="342900" lvl="0" indent="-342900" algn="just">
              <a:tabLst>
                <a:tab pos="457200" algn="l"/>
              </a:tabLst>
            </a:pPr>
            <a:r>
              <a:rPr lang="en-US" sz="2800" dirty="0" smtClean="0">
                <a:solidFill>
                  <a:srgbClr val="000000"/>
                </a:solidFill>
                <a:latin typeface="Calibri"/>
              </a:rPr>
              <a:t>The world is already seeing this impact on decline of Food productivity and production and run for drinking water, both in urban and rural areas. </a:t>
            </a:r>
            <a:endParaRPr lang="en-IN" sz="2800" dirty="0" smtClean="0"/>
          </a:p>
          <a:p>
            <a:pPr algn="just"/>
            <a:endParaRPr lang="en-IN" sz="28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normAutofit fontScale="90000"/>
          </a:bodyPr>
          <a:lstStyle/>
          <a:p>
            <a:r>
              <a:rPr lang="en-US" sz="3600" b="1" u="sng" dirty="0" smtClean="0"/>
              <a:t>Some examples of other inefficiency in use of water resources are: </a:t>
            </a:r>
            <a:endParaRPr lang="en-IN" sz="3600" b="1" u="sng" dirty="0">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14</a:t>
            </a:fld>
            <a:endParaRPr lang="en-IN"/>
          </a:p>
        </p:txBody>
      </p:sp>
      <p:sp>
        <p:nvSpPr>
          <p:cNvPr id="3" name="Content Placeholder 2"/>
          <p:cNvSpPr>
            <a:spLocks noGrp="1"/>
          </p:cNvSpPr>
          <p:nvPr>
            <p:ph sz="quarter" idx="1"/>
          </p:nvPr>
        </p:nvSpPr>
        <p:spPr>
          <a:xfrm>
            <a:off x="611560" y="1196752"/>
            <a:ext cx="8229600" cy="5400600"/>
          </a:xfrm>
        </p:spPr>
        <p:txBody>
          <a:bodyPr>
            <a:noAutofit/>
          </a:bodyPr>
          <a:lstStyle/>
          <a:p>
            <a:pPr lvl="0" algn="just"/>
            <a:r>
              <a:rPr lang="en-US" sz="3200" dirty="0" smtClean="0">
                <a:latin typeface="Calibri" pitchFamily="34" charset="0"/>
              </a:rPr>
              <a:t>Majority of farm irrigation is flood irrigation. Water gets wasted in soil- areas where it is not needed. Whether it is from underground tube well or canal irrigation, water gets spread through entire farm. Drip irrigation exists – but to very limited areas.</a:t>
            </a:r>
            <a:endParaRPr lang="en-IN" sz="3200" dirty="0" smtClean="0">
              <a:latin typeface="Calibri" pitchFamily="34" charset="0"/>
            </a:endParaRPr>
          </a:p>
          <a:p>
            <a:pPr lvl="0" algn="just"/>
            <a:r>
              <a:rPr lang="en-US" sz="3200" dirty="0" smtClean="0">
                <a:latin typeface="Calibri" pitchFamily="34" charset="0"/>
              </a:rPr>
              <a:t>The public irrigation system – Canals are all open subject to evaporation with increased temperature and long dry spells. Actually this reduces available water resources drastically. </a:t>
            </a:r>
            <a:endParaRPr lang="en-IN" sz="32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15</a:t>
            </a:fld>
            <a:endParaRPr lang="en-IN"/>
          </a:p>
        </p:txBody>
      </p:sp>
      <p:sp>
        <p:nvSpPr>
          <p:cNvPr id="4" name="Content Placeholder 3"/>
          <p:cNvSpPr>
            <a:spLocks noGrp="1"/>
          </p:cNvSpPr>
          <p:nvPr>
            <p:ph sz="quarter" idx="1"/>
          </p:nvPr>
        </p:nvSpPr>
        <p:spPr>
          <a:xfrm>
            <a:off x="914400" y="188640"/>
            <a:ext cx="7772400" cy="6480720"/>
          </a:xfrm>
        </p:spPr>
        <p:txBody>
          <a:bodyPr>
            <a:normAutofit/>
          </a:bodyPr>
          <a:lstStyle/>
          <a:p>
            <a:pPr lvl="0"/>
            <a:r>
              <a:rPr lang="en-US" sz="2800" dirty="0" smtClean="0">
                <a:latin typeface="Calibri" pitchFamily="34" charset="0"/>
              </a:rPr>
              <a:t>We do not have yet standardized actual need – quantum of water needed for first, second or third irrigation for   crop, plant or fruit tree or for that matter livestock (depending on its weight).  In many a cases, excess water is given then needed. There is a need to calculate this and give farmers Agro advisory.</a:t>
            </a:r>
            <a:endParaRPr lang="en-IN" sz="2800" dirty="0" smtClean="0">
              <a:latin typeface="Calibri" pitchFamily="34" charset="0"/>
            </a:endParaRPr>
          </a:p>
          <a:p>
            <a:pPr lvl="0"/>
            <a:r>
              <a:rPr lang="en-US" sz="2800" dirty="0" smtClean="0">
                <a:latin typeface="Calibri" pitchFamily="34" charset="0"/>
              </a:rPr>
              <a:t>Another important factor is the entire canal irrigation water is almost free and energy charges for pumping water are heavily subsidized.  Hence there is tendency to waste.  The value of water as a scarce resource is unknown.  Even in urban areas, there is no control in use of water – like having water meter. </a:t>
            </a:r>
            <a:endParaRPr lang="en-IN" sz="28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16</a:t>
            </a:fld>
            <a:endParaRPr lang="en-IN"/>
          </a:p>
        </p:txBody>
      </p:sp>
      <p:sp>
        <p:nvSpPr>
          <p:cNvPr id="4" name="Content Placeholder 3"/>
          <p:cNvSpPr>
            <a:spLocks noGrp="1"/>
          </p:cNvSpPr>
          <p:nvPr>
            <p:ph sz="quarter" idx="1"/>
          </p:nvPr>
        </p:nvSpPr>
        <p:spPr>
          <a:xfrm>
            <a:off x="683568" y="188640"/>
            <a:ext cx="7848872" cy="6264696"/>
          </a:xfrm>
        </p:spPr>
        <p:txBody>
          <a:bodyPr>
            <a:normAutofit lnSpcReduction="10000"/>
          </a:bodyPr>
          <a:lstStyle/>
          <a:p>
            <a:pPr lvl="0" algn="just"/>
            <a:r>
              <a:rPr lang="en-US" sz="2800" dirty="0" smtClean="0">
                <a:latin typeface="Calibri" pitchFamily="34" charset="0"/>
              </a:rPr>
              <a:t>Further there are recurrent floods now even in dry land areas. Historically, </a:t>
            </a:r>
            <a:r>
              <a:rPr lang="en-US" sz="2800" dirty="0" err="1" smtClean="0">
                <a:latin typeface="Calibri" pitchFamily="34" charset="0"/>
              </a:rPr>
              <a:t>Uttarakhand</a:t>
            </a:r>
            <a:r>
              <a:rPr lang="en-US" sz="2800" dirty="0" smtClean="0">
                <a:latin typeface="Calibri" pitchFamily="34" charset="0"/>
              </a:rPr>
              <a:t>, Uttar Pradesh, Assam and many other parts were affected by floods. This is resulting into a huge lose to both of human beings, property and erosion of infrastructure and soil Apart from affecting livelihood of people.  It also results into lose of sweet water every year. While the areas of </a:t>
            </a:r>
            <a:r>
              <a:rPr lang="en-US" sz="2800" dirty="0" err="1" smtClean="0">
                <a:latin typeface="Calibri" pitchFamily="34" charset="0"/>
              </a:rPr>
              <a:t>Saurastra</a:t>
            </a:r>
            <a:r>
              <a:rPr lang="en-US" sz="2800" dirty="0" smtClean="0">
                <a:latin typeface="Calibri" pitchFamily="34" charset="0"/>
              </a:rPr>
              <a:t>, Kutch, North Gujarat and </a:t>
            </a:r>
            <a:r>
              <a:rPr lang="en-US" sz="2800" u="sng" dirty="0" err="1" smtClean="0">
                <a:latin typeface="Calibri" pitchFamily="34" charset="0"/>
                <a:hlinkClick r:id="rId2"/>
              </a:rPr>
              <a:t>Vidarbha</a:t>
            </a:r>
            <a:r>
              <a:rPr lang="en-US" sz="2800" u="sng" dirty="0" smtClean="0">
                <a:latin typeface="Calibri" pitchFamily="34" charset="0"/>
                <a:hlinkClick r:id="rId2"/>
              </a:rPr>
              <a:t> Maharashtra</a:t>
            </a:r>
            <a:r>
              <a:rPr lang="en-US" sz="2800" dirty="0" smtClean="0">
                <a:latin typeface="Calibri" pitchFamily="34" charset="0"/>
              </a:rPr>
              <a:t>  are most often affected by water scarcity.   But due to Climate change even in these areas there are days of heavy rain in last few years causing instant flood.  Management of flood is an important policy matter. But due to lack of care, even water is wasted due to many other reasons which become the cause of flood! </a:t>
            </a:r>
            <a:endParaRPr lang="en-IN" sz="28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0BD361-BBDE-4763-BC0A-9261A90693DF}" type="slidenum">
              <a:rPr lang="en-IN" smtClean="0"/>
              <a:pPr/>
              <a:t>17</a:t>
            </a:fld>
            <a:endParaRPr lang="en-IN"/>
          </a:p>
        </p:txBody>
      </p:sp>
      <p:sp>
        <p:nvSpPr>
          <p:cNvPr id="3" name="Content Placeholder 2"/>
          <p:cNvSpPr>
            <a:spLocks noGrp="1"/>
          </p:cNvSpPr>
          <p:nvPr>
            <p:ph sz="quarter" idx="1"/>
          </p:nvPr>
        </p:nvSpPr>
        <p:spPr>
          <a:xfrm>
            <a:off x="755576" y="116632"/>
            <a:ext cx="7067128" cy="6480720"/>
          </a:xfrm>
        </p:spPr>
        <p:txBody>
          <a:bodyPr>
            <a:noAutofit/>
          </a:bodyPr>
          <a:lstStyle/>
          <a:p>
            <a:pPr lvl="0" algn="just">
              <a:buNone/>
            </a:pPr>
            <a:r>
              <a:rPr lang="en-US" sz="2400" dirty="0" smtClean="0">
                <a:latin typeface="Calibri" pitchFamily="34" charset="0"/>
              </a:rPr>
              <a:t>But due to lack of care, even water is wasted due to many others reasons which become the cause of Flood!</a:t>
            </a:r>
          </a:p>
          <a:p>
            <a:pPr lvl="0" algn="just"/>
            <a:r>
              <a:rPr lang="en-US" sz="2400" dirty="0" smtClean="0">
                <a:latin typeface="Calibri" pitchFamily="34" charset="0"/>
              </a:rPr>
              <a:t>Silting in check dam/Dams </a:t>
            </a:r>
            <a:endParaRPr lang="en-IN" sz="2400" dirty="0" smtClean="0">
              <a:latin typeface="Calibri" pitchFamily="34" charset="0"/>
            </a:endParaRPr>
          </a:p>
          <a:p>
            <a:pPr lvl="0" algn="just"/>
            <a:r>
              <a:rPr lang="en-US" sz="2400" dirty="0" smtClean="0">
                <a:latin typeface="Calibri" pitchFamily="34" charset="0"/>
              </a:rPr>
              <a:t>Silting in river valley</a:t>
            </a:r>
            <a:endParaRPr lang="en-IN" sz="2400" dirty="0" smtClean="0">
              <a:latin typeface="Calibri" pitchFamily="34" charset="0"/>
            </a:endParaRPr>
          </a:p>
          <a:p>
            <a:pPr lvl="0" algn="just"/>
            <a:r>
              <a:rPr lang="en-US" sz="2400" dirty="0" smtClean="0">
                <a:latin typeface="Calibri" pitchFamily="34" charset="0"/>
              </a:rPr>
              <a:t>Silting in river bed</a:t>
            </a:r>
            <a:endParaRPr lang="en-IN" sz="2400" dirty="0" smtClean="0">
              <a:latin typeface="Calibri" pitchFamily="34" charset="0"/>
            </a:endParaRPr>
          </a:p>
          <a:p>
            <a:pPr lvl="0" algn="just"/>
            <a:r>
              <a:rPr lang="en-US" sz="2400" dirty="0" smtClean="0">
                <a:latin typeface="Calibri" pitchFamily="34" charset="0"/>
              </a:rPr>
              <a:t>Growth  of bushes  and leakage in canal</a:t>
            </a:r>
            <a:endParaRPr lang="en-IN" sz="2400" dirty="0" smtClean="0">
              <a:latin typeface="Calibri" pitchFamily="34" charset="0"/>
            </a:endParaRPr>
          </a:p>
          <a:p>
            <a:pPr lvl="0" algn="just"/>
            <a:r>
              <a:rPr lang="en-US" sz="2400" dirty="0" smtClean="0">
                <a:latin typeface="Calibri" pitchFamily="34" charset="0"/>
              </a:rPr>
              <a:t>In correct data about absorbing capacity of river</a:t>
            </a:r>
            <a:endParaRPr lang="en-IN" sz="2400" dirty="0" smtClean="0">
              <a:latin typeface="Calibri" pitchFamily="34" charset="0"/>
            </a:endParaRPr>
          </a:p>
          <a:p>
            <a:pPr lvl="0" algn="just"/>
            <a:r>
              <a:rPr lang="en-US" sz="2400" dirty="0" smtClean="0">
                <a:latin typeface="Calibri" pitchFamily="34" charset="0"/>
              </a:rPr>
              <a:t>Data about sea-water-level not coordinated</a:t>
            </a:r>
            <a:endParaRPr lang="en-IN" sz="2400" dirty="0" smtClean="0">
              <a:latin typeface="Calibri" pitchFamily="34" charset="0"/>
            </a:endParaRPr>
          </a:p>
          <a:p>
            <a:pPr lvl="0" algn="just"/>
            <a:r>
              <a:rPr lang="en-US" sz="2400" dirty="0" smtClean="0">
                <a:latin typeface="Calibri" pitchFamily="34" charset="0"/>
              </a:rPr>
              <a:t>Soil erosion in river basin area </a:t>
            </a:r>
            <a:endParaRPr lang="en-IN" sz="2400" dirty="0" smtClean="0">
              <a:latin typeface="Calibri" pitchFamily="34" charset="0"/>
            </a:endParaRPr>
          </a:p>
          <a:p>
            <a:pPr lvl="0" algn="just"/>
            <a:r>
              <a:rPr lang="en-US" sz="2400" dirty="0" smtClean="0">
                <a:latin typeface="Calibri" pitchFamily="34" charset="0"/>
              </a:rPr>
              <a:t>Data about sedimentation – old </a:t>
            </a:r>
            <a:endParaRPr lang="en-IN" sz="2400" dirty="0" smtClean="0">
              <a:latin typeface="Calibri" pitchFamily="34" charset="0"/>
            </a:endParaRPr>
          </a:p>
          <a:p>
            <a:pPr lvl="0" algn="just"/>
            <a:r>
              <a:rPr lang="en-US" sz="2400" dirty="0" smtClean="0">
                <a:latin typeface="Calibri" pitchFamily="34" charset="0"/>
              </a:rPr>
              <a:t>Flood level not marked</a:t>
            </a:r>
            <a:endParaRPr lang="en-IN" sz="2400" dirty="0" smtClean="0">
              <a:latin typeface="Calibri" pitchFamily="34" charset="0"/>
            </a:endParaRPr>
          </a:p>
          <a:p>
            <a:pPr lvl="0" algn="just"/>
            <a:r>
              <a:rPr lang="en-US" sz="2400" dirty="0" smtClean="0">
                <a:latin typeface="Calibri" pitchFamily="34" charset="0"/>
              </a:rPr>
              <a:t>Encroachment on river- side.</a:t>
            </a:r>
            <a:endParaRPr lang="en-IN" sz="2400" dirty="0" smtClean="0">
              <a:latin typeface="Calibri" pitchFamily="34" charset="0"/>
            </a:endParaRPr>
          </a:p>
          <a:p>
            <a:pPr algn="just"/>
            <a:r>
              <a:rPr lang="en-US" sz="2400" dirty="0" smtClean="0">
                <a:latin typeface="Calibri" pitchFamily="34" charset="0"/>
              </a:rPr>
              <a:t>In fact all these Cause Flooding which did not exist.</a:t>
            </a:r>
            <a:endParaRPr lang="en-IN" sz="24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2400" cy="1143000"/>
          </a:xfrm>
        </p:spPr>
        <p:txBody>
          <a:bodyPr>
            <a:normAutofit fontScale="90000"/>
          </a:bodyPr>
          <a:lstStyle/>
          <a:p>
            <a:r>
              <a:rPr lang="en-US" b="1" dirty="0" smtClean="0">
                <a:latin typeface="Calibri" pitchFamily="34" charset="0"/>
              </a:rPr>
              <a:t>Wastage of food</a:t>
            </a:r>
            <a:r>
              <a:rPr lang="en-IN" dirty="0" smtClean="0">
                <a:latin typeface="Calibri" pitchFamily="34" charset="0"/>
              </a:rPr>
              <a:t/>
            </a:r>
            <a:br>
              <a:rPr lang="en-IN" dirty="0" smtClean="0">
                <a:latin typeface="Calibri" pitchFamily="34" charset="0"/>
              </a:rPr>
            </a:b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18</a:t>
            </a:fld>
            <a:endParaRPr lang="en-IN"/>
          </a:p>
        </p:txBody>
      </p:sp>
      <p:sp>
        <p:nvSpPr>
          <p:cNvPr id="3" name="Content Placeholder 2"/>
          <p:cNvSpPr>
            <a:spLocks noGrp="1"/>
          </p:cNvSpPr>
          <p:nvPr>
            <p:ph sz="quarter" idx="1"/>
          </p:nvPr>
        </p:nvSpPr>
        <p:spPr>
          <a:xfrm>
            <a:off x="457200" y="980728"/>
            <a:ext cx="8229600" cy="5400600"/>
          </a:xfrm>
        </p:spPr>
        <p:txBody>
          <a:bodyPr>
            <a:normAutofit fontScale="25000" lnSpcReduction="20000"/>
          </a:bodyPr>
          <a:lstStyle/>
          <a:p>
            <a:pPr algn="just"/>
            <a:r>
              <a:rPr lang="en-US" sz="8000" dirty="0" smtClean="0">
                <a:latin typeface="Calibri" pitchFamily="34" charset="0"/>
              </a:rPr>
              <a:t>While we are producing enough Food-today-but in recent past there has been</a:t>
            </a:r>
            <a:r>
              <a:rPr lang="en-US" sz="8000" b="1" u="sng" dirty="0" smtClean="0">
                <a:latin typeface="Calibri" pitchFamily="34" charset="0"/>
              </a:rPr>
              <a:t> </a:t>
            </a:r>
            <a:r>
              <a:rPr lang="en-US" sz="8000" dirty="0" smtClean="0">
                <a:latin typeface="Calibri" pitchFamily="34" charset="0"/>
              </a:rPr>
              <a:t>decline of food production due to adverse climate condition. But on other head there is huge food wastage-at production stage and by consumers- When they are using it.</a:t>
            </a:r>
            <a:endParaRPr lang="en-IN" sz="8000" dirty="0" smtClean="0">
              <a:latin typeface="Calibri" pitchFamily="34" charset="0"/>
            </a:endParaRPr>
          </a:p>
          <a:p>
            <a:pPr lvl="0" algn="just"/>
            <a:r>
              <a:rPr lang="en-US" sz="8000" b="1" dirty="0" smtClean="0">
                <a:latin typeface="Calibri" pitchFamily="34" charset="0"/>
              </a:rPr>
              <a:t>Farmers:</a:t>
            </a:r>
            <a:endParaRPr lang="en-IN" sz="8000" dirty="0" smtClean="0">
              <a:latin typeface="Calibri" pitchFamily="34" charset="0"/>
            </a:endParaRPr>
          </a:p>
          <a:p>
            <a:pPr algn="just">
              <a:buNone/>
            </a:pPr>
            <a:r>
              <a:rPr lang="en-US" sz="8000" dirty="0" smtClean="0">
                <a:latin typeface="Calibri" pitchFamily="34" charset="0"/>
              </a:rPr>
              <a:t>	The Farmers with little more care, education and support can save 5% to 25% of his produce which is lost due to inefficient methods:</a:t>
            </a:r>
            <a:endParaRPr lang="en-IN" sz="8000" dirty="0" smtClean="0">
              <a:latin typeface="Calibri" pitchFamily="34" charset="0"/>
            </a:endParaRPr>
          </a:p>
          <a:p>
            <a:pPr lvl="1" algn="just"/>
            <a:r>
              <a:rPr lang="en-US" sz="8000" dirty="0" smtClean="0">
                <a:latin typeface="Calibri" pitchFamily="34" charset="0"/>
              </a:rPr>
              <a:t>While harvesting. </a:t>
            </a:r>
            <a:endParaRPr lang="en-IN" sz="8000" dirty="0" smtClean="0">
              <a:latin typeface="Calibri" pitchFamily="34" charset="0"/>
            </a:endParaRPr>
          </a:p>
          <a:p>
            <a:pPr lvl="1" algn="just"/>
            <a:r>
              <a:rPr lang="en-US" sz="8000" dirty="0" smtClean="0">
                <a:latin typeface="Calibri" pitchFamily="34" charset="0"/>
              </a:rPr>
              <a:t>Cleaning (thrashing on road side).</a:t>
            </a:r>
            <a:endParaRPr lang="en-IN" sz="8000" dirty="0" smtClean="0">
              <a:latin typeface="Calibri" pitchFamily="34" charset="0"/>
            </a:endParaRPr>
          </a:p>
          <a:p>
            <a:pPr lvl="1" algn="just"/>
            <a:r>
              <a:rPr lang="en-US" sz="8000" dirty="0" smtClean="0">
                <a:latin typeface="Calibri" pitchFamily="34" charset="0"/>
              </a:rPr>
              <a:t>Packaging (in bags with holes).</a:t>
            </a:r>
            <a:endParaRPr lang="en-IN" sz="8000" dirty="0" smtClean="0">
              <a:latin typeface="Calibri" pitchFamily="34" charset="0"/>
            </a:endParaRPr>
          </a:p>
          <a:p>
            <a:pPr lvl="1" algn="just"/>
            <a:r>
              <a:rPr lang="en-US" sz="8000" dirty="0" smtClean="0">
                <a:latin typeface="Calibri" pitchFamily="34" charset="0"/>
              </a:rPr>
              <a:t>Transporting-putting his produce with other item – like gasoline or kerosene or having his product at bottom and others piled up – resulting into spoilage.</a:t>
            </a:r>
            <a:endParaRPr lang="en-IN" sz="8000" dirty="0" smtClean="0">
              <a:latin typeface="Calibri" pitchFamily="34" charset="0"/>
            </a:endParaRPr>
          </a:p>
          <a:p>
            <a:pPr lvl="1" algn="just"/>
            <a:r>
              <a:rPr lang="en-US" sz="8000" dirty="0" smtClean="0">
                <a:latin typeface="Calibri" pitchFamily="34" charset="0"/>
              </a:rPr>
              <a:t>Due to heat wave.</a:t>
            </a:r>
            <a:endParaRPr lang="en-IN" sz="8000" dirty="0" smtClean="0">
              <a:latin typeface="Calibri" pitchFamily="34" charset="0"/>
            </a:endParaRPr>
          </a:p>
          <a:p>
            <a:pPr lvl="1" algn="just"/>
            <a:r>
              <a:rPr lang="en-US" sz="8000" dirty="0" smtClean="0">
                <a:latin typeface="Calibri" pitchFamily="34" charset="0"/>
              </a:rPr>
              <a:t>UN seasonal frost.</a:t>
            </a:r>
            <a:endParaRPr lang="en-IN" sz="8000" dirty="0" smtClean="0">
              <a:latin typeface="Calibri" pitchFamily="34" charset="0"/>
            </a:endParaRPr>
          </a:p>
          <a:p>
            <a:pPr algn="just">
              <a:buNone/>
            </a:pPr>
            <a:endParaRPr lang="en-IN" sz="8000" dirty="0" smtClean="0">
              <a:latin typeface="Calibri" pitchFamily="34" charset="0"/>
            </a:endParaRPr>
          </a:p>
          <a:p>
            <a:pPr algn="just">
              <a:buNone/>
            </a:pPr>
            <a:r>
              <a:rPr lang="en-US" sz="8000" dirty="0" smtClean="0">
                <a:latin typeface="Calibri" pitchFamily="34" charset="0"/>
              </a:rPr>
              <a:t>	If proper inter-connected chain is developed-so that his produce is collected from farm to packaging station and then to market yard, these losses can easily saved and his income enhanced up to 25%.</a:t>
            </a:r>
            <a:endParaRPr lang="en-IN" sz="8000" dirty="0" smtClean="0">
              <a:latin typeface="Calibri" pitchFamily="34" charset="0"/>
            </a:endParaRPr>
          </a:p>
          <a:p>
            <a:pPr>
              <a:buNone/>
            </a:pPr>
            <a:endParaRPr lang="en-IN"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147248" cy="1143000"/>
          </a:xfrm>
        </p:spPr>
        <p:txBody>
          <a:bodyPr/>
          <a:lstStyle/>
          <a:p>
            <a:pPr lvl="0">
              <a:lnSpc>
                <a:spcPct val="115000"/>
              </a:lnSpc>
            </a:pPr>
            <a:r>
              <a:rPr lang="en-US" b="1" dirty="0" smtClean="0">
                <a:latin typeface="Calibri" pitchFamily="34" charset="0"/>
                <a:ea typeface="Calibri"/>
                <a:cs typeface="Times New Roman"/>
              </a:rPr>
              <a:t>Consumers: </a:t>
            </a:r>
            <a:endParaRPr lang="en-IN" dirty="0" smtClean="0">
              <a:latin typeface="Calibri" pitchFamily="34" charset="0"/>
              <a:ea typeface="Calibri"/>
              <a:cs typeface="Times New Roman"/>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19</a:t>
            </a:fld>
            <a:endParaRPr lang="en-IN"/>
          </a:p>
        </p:txBody>
      </p:sp>
      <p:sp>
        <p:nvSpPr>
          <p:cNvPr id="3" name="Content Placeholder 2"/>
          <p:cNvSpPr>
            <a:spLocks noGrp="1"/>
          </p:cNvSpPr>
          <p:nvPr>
            <p:ph sz="quarter" idx="1"/>
          </p:nvPr>
        </p:nvSpPr>
        <p:spPr>
          <a:xfrm>
            <a:off x="755576" y="1196752"/>
            <a:ext cx="7931224" cy="5400600"/>
          </a:xfrm>
        </p:spPr>
        <p:txBody>
          <a:bodyPr>
            <a:noAutofit/>
          </a:bodyPr>
          <a:lstStyle/>
          <a:p>
            <a:pPr marL="228600" algn="just">
              <a:lnSpc>
                <a:spcPct val="115000"/>
              </a:lnSpc>
              <a:spcAft>
                <a:spcPts val="0"/>
              </a:spcAft>
            </a:pPr>
            <a:r>
              <a:rPr lang="en-US" sz="2800" dirty="0" smtClean="0">
                <a:latin typeface="Calibri" pitchFamily="34" charset="0"/>
                <a:ea typeface="Calibri"/>
                <a:cs typeface="Times New Roman"/>
              </a:rPr>
              <a:t>There are several stages. Again improper storage and further   transportation from market yard to whole-solar-to retailer due inefficient handling and improper packaging huge losses are taking place.</a:t>
            </a:r>
            <a:endParaRPr lang="en-IN" sz="2800" dirty="0" smtClean="0">
              <a:latin typeface="Calibri" pitchFamily="34" charset="0"/>
              <a:ea typeface="Calibri"/>
              <a:cs typeface="Times New Roman"/>
            </a:endParaRPr>
          </a:p>
          <a:p>
            <a:pPr marL="228600" algn="just">
              <a:lnSpc>
                <a:spcPct val="115000"/>
              </a:lnSpc>
              <a:spcAft>
                <a:spcPts val="0"/>
              </a:spcAft>
            </a:pPr>
            <a:r>
              <a:rPr lang="en-US" sz="2800" dirty="0" smtClean="0">
                <a:latin typeface="Calibri" pitchFamily="34" charset="0"/>
                <a:ea typeface="Calibri"/>
                <a:cs typeface="Times New Roman"/>
              </a:rPr>
              <a:t>The concerned citizens also make waste-by peeling of vegetables more than needed, cooking more than needs of Family and throwing away. But huge wastage is in parties- dinners- and in restaurant – people take more in their plate then they can consume. For last one – a regulatory framework needed.</a:t>
            </a:r>
            <a:endParaRPr lang="en-IN" sz="2800" dirty="0">
              <a:latin typeface="Calibri" pitchFamily="34" charset="0"/>
              <a:ea typeface="Calibri"/>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2</a:t>
            </a:fld>
            <a:endParaRPr lang="en-IN"/>
          </a:p>
        </p:txBody>
      </p:sp>
      <p:sp>
        <p:nvSpPr>
          <p:cNvPr id="4" name="Content Placeholder 3"/>
          <p:cNvSpPr>
            <a:spLocks noGrp="1"/>
          </p:cNvSpPr>
          <p:nvPr>
            <p:ph sz="quarter" idx="1"/>
          </p:nvPr>
        </p:nvSpPr>
        <p:spPr>
          <a:xfrm>
            <a:off x="899592" y="188640"/>
            <a:ext cx="7056784" cy="6480720"/>
          </a:xfrm>
        </p:spPr>
        <p:txBody>
          <a:bodyPr>
            <a:normAutofit fontScale="92500"/>
          </a:bodyPr>
          <a:lstStyle/>
          <a:p>
            <a:pPr algn="just"/>
            <a:r>
              <a:rPr lang="en-US" sz="3600" dirty="0" smtClean="0">
                <a:latin typeface="Calibri" pitchFamily="34" charset="0"/>
              </a:rPr>
              <a:t>Water, energy and food are inextricably linked. </a:t>
            </a:r>
          </a:p>
          <a:p>
            <a:pPr algn="just"/>
            <a:r>
              <a:rPr lang="en-US" sz="3600" dirty="0" smtClean="0">
                <a:latin typeface="Calibri" pitchFamily="34" charset="0"/>
              </a:rPr>
              <a:t>Water is an input for producing </a:t>
            </a:r>
            <a:r>
              <a:rPr lang="en-US" sz="3500" dirty="0" smtClean="0">
                <a:latin typeface="Calibri" pitchFamily="34" charset="0"/>
              </a:rPr>
              <a:t>agricultural</a:t>
            </a:r>
            <a:r>
              <a:rPr lang="en-US" sz="3600" dirty="0" smtClean="0">
                <a:latin typeface="Calibri" pitchFamily="34" charset="0"/>
              </a:rPr>
              <a:t> goods in the fields and along the entire agro-food supply chain.</a:t>
            </a:r>
          </a:p>
          <a:p>
            <a:pPr algn="just"/>
            <a:r>
              <a:rPr lang="en-US" sz="3600" dirty="0" smtClean="0">
                <a:latin typeface="Calibri" pitchFamily="34" charset="0"/>
              </a:rPr>
              <a:t>Energy is required to produce and distribute water and food to pump water from ground water or surface water sources, to power tractors and irrigation machinery, and to process and transport agricultural goods.</a:t>
            </a:r>
            <a:endParaRPr lang="en-IN" sz="3600" dirty="0" smtClean="0">
              <a:latin typeface="Calibri" pitchFamily="34" charset="0"/>
            </a:endParaRPr>
          </a:p>
          <a:p>
            <a:endParaRPr lang="en-IN"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620688"/>
            <a:ext cx="8229600" cy="1143000"/>
          </a:xfrm>
        </p:spPr>
        <p:txBody>
          <a:bodyPr>
            <a:normAutofit fontScale="90000"/>
          </a:bodyPr>
          <a:lstStyle/>
          <a:p>
            <a:pPr algn="ctr"/>
            <a:r>
              <a:rPr lang="en-US" dirty="0" smtClean="0">
                <a:latin typeface="Calibri" pitchFamily="34" charset="0"/>
              </a:rPr>
              <a:t> The Gujarat </a:t>
            </a:r>
            <a:r>
              <a:rPr lang="en-US" dirty="0" smtClean="0"/>
              <a:t>Approach</a:t>
            </a:r>
            <a:br>
              <a:rPr lang="en-US" dirty="0" smtClean="0"/>
            </a:br>
            <a:r>
              <a:rPr lang="en-US" dirty="0" smtClean="0"/>
              <a:t>India</a:t>
            </a: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20</a:t>
            </a:fld>
            <a:endParaRPr lang="en-IN"/>
          </a:p>
        </p:txBody>
      </p:sp>
      <p:pic>
        <p:nvPicPr>
          <p:cNvPr id="6" name="Picture 5"/>
          <p:cNvPicPr/>
          <p:nvPr/>
        </p:nvPicPr>
        <p:blipFill>
          <a:blip r:embed="rId2" cstate="print"/>
          <a:srcRect t="8841"/>
          <a:stretch>
            <a:fillRect/>
          </a:stretch>
        </p:blipFill>
        <p:spPr bwMode="auto">
          <a:xfrm>
            <a:off x="1475656" y="1767880"/>
            <a:ext cx="6394147" cy="4469432"/>
          </a:xfrm>
          <a:prstGeom prst="rect">
            <a:avLst/>
          </a:prstGeom>
          <a:noFill/>
          <a:ln w="9525">
            <a:noFill/>
            <a:miter lim="800000"/>
            <a:headEnd/>
            <a:tailEnd/>
          </a:ln>
        </p:spPr>
      </p:pic>
      <p:cxnSp>
        <p:nvCxnSpPr>
          <p:cNvPr id="14" name="Straight Arrow Connector 13"/>
          <p:cNvCxnSpPr/>
          <p:nvPr/>
        </p:nvCxnSpPr>
        <p:spPr>
          <a:xfrm flipV="1">
            <a:off x="2051720" y="4005064"/>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0BD361-BBDE-4763-BC0A-9261A90693DF}" type="slidenum">
              <a:rPr lang="en-IN" smtClean="0"/>
              <a:pPr/>
              <a:t>21</a:t>
            </a:fld>
            <a:endParaRPr lang="en-IN"/>
          </a:p>
        </p:txBody>
      </p:sp>
      <p:sp>
        <p:nvSpPr>
          <p:cNvPr id="3" name="Content Placeholder 2"/>
          <p:cNvSpPr>
            <a:spLocks noGrp="1"/>
          </p:cNvSpPr>
          <p:nvPr>
            <p:ph sz="quarter" idx="1"/>
          </p:nvPr>
        </p:nvSpPr>
        <p:spPr>
          <a:xfrm>
            <a:off x="755576" y="188640"/>
            <a:ext cx="7704856" cy="6408712"/>
          </a:xfrm>
        </p:spPr>
        <p:txBody>
          <a:bodyPr>
            <a:noAutofit/>
          </a:bodyPr>
          <a:lstStyle/>
          <a:p>
            <a:pPr lvl="0" algn="just"/>
            <a:r>
              <a:rPr lang="en-US" sz="3200" dirty="0" smtClean="0">
                <a:latin typeface="Calibri" pitchFamily="34" charset="0"/>
              </a:rPr>
              <a:t>Water conservation–dams-check–dams, watersheds, </a:t>
            </a:r>
            <a:r>
              <a:rPr lang="en-US" sz="3200" dirty="0" err="1" smtClean="0">
                <a:latin typeface="Calibri" pitchFamily="34" charset="0"/>
              </a:rPr>
              <a:t>borri</a:t>
            </a:r>
            <a:r>
              <a:rPr lang="en-US" sz="3200" dirty="0" smtClean="0">
                <a:latin typeface="Calibri" pitchFamily="34" charset="0"/>
              </a:rPr>
              <a:t> </a:t>
            </a:r>
            <a:r>
              <a:rPr lang="en-US" sz="3200" dirty="0" err="1" smtClean="0">
                <a:latin typeface="Calibri" pitchFamily="34" charset="0"/>
              </a:rPr>
              <a:t>bandh</a:t>
            </a:r>
            <a:r>
              <a:rPr lang="en-US" sz="3200" dirty="0" smtClean="0">
                <a:latin typeface="Calibri" pitchFamily="34" charset="0"/>
              </a:rPr>
              <a:t>, village ponds-Farm ponds.</a:t>
            </a:r>
            <a:endParaRPr lang="en-IN" sz="3200" dirty="0" smtClean="0">
              <a:latin typeface="Calibri" pitchFamily="34" charset="0"/>
            </a:endParaRPr>
          </a:p>
          <a:p>
            <a:pPr lvl="0" algn="just"/>
            <a:r>
              <a:rPr lang="en-US" sz="3200" dirty="0" smtClean="0">
                <a:latin typeface="Calibri" pitchFamily="34" charset="0"/>
              </a:rPr>
              <a:t> Inter linking of river and canals – like Narmada canal with Sabarmati River.</a:t>
            </a:r>
            <a:endParaRPr lang="en-IN" sz="3200" dirty="0" smtClean="0">
              <a:latin typeface="Calibri" pitchFamily="34" charset="0"/>
            </a:endParaRPr>
          </a:p>
          <a:p>
            <a:pPr lvl="0" algn="just"/>
            <a:r>
              <a:rPr lang="en-US" sz="3200" dirty="0" smtClean="0">
                <a:latin typeface="Calibri" pitchFamily="34" charset="0"/>
              </a:rPr>
              <a:t>The </a:t>
            </a:r>
            <a:r>
              <a:rPr lang="en-US" sz="3200" dirty="0" err="1" smtClean="0">
                <a:latin typeface="Calibri" pitchFamily="34" charset="0"/>
              </a:rPr>
              <a:t>Sardar</a:t>
            </a:r>
            <a:r>
              <a:rPr lang="en-US" sz="3200" dirty="0" smtClean="0">
                <a:latin typeface="Calibri" pitchFamily="34" charset="0"/>
              </a:rPr>
              <a:t> </a:t>
            </a:r>
            <a:r>
              <a:rPr lang="en-US" sz="3200" dirty="0" err="1" smtClean="0">
                <a:latin typeface="Calibri" pitchFamily="34" charset="0"/>
              </a:rPr>
              <a:t>Sarovar</a:t>
            </a:r>
            <a:r>
              <a:rPr lang="en-US" sz="3200" dirty="0" smtClean="0">
                <a:latin typeface="Calibri" pitchFamily="34" charset="0"/>
              </a:rPr>
              <a:t> Dam on Narmada river- which is linked by canals water for irrigation to water-starved districts and also providing water to urban</a:t>
            </a:r>
            <a:r>
              <a:rPr lang="en-US" sz="3200" b="1" u="sng" dirty="0" smtClean="0">
                <a:latin typeface="Calibri" pitchFamily="34" charset="0"/>
              </a:rPr>
              <a:t> </a:t>
            </a:r>
            <a:r>
              <a:rPr lang="en-US" sz="3200" dirty="0" smtClean="0">
                <a:latin typeface="Calibri" pitchFamily="34" charset="0"/>
              </a:rPr>
              <a:t>areas and Narmada water pipeline is linked 11000 villages in water starved area to meet drinking water requirement of human beings and cattle.</a:t>
            </a:r>
            <a:endParaRPr lang="en-IN" sz="3200" dirty="0" smtClean="0">
              <a:latin typeface="Calibri" pitchFamily="34" charset="0"/>
            </a:endParaRPr>
          </a:p>
          <a:p>
            <a:pPr>
              <a:buNone/>
            </a:pPr>
            <a:endParaRPr lang="en-IN"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22</a:t>
            </a:fld>
            <a:endParaRPr lang="en-IN"/>
          </a:p>
        </p:txBody>
      </p:sp>
      <p:sp>
        <p:nvSpPr>
          <p:cNvPr id="4" name="Content Placeholder 3"/>
          <p:cNvSpPr>
            <a:spLocks noGrp="1"/>
          </p:cNvSpPr>
          <p:nvPr>
            <p:ph sz="quarter" idx="1"/>
          </p:nvPr>
        </p:nvSpPr>
        <p:spPr>
          <a:xfrm>
            <a:off x="755576" y="188640"/>
            <a:ext cx="7632848" cy="6480720"/>
          </a:xfrm>
        </p:spPr>
        <p:txBody>
          <a:bodyPr>
            <a:normAutofit fontScale="92500" lnSpcReduction="10000"/>
          </a:bodyPr>
          <a:lstStyle/>
          <a:p>
            <a:pPr lvl="0" algn="just"/>
            <a:r>
              <a:rPr lang="en-US" sz="2800" dirty="0" smtClean="0">
                <a:latin typeface="Calibri" pitchFamily="34" charset="0"/>
              </a:rPr>
              <a:t>Gujarat has adopted Participatory approach: The check – dams, water-sheds, minor-irrigation canals are under participating approach- right from construction to maintenance and management of its use by village community. More than 1, 00,000 check dams have been constructed under this approach.</a:t>
            </a:r>
            <a:endParaRPr lang="en-IN" sz="2800" dirty="0" smtClean="0">
              <a:latin typeface="Calibri" pitchFamily="34" charset="0"/>
            </a:endParaRPr>
          </a:p>
          <a:p>
            <a:pPr lvl="0" algn="just"/>
            <a:r>
              <a:rPr lang="en-US" sz="2800" dirty="0" err="1" smtClean="0">
                <a:latin typeface="Calibri" pitchFamily="34" charset="0"/>
              </a:rPr>
              <a:t>Milro</a:t>
            </a:r>
            <a:r>
              <a:rPr lang="en-US" sz="2800" dirty="0" smtClean="0">
                <a:latin typeface="Calibri" pitchFamily="34" charset="0"/>
              </a:rPr>
              <a:t>- Irrigation is propagated – Government has set up an independent organization for mass introduction of drip and sprinkler irrigation known as Gujarat Green revolution Co Ltd- which is providing subsidies for laying of drip irrigation and its maintenance for three year with insurance cover and guiding farmer for its use and maintains and monitors its implementation.</a:t>
            </a:r>
            <a:endParaRPr lang="en-IN" sz="2800" dirty="0" smtClean="0">
              <a:latin typeface="Calibri" pitchFamily="34" charset="0"/>
            </a:endParaRPr>
          </a:p>
          <a:p>
            <a:pPr algn="just">
              <a:buNone/>
            </a:pPr>
            <a:r>
              <a:rPr lang="en-US" sz="2800" dirty="0" smtClean="0">
                <a:latin typeface="Calibri" pitchFamily="34" charset="0"/>
              </a:rPr>
              <a:t>      As a result of above approach while ground water level of many states have declined in recent years, the Gujarat is an exception.</a:t>
            </a:r>
            <a:endParaRPr lang="en-IN" sz="28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pitchFamily="34" charset="0"/>
              </a:rPr>
              <a:t>Energy:</a:t>
            </a:r>
            <a:r>
              <a:rPr lang="en-IN" dirty="0" smtClean="0">
                <a:latin typeface="Calibri" pitchFamily="34" charset="0"/>
              </a:rPr>
              <a:t/>
            </a:r>
            <a:br>
              <a:rPr lang="en-IN" dirty="0" smtClean="0">
                <a:latin typeface="Calibri" pitchFamily="34" charset="0"/>
              </a:rPr>
            </a:br>
            <a:endParaRPr lang="en-IN"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23</a:t>
            </a:fld>
            <a:endParaRPr lang="en-IN"/>
          </a:p>
        </p:txBody>
      </p:sp>
      <p:sp>
        <p:nvSpPr>
          <p:cNvPr id="3" name="Content Placeholder 2"/>
          <p:cNvSpPr>
            <a:spLocks noGrp="1"/>
          </p:cNvSpPr>
          <p:nvPr>
            <p:ph sz="quarter" idx="1"/>
          </p:nvPr>
        </p:nvSpPr>
        <p:spPr>
          <a:xfrm>
            <a:off x="914400" y="1196752"/>
            <a:ext cx="7772400" cy="5328592"/>
          </a:xfrm>
        </p:spPr>
        <p:txBody>
          <a:bodyPr>
            <a:normAutofit fontScale="47500" lnSpcReduction="20000"/>
          </a:bodyPr>
          <a:lstStyle/>
          <a:p>
            <a:pPr algn="just"/>
            <a:r>
              <a:rPr lang="en-US" sz="5900" dirty="0" smtClean="0">
                <a:latin typeface="Calibri" pitchFamily="34" charset="0"/>
              </a:rPr>
              <a:t>Gujarat Introduced took a bold approach to provide electricity to rural areas under </a:t>
            </a:r>
            <a:r>
              <a:rPr lang="en-US" sz="5900" dirty="0" err="1" smtClean="0">
                <a:latin typeface="Calibri" pitchFamily="34" charset="0"/>
              </a:rPr>
              <a:t>Jyotir</a:t>
            </a:r>
            <a:r>
              <a:rPr lang="en-US" sz="5900" dirty="0" smtClean="0">
                <a:latin typeface="Calibri" pitchFamily="34" charset="0"/>
              </a:rPr>
              <a:t> Gram </a:t>
            </a:r>
            <a:r>
              <a:rPr lang="en-US" sz="5900" dirty="0" err="1" smtClean="0">
                <a:latin typeface="Calibri" pitchFamily="34" charset="0"/>
              </a:rPr>
              <a:t>Yojana</a:t>
            </a:r>
            <a:r>
              <a:rPr lang="en-US" sz="5900" dirty="0" smtClean="0">
                <a:latin typeface="Calibri" pitchFamily="34" charset="0"/>
              </a:rPr>
              <a:t>.</a:t>
            </a:r>
            <a:endParaRPr lang="en-IN" sz="5900" dirty="0" smtClean="0">
              <a:latin typeface="Calibri" pitchFamily="34" charset="0"/>
            </a:endParaRPr>
          </a:p>
          <a:p>
            <a:pPr lvl="0" algn="just"/>
            <a:r>
              <a:rPr lang="en-US" sz="5900" dirty="0" smtClean="0">
                <a:latin typeface="Calibri" pitchFamily="34" charset="0"/>
              </a:rPr>
              <a:t>It provided three phase power for 24 hours in rural areas. It introduced normal electricity </a:t>
            </a:r>
            <a:r>
              <a:rPr lang="en-US" sz="5900" dirty="0" err="1" smtClean="0">
                <a:latin typeface="Calibri" pitchFamily="34" charset="0"/>
              </a:rPr>
              <a:t>terrif</a:t>
            </a:r>
            <a:r>
              <a:rPr lang="en-US" sz="5900" dirty="0" smtClean="0">
                <a:latin typeface="Calibri" pitchFamily="34" charset="0"/>
              </a:rPr>
              <a:t> for residential area of village. It continued subsidized electricity to agriculture for eight hours. It crated two different greed- one for residential area and another agriculture area. Hence now its entire village has 24 hours electricity. This has encouraged local processing of agriculture products and improved quality of village life and that of students who can study at night also and has also reduced migration.</a:t>
            </a:r>
            <a:endParaRPr lang="en-IN" sz="5900" dirty="0" smtClean="0">
              <a:latin typeface="Calibri" pitchFamily="34" charset="0"/>
            </a:endParaRPr>
          </a:p>
          <a:p>
            <a:pPr algn="just">
              <a:buNone/>
            </a:pPr>
            <a:endParaRPr lang="en-IN"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Solar Pumps:</a:t>
            </a:r>
            <a:endParaRPr lang="en-IN" b="1"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24</a:t>
            </a:fld>
            <a:endParaRPr lang="en-IN"/>
          </a:p>
        </p:txBody>
      </p:sp>
      <p:sp>
        <p:nvSpPr>
          <p:cNvPr id="3" name="Content Placeholder 2"/>
          <p:cNvSpPr>
            <a:spLocks noGrp="1"/>
          </p:cNvSpPr>
          <p:nvPr>
            <p:ph sz="quarter" idx="1"/>
          </p:nvPr>
        </p:nvSpPr>
        <p:spPr>
          <a:xfrm>
            <a:off x="914400" y="1268760"/>
            <a:ext cx="7772400" cy="5184576"/>
          </a:xfrm>
        </p:spPr>
        <p:txBody>
          <a:bodyPr>
            <a:normAutofit fontScale="92500" lnSpcReduction="10000"/>
          </a:bodyPr>
          <a:lstStyle/>
          <a:p>
            <a:pPr lvl="0" algn="just">
              <a:buFont typeface="Wingdings" pitchFamily="2" charset="2"/>
              <a:buChar char="Ø"/>
            </a:pPr>
            <a:r>
              <a:rPr lang="en-US" sz="2800" dirty="0" smtClean="0">
                <a:latin typeface="Calibri" pitchFamily="34" charset="0"/>
              </a:rPr>
              <a:t> </a:t>
            </a:r>
            <a:r>
              <a:rPr lang="en-US" sz="3200" dirty="0" smtClean="0">
                <a:latin typeface="Calibri" pitchFamily="34" charset="0"/>
              </a:rPr>
              <a:t>This is an innovative project who can study can evening and night to use solar energy in </a:t>
            </a:r>
            <a:r>
              <a:rPr lang="en-US" sz="3200" dirty="0" err="1" smtClean="0">
                <a:latin typeface="Calibri" pitchFamily="34" charset="0"/>
              </a:rPr>
              <a:t>Dhundi</a:t>
            </a:r>
            <a:r>
              <a:rPr lang="en-US" sz="3200" dirty="0" smtClean="0">
                <a:latin typeface="Calibri" pitchFamily="34" charset="0"/>
              </a:rPr>
              <a:t> village of Anand district –by Setting up </a:t>
            </a:r>
            <a:r>
              <a:rPr lang="en-US" sz="3200" dirty="0" err="1" smtClean="0">
                <a:latin typeface="Calibri" pitchFamily="34" charset="0"/>
              </a:rPr>
              <a:t>Dhundi</a:t>
            </a:r>
            <a:r>
              <a:rPr lang="en-US" sz="3200" dirty="0" smtClean="0">
                <a:latin typeface="Calibri" pitchFamily="34" charset="0"/>
              </a:rPr>
              <a:t> Solar Pump Irrigation Cooperative.</a:t>
            </a:r>
            <a:endParaRPr lang="en-IN" sz="3200" dirty="0" smtClean="0">
              <a:latin typeface="Calibri" pitchFamily="34" charset="0"/>
            </a:endParaRPr>
          </a:p>
          <a:p>
            <a:pPr lvl="4" algn="just"/>
            <a:r>
              <a:rPr lang="en-US" sz="3200" dirty="0" smtClean="0">
                <a:latin typeface="Calibri" pitchFamily="34" charset="0"/>
              </a:rPr>
              <a:t>Install solar pumps for pumping of water.</a:t>
            </a:r>
          </a:p>
          <a:p>
            <a:pPr lvl="4" algn="just"/>
            <a:r>
              <a:rPr lang="en-US" sz="3200" dirty="0" smtClean="0">
                <a:latin typeface="Calibri" pitchFamily="34" charset="0"/>
              </a:rPr>
              <a:t>Use solar panels for producing electricity.</a:t>
            </a:r>
            <a:endParaRPr lang="en-IN" sz="3200" dirty="0" smtClean="0">
              <a:latin typeface="Calibri" pitchFamily="34" charset="0"/>
            </a:endParaRPr>
          </a:p>
          <a:p>
            <a:pPr lvl="4" algn="just">
              <a:buNone/>
            </a:pPr>
            <a:r>
              <a:rPr lang="en-US" sz="3200" dirty="0" smtClean="0">
                <a:latin typeface="Calibri" pitchFamily="34" charset="0"/>
              </a:rPr>
              <a:t>   When pump is not used, panels are linked with local electrical greed and farmers are paid for electricity produced</a:t>
            </a:r>
            <a:r>
              <a:rPr lang="en-US" sz="3200" dirty="0" smtClean="0"/>
              <a:t>.</a:t>
            </a:r>
            <a:endParaRPr lang="en-IN"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0BD361-BBDE-4763-BC0A-9261A90693DF}" type="slidenum">
              <a:rPr lang="en-IN" smtClean="0"/>
              <a:pPr/>
              <a:t>25</a:t>
            </a:fld>
            <a:endParaRPr lang="en-IN"/>
          </a:p>
        </p:txBody>
      </p:sp>
      <p:sp>
        <p:nvSpPr>
          <p:cNvPr id="3" name="Content Placeholder 2"/>
          <p:cNvSpPr>
            <a:spLocks noGrp="1"/>
          </p:cNvSpPr>
          <p:nvPr>
            <p:ph sz="quarter" idx="1"/>
          </p:nvPr>
        </p:nvSpPr>
        <p:spPr>
          <a:xfrm>
            <a:off x="899592" y="116632"/>
            <a:ext cx="7402016" cy="6624736"/>
          </a:xfrm>
        </p:spPr>
        <p:txBody>
          <a:bodyPr>
            <a:noAutofit/>
          </a:bodyPr>
          <a:lstStyle/>
          <a:p>
            <a:pPr algn="just"/>
            <a:r>
              <a:rPr lang="en-US" sz="3200" dirty="0" smtClean="0">
                <a:latin typeface="Calibri" pitchFamily="34" charset="0"/>
              </a:rPr>
              <a:t>This provide permanent source of Income (case study at </a:t>
            </a:r>
            <a:r>
              <a:rPr lang="en-US" sz="3200" dirty="0" err="1" smtClean="0">
                <a:latin typeface="Calibri" pitchFamily="34" charset="0"/>
              </a:rPr>
              <a:t>annexturs</a:t>
            </a:r>
            <a:r>
              <a:rPr lang="en-US" sz="3200" dirty="0" smtClean="0">
                <a:latin typeface="Calibri" pitchFamily="34" charset="0"/>
              </a:rPr>
              <a:t>) </a:t>
            </a:r>
            <a:endParaRPr lang="en-IN" sz="3200" dirty="0" smtClean="0">
              <a:latin typeface="Calibri" pitchFamily="34" charset="0"/>
            </a:endParaRPr>
          </a:p>
          <a:p>
            <a:pPr algn="just"/>
            <a:r>
              <a:rPr lang="en-US" sz="3200" dirty="0" smtClean="0">
                <a:latin typeface="Calibri" pitchFamily="34" charset="0"/>
              </a:rPr>
              <a:t>The most important point to keep in view that despite all above and a very strong Climate Resilient Agriculture developed under </a:t>
            </a:r>
            <a:r>
              <a:rPr lang="en-US" sz="3200" dirty="0" err="1" smtClean="0">
                <a:latin typeface="Calibri" pitchFamily="34" charset="0"/>
              </a:rPr>
              <a:t>Krishi</a:t>
            </a:r>
            <a:r>
              <a:rPr lang="en-US" sz="3200" dirty="0" smtClean="0">
                <a:latin typeface="Calibri" pitchFamily="34" charset="0"/>
              </a:rPr>
              <a:t> </a:t>
            </a:r>
            <a:r>
              <a:rPr lang="en-US" sz="3200" dirty="0" err="1" smtClean="0">
                <a:latin typeface="Calibri" pitchFamily="34" charset="0"/>
              </a:rPr>
              <a:t>Mahotsav</a:t>
            </a:r>
            <a:r>
              <a:rPr lang="en-US" sz="3200" dirty="0" smtClean="0">
                <a:latin typeface="Calibri" pitchFamily="34" charset="0"/>
              </a:rPr>
              <a:t> approach –in last two years-due to drought and adverse Climatic Condition which included heat wave , Frost , the food production in Gujarat had declined so has position of water in major dams which got dried up and many village were required to be provided drinking water by tankers .</a:t>
            </a:r>
            <a:endParaRPr lang="en-IN" sz="32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780928"/>
            <a:ext cx="8229600" cy="1143000"/>
          </a:xfrm>
        </p:spPr>
        <p:txBody>
          <a:bodyPr>
            <a:normAutofit/>
          </a:bodyPr>
          <a:lstStyle/>
          <a:p>
            <a:pPr algn="ctr"/>
            <a:r>
              <a:rPr lang="en-US" dirty="0" smtClean="0"/>
              <a:t>Way </a:t>
            </a:r>
            <a:r>
              <a:rPr lang="en-US" dirty="0" smtClean="0">
                <a:latin typeface="Calibri" pitchFamily="34" charset="0"/>
              </a:rPr>
              <a:t>Forward</a:t>
            </a:r>
            <a:endParaRPr lang="en-IN" dirty="0">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26</a:t>
            </a:fld>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27</a:t>
            </a:fld>
            <a:endParaRPr lang="en-IN"/>
          </a:p>
        </p:txBody>
      </p:sp>
      <p:sp>
        <p:nvSpPr>
          <p:cNvPr id="7" name="Content Placeholder 6"/>
          <p:cNvSpPr>
            <a:spLocks noGrp="1"/>
          </p:cNvSpPr>
          <p:nvPr>
            <p:ph sz="quarter" idx="1"/>
          </p:nvPr>
        </p:nvSpPr>
        <p:spPr>
          <a:xfrm>
            <a:off x="899592" y="332656"/>
            <a:ext cx="7272808" cy="5832648"/>
          </a:xfrm>
        </p:spPr>
        <p:txBody>
          <a:bodyPr>
            <a:noAutofit/>
          </a:bodyPr>
          <a:lstStyle/>
          <a:p>
            <a:pPr algn="just"/>
            <a:r>
              <a:rPr lang="en-US" sz="3200" dirty="0" smtClean="0">
                <a:latin typeface="Calibri" pitchFamily="34" charset="0"/>
              </a:rPr>
              <a:t>With increasing adverse climate events and rapid urban development, new challenges are required to be addressed and ways focused to meet them. </a:t>
            </a:r>
          </a:p>
          <a:p>
            <a:pPr algn="just">
              <a:buNone/>
            </a:pPr>
            <a:endParaRPr lang="en-IN" sz="3200" dirty="0" smtClean="0">
              <a:latin typeface="Calibri" pitchFamily="34" charset="0"/>
            </a:endParaRPr>
          </a:p>
          <a:p>
            <a:pPr lvl="0" algn="just"/>
            <a:r>
              <a:rPr lang="en-US" sz="3200" b="1" dirty="0" smtClean="0">
                <a:latin typeface="Calibri" pitchFamily="34" charset="0"/>
              </a:rPr>
              <a:t>Add value to water:</a:t>
            </a:r>
            <a:r>
              <a:rPr lang="en-US" sz="3200" dirty="0" smtClean="0">
                <a:latin typeface="Calibri" pitchFamily="34" charset="0"/>
              </a:rPr>
              <a:t> Water is becoming very scares. It is the key requirement for Food Productivity hence how to make it as a commodity with value – price as of now both urbanities and farmers get it almost free.  </a:t>
            </a:r>
            <a:endParaRPr lang="en-IN" sz="3200" dirty="0" smtClean="0">
              <a:latin typeface="Calibri" pitchFamily="34" charset="0"/>
            </a:endParaRPr>
          </a:p>
          <a:p>
            <a:pPr algn="just"/>
            <a:endParaRPr lang="en-IN" sz="32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28</a:t>
            </a:fld>
            <a:endParaRPr lang="en-IN"/>
          </a:p>
        </p:txBody>
      </p:sp>
      <p:sp>
        <p:nvSpPr>
          <p:cNvPr id="4" name="Content Placeholder 3"/>
          <p:cNvSpPr>
            <a:spLocks noGrp="1"/>
          </p:cNvSpPr>
          <p:nvPr>
            <p:ph sz="quarter" idx="1"/>
          </p:nvPr>
        </p:nvSpPr>
        <p:spPr>
          <a:xfrm>
            <a:off x="914400" y="548680"/>
            <a:ext cx="7772400" cy="5471120"/>
          </a:xfrm>
        </p:spPr>
        <p:txBody>
          <a:bodyPr>
            <a:normAutofit lnSpcReduction="10000"/>
          </a:bodyPr>
          <a:lstStyle/>
          <a:p>
            <a:pPr algn="just"/>
            <a:r>
              <a:rPr lang="en-US" sz="3200" b="1" dirty="0" smtClean="0">
                <a:latin typeface="Calibri" pitchFamily="34" charset="0"/>
              </a:rPr>
              <a:t>Introduce compulsory water cycling in urban areas:</a:t>
            </a:r>
            <a:r>
              <a:rPr lang="en-US" sz="3200" dirty="0" smtClean="0">
                <a:latin typeface="Calibri" pitchFamily="34" charset="0"/>
              </a:rPr>
              <a:t> How to control new Urban Township – they consume huge underground and canal water resources? How to introduce compulsory recycling of water both in Urban – Rural areas and make it available irrigation. Where this is not feasible, can we have compulsory “Recharge of water?”</a:t>
            </a:r>
            <a:endParaRPr lang="en-US" sz="3200" b="1" dirty="0" smtClean="0">
              <a:latin typeface="Calibri" pitchFamily="34" charset="0"/>
            </a:endParaRPr>
          </a:p>
          <a:p>
            <a:pPr lvl="0" algn="just"/>
            <a:r>
              <a:rPr lang="en-US" sz="3200" b="1" dirty="0" smtClean="0">
                <a:latin typeface="Calibri" pitchFamily="34" charset="0"/>
              </a:rPr>
              <a:t>Micro Irrigation:</a:t>
            </a:r>
            <a:r>
              <a:rPr lang="en-US" sz="3200" dirty="0" smtClean="0">
                <a:latin typeface="Calibri" pitchFamily="34" charset="0"/>
              </a:rPr>
              <a:t>  Make drip irrigation – a way of life in farming.  </a:t>
            </a:r>
            <a:endParaRPr lang="en-IN" sz="32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29</a:t>
            </a:fld>
            <a:endParaRPr lang="en-IN"/>
          </a:p>
        </p:txBody>
      </p:sp>
      <p:sp>
        <p:nvSpPr>
          <p:cNvPr id="4" name="Content Placeholder 3"/>
          <p:cNvSpPr>
            <a:spLocks noGrp="1"/>
          </p:cNvSpPr>
          <p:nvPr>
            <p:ph sz="quarter" idx="1"/>
          </p:nvPr>
        </p:nvSpPr>
        <p:spPr>
          <a:xfrm>
            <a:off x="755576" y="260648"/>
            <a:ext cx="7704856" cy="6120680"/>
          </a:xfrm>
        </p:spPr>
        <p:txBody>
          <a:bodyPr>
            <a:normAutofit fontScale="92500" lnSpcReduction="10000"/>
          </a:bodyPr>
          <a:lstStyle/>
          <a:p>
            <a:pPr lvl="0" algn="just"/>
            <a:r>
              <a:rPr lang="en-US" sz="3200" dirty="0" smtClean="0">
                <a:latin typeface="Calibri" pitchFamily="34" charset="0"/>
              </a:rPr>
              <a:t>Can we decide to have ‘piped’ canals instead of current open system or replace it? Can we learn from Israel or from our own traditional water conservation system   like that of “step well or tunnels”? </a:t>
            </a:r>
            <a:endParaRPr lang="en-US" sz="3200" b="1" dirty="0" smtClean="0">
              <a:latin typeface="Calibri" pitchFamily="34" charset="0"/>
            </a:endParaRPr>
          </a:p>
          <a:p>
            <a:pPr lvl="0" algn="just"/>
            <a:r>
              <a:rPr lang="en-US" sz="3200" b="1" dirty="0" smtClean="0">
                <a:latin typeface="Calibri" pitchFamily="34" charset="0"/>
              </a:rPr>
              <a:t>Safe Drinking Water:</a:t>
            </a:r>
            <a:r>
              <a:rPr lang="en-US" sz="3200" dirty="0" smtClean="0">
                <a:latin typeface="Calibri" pitchFamily="34" charset="0"/>
              </a:rPr>
              <a:t> How to ensure safe drinking water even in years of drought.</a:t>
            </a:r>
            <a:endParaRPr lang="en-IN" sz="3200" dirty="0" smtClean="0">
              <a:latin typeface="Calibri" pitchFamily="34" charset="0"/>
            </a:endParaRPr>
          </a:p>
          <a:p>
            <a:r>
              <a:rPr lang="en-US" sz="3200" b="1" dirty="0" smtClean="0">
                <a:latin typeface="Calibri" pitchFamily="34" charset="0"/>
              </a:rPr>
              <a:t>Solar Energy:  </a:t>
            </a:r>
            <a:r>
              <a:rPr lang="en-US" sz="3200" dirty="0" smtClean="0">
                <a:latin typeface="Calibri" pitchFamily="34" charset="0"/>
              </a:rPr>
              <a:t>The pilot project at Anand Show the way. It was solar energy initially to pump water-but more to produce electricity which can be linked to local greed and farmers get paid first. The case Study is at </a:t>
            </a:r>
            <a:r>
              <a:rPr lang="en-US" sz="3200" dirty="0" err="1" smtClean="0">
                <a:latin typeface="Calibri" pitchFamily="34" charset="0"/>
              </a:rPr>
              <a:t>annexative</a:t>
            </a:r>
            <a:r>
              <a:rPr lang="en-US" sz="3200" dirty="0" smtClean="0">
                <a:latin typeface="Calibri" pitchFamily="34" charset="0"/>
              </a:rPr>
              <a:t>. This need to be replicated. </a:t>
            </a:r>
            <a:endParaRPr lang="en-US" sz="3200" b="1" dirty="0" smtClean="0">
              <a:latin typeface="Calibri" pitchFamily="34" charset="0"/>
            </a:endParaRPr>
          </a:p>
          <a:p>
            <a:endParaRPr lang="en-IN"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3</a:t>
            </a:fld>
            <a:endParaRPr lang="en-IN"/>
          </a:p>
        </p:txBody>
      </p:sp>
      <p:sp>
        <p:nvSpPr>
          <p:cNvPr id="7" name="Content Placeholder 2"/>
          <p:cNvSpPr>
            <a:spLocks noGrp="1"/>
          </p:cNvSpPr>
          <p:nvPr>
            <p:ph sz="quarter" idx="1"/>
          </p:nvPr>
        </p:nvSpPr>
        <p:spPr>
          <a:xfrm>
            <a:off x="683568" y="188640"/>
            <a:ext cx="7992888" cy="7200800"/>
          </a:xfrm>
        </p:spPr>
        <p:txBody>
          <a:bodyPr>
            <a:noAutofit/>
          </a:bodyPr>
          <a:lstStyle/>
          <a:p>
            <a:pPr algn="just"/>
            <a:r>
              <a:rPr lang="en-US" sz="3200" dirty="0" smtClean="0">
                <a:latin typeface="Calibri" pitchFamily="34" charset="0"/>
              </a:rPr>
              <a:t>The demand for fresh water, energy and food will increase significantly over next decades under pressure of increased urbanization, growing middle income families, increased manufacturing activities, transportation, diversified diets, so on and  so forth. </a:t>
            </a:r>
          </a:p>
          <a:p>
            <a:pPr algn="just"/>
            <a:r>
              <a:rPr lang="en-US" sz="3200" dirty="0" smtClean="0">
                <a:latin typeface="Calibri" pitchFamily="34" charset="0"/>
              </a:rPr>
              <a:t>As per FAO estimates, this situation is expected to be exacerbated in near future as 60 percent more food will be needed for the growing world population.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30</a:t>
            </a:fld>
            <a:endParaRPr lang="en-IN"/>
          </a:p>
        </p:txBody>
      </p:sp>
      <p:sp>
        <p:nvSpPr>
          <p:cNvPr id="4" name="Content Placeholder 3"/>
          <p:cNvSpPr>
            <a:spLocks noGrp="1"/>
          </p:cNvSpPr>
          <p:nvPr>
            <p:ph sz="quarter" idx="1"/>
          </p:nvPr>
        </p:nvSpPr>
        <p:spPr>
          <a:xfrm>
            <a:off x="683568" y="404664"/>
            <a:ext cx="7848872" cy="6048672"/>
          </a:xfrm>
        </p:spPr>
        <p:txBody>
          <a:bodyPr>
            <a:normAutofit/>
          </a:bodyPr>
          <a:lstStyle/>
          <a:p>
            <a:pPr lvl="0" algn="just"/>
            <a:r>
              <a:rPr lang="en-US" sz="3200" b="1" dirty="0" smtClean="0">
                <a:latin typeface="Calibri" pitchFamily="34" charset="0"/>
              </a:rPr>
              <a:t>Use Biodiversity – Salinity Resistant/loving crops and trees:</a:t>
            </a:r>
            <a:r>
              <a:rPr lang="en-US" sz="3200" dirty="0" smtClean="0">
                <a:latin typeface="Calibri" pitchFamily="34" charset="0"/>
              </a:rPr>
              <a:t> How to use bio-diversity, identify salinity resistance crops and propagate them.</a:t>
            </a:r>
            <a:endParaRPr lang="en-IN" sz="3200" dirty="0" smtClean="0">
              <a:latin typeface="Calibri" pitchFamily="34" charset="0"/>
            </a:endParaRPr>
          </a:p>
          <a:p>
            <a:pPr lvl="0" algn="just"/>
            <a:r>
              <a:rPr lang="en-US" sz="3200" b="1" dirty="0" smtClean="0">
                <a:latin typeface="Calibri" pitchFamily="34" charset="0"/>
              </a:rPr>
              <a:t>Village level water plan:</a:t>
            </a:r>
            <a:r>
              <a:rPr lang="en-US" sz="3200" dirty="0" smtClean="0">
                <a:latin typeface="Calibri" pitchFamily="34" charset="0"/>
              </a:rPr>
              <a:t> Can we introduce micro-level Water, Energy Agriculture production plan for every Village and Block.</a:t>
            </a:r>
            <a:endParaRPr lang="en-IN" sz="3200" dirty="0" smtClean="0">
              <a:latin typeface="Calibri" pitchFamily="34" charset="0"/>
            </a:endParaRPr>
          </a:p>
          <a:p>
            <a:pPr lvl="0" algn="just"/>
            <a:r>
              <a:rPr lang="en-US" sz="3200" b="1" dirty="0" smtClean="0">
                <a:latin typeface="Calibri" pitchFamily="34" charset="0"/>
              </a:rPr>
              <a:t>Flood </a:t>
            </a:r>
            <a:r>
              <a:rPr lang="en-US" sz="3200" b="1" dirty="0" err="1" smtClean="0">
                <a:latin typeface="Calibri" pitchFamily="34" charset="0"/>
              </a:rPr>
              <a:t>Prope</a:t>
            </a:r>
            <a:r>
              <a:rPr lang="en-US" sz="3200" b="1" dirty="0" smtClean="0">
                <a:latin typeface="Calibri" pitchFamily="34" charset="0"/>
              </a:rPr>
              <a:t> Area Development Policy:</a:t>
            </a:r>
            <a:r>
              <a:rPr lang="en-US" sz="3200" dirty="0" smtClean="0">
                <a:latin typeface="Calibri" pitchFamily="34" charset="0"/>
              </a:rPr>
              <a:t>  Every year we lose water in very many parts of our country, due to Flooding of rivers now even Fields.</a:t>
            </a:r>
            <a:endParaRPr lang="en-IN" sz="32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708920"/>
            <a:ext cx="8229600" cy="1143000"/>
          </a:xfrm>
        </p:spPr>
        <p:txBody>
          <a:bodyPr/>
          <a:lstStyle/>
          <a:p>
            <a:pPr algn="ctr"/>
            <a:r>
              <a:rPr lang="en-US" dirty="0" smtClean="0">
                <a:latin typeface="Calibri" pitchFamily="34" charset="0"/>
              </a:rPr>
              <a:t>CONCLUSION</a:t>
            </a:r>
            <a:endParaRPr lang="en-IN" dirty="0">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31</a:t>
            </a:fld>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32</a:t>
            </a:fld>
            <a:endParaRPr lang="en-IN"/>
          </a:p>
        </p:txBody>
      </p:sp>
      <p:sp>
        <p:nvSpPr>
          <p:cNvPr id="5" name="Content Placeholder 4"/>
          <p:cNvSpPr>
            <a:spLocks noGrp="1"/>
          </p:cNvSpPr>
          <p:nvPr>
            <p:ph sz="quarter" idx="1"/>
          </p:nvPr>
        </p:nvSpPr>
        <p:spPr>
          <a:xfrm>
            <a:off x="827584" y="116632"/>
            <a:ext cx="7416824" cy="6480720"/>
          </a:xfrm>
        </p:spPr>
        <p:txBody>
          <a:bodyPr>
            <a:normAutofit/>
          </a:bodyPr>
          <a:lstStyle/>
          <a:p>
            <a:pPr algn="just"/>
            <a:r>
              <a:rPr lang="en-US" sz="2800" dirty="0" smtClean="0">
                <a:latin typeface="Calibri" pitchFamily="34" charset="0"/>
              </a:rPr>
              <a:t>Climate change impacts the extent and productivity of both irrigated and rain fed agriculture. Rising temperatures will translate into increased crop water demand, so will be demand of increasing Urbanities. Both the livelihoods of rural communities and the food security of a predominantly urban population are therefore at risk from water-related impacts linked primarily to climate variability. </a:t>
            </a:r>
            <a:endParaRPr lang="en-IN" sz="2800" dirty="0" smtClean="0">
              <a:latin typeface="Calibri" pitchFamily="34" charset="0"/>
            </a:endParaRPr>
          </a:p>
          <a:p>
            <a:pPr algn="just"/>
            <a:r>
              <a:rPr lang="en-US" sz="2800" dirty="0" smtClean="0">
                <a:latin typeface="Calibri" pitchFamily="34" charset="0"/>
              </a:rPr>
              <a:t>Increasing soil salinity is already affecting the root zone and hence productivity. Management of saline water ingress is the third dimension of impeding challenges.</a:t>
            </a:r>
            <a:endParaRPr lang="en-IN" sz="2800" dirty="0" smtClean="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33</a:t>
            </a:fld>
            <a:endParaRPr lang="en-IN"/>
          </a:p>
        </p:txBody>
      </p:sp>
      <p:sp>
        <p:nvSpPr>
          <p:cNvPr id="4" name="Content Placeholder 3"/>
          <p:cNvSpPr>
            <a:spLocks noGrp="1"/>
          </p:cNvSpPr>
          <p:nvPr>
            <p:ph sz="quarter" idx="1"/>
          </p:nvPr>
        </p:nvSpPr>
        <p:spPr>
          <a:xfrm>
            <a:off x="971600" y="0"/>
            <a:ext cx="7488832" cy="6858000"/>
          </a:xfrm>
        </p:spPr>
        <p:txBody>
          <a:bodyPr>
            <a:noAutofit/>
          </a:bodyPr>
          <a:lstStyle/>
          <a:p>
            <a:pPr algn="just"/>
            <a:r>
              <a:rPr lang="en-US" sz="3200" dirty="0" smtClean="0">
                <a:latin typeface="Calibri" pitchFamily="34" charset="0"/>
              </a:rPr>
              <a:t>The rural poor, who are the most vulnerable, are likely to be disproportionately affected, so will be their livelihood.  Various adaptation measures that deal with climate variability and build upon improved land and water management practices conservation and its efficient use have the potential to create resilience to climate change and to enhance water security. </a:t>
            </a:r>
          </a:p>
          <a:p>
            <a:pPr algn="just"/>
            <a:r>
              <a:rPr lang="en-US" sz="3200" dirty="0" smtClean="0">
                <a:latin typeface="Calibri" pitchFamily="34" charset="0"/>
              </a:rPr>
              <a:t>In order to meet the challenge of Food Security, first, there is a need to understand the need of efficient use of water and energy. </a:t>
            </a:r>
            <a:endParaRPr lang="en-IN" sz="3200" dirty="0" smtClean="0">
              <a:latin typeface="Calibri" pitchFamily="34" charset="0"/>
            </a:endParaRPr>
          </a:p>
          <a:p>
            <a:endParaRPr lang="en-IN"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0BD361-BBDE-4763-BC0A-9261A90693DF}" type="slidenum">
              <a:rPr lang="en-IN" smtClean="0"/>
              <a:pPr/>
              <a:t>34</a:t>
            </a:fld>
            <a:endParaRPr lang="en-IN"/>
          </a:p>
        </p:txBody>
      </p:sp>
      <p:sp>
        <p:nvSpPr>
          <p:cNvPr id="3" name="Content Placeholder 2"/>
          <p:cNvSpPr>
            <a:spLocks noGrp="1"/>
          </p:cNvSpPr>
          <p:nvPr>
            <p:ph sz="quarter" idx="1"/>
          </p:nvPr>
        </p:nvSpPr>
        <p:spPr>
          <a:xfrm>
            <a:off x="683568" y="332656"/>
            <a:ext cx="7992888" cy="6336704"/>
          </a:xfrm>
        </p:spPr>
        <p:txBody>
          <a:bodyPr>
            <a:normAutofit lnSpcReduction="10000"/>
          </a:bodyPr>
          <a:lstStyle/>
          <a:p>
            <a:pPr algn="just"/>
            <a:r>
              <a:rPr lang="en-US" sz="2800" dirty="0" smtClean="0">
                <a:latin typeface="Calibri" pitchFamily="34" charset="0"/>
              </a:rPr>
              <a:t>In addition to existing programmes, there is a need to educate and make responsible citizen including our Public Leaders about value that water energy and reduction of wastage of food will have in years to come – its likely scarcity and impact on livelihood and Food Security both of urban and rural population.  And also importantly on social tranquil and tensions resulting into water riots!</a:t>
            </a:r>
          </a:p>
          <a:p>
            <a:pPr algn="just"/>
            <a:r>
              <a:rPr lang="en-US" sz="2800" dirty="0" smtClean="0">
                <a:latin typeface="Calibri" pitchFamily="34" charset="0"/>
              </a:rPr>
              <a:t>It must be mentioned that some of above approaches like above do exist – but time has now come to identify ‘inefficiencies’,  ‘Gaps’ new technology serious understanding of problem related food , water and energy quality due to Climate Change inter connection. That is way Nexus approach is reduced.</a:t>
            </a:r>
            <a:endParaRPr lang="en-IN" sz="2800" dirty="0" smtClean="0">
              <a:latin typeface="Calibri" pitchFamily="34" charset="0"/>
            </a:endParaRPr>
          </a:p>
          <a:p>
            <a:pPr>
              <a:buNone/>
            </a:pPr>
            <a:endParaRPr lang="en-IN"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35</a:t>
            </a:fld>
            <a:endParaRPr lang="en-IN"/>
          </a:p>
        </p:txBody>
      </p:sp>
      <p:sp>
        <p:nvSpPr>
          <p:cNvPr id="4" name="Content Placeholder 3"/>
          <p:cNvSpPr>
            <a:spLocks noGrp="1"/>
          </p:cNvSpPr>
          <p:nvPr>
            <p:ph sz="quarter" idx="1"/>
          </p:nvPr>
        </p:nvSpPr>
        <p:spPr>
          <a:xfrm>
            <a:off x="914400" y="1447800"/>
            <a:ext cx="7772400" cy="5077544"/>
          </a:xfrm>
        </p:spPr>
        <p:txBody>
          <a:bodyPr>
            <a:normAutofit/>
          </a:bodyPr>
          <a:lstStyle/>
          <a:p>
            <a:r>
              <a:rPr lang="en-US" sz="2400" dirty="0" smtClean="0">
                <a:latin typeface="Calibri" pitchFamily="34" charset="0"/>
                <a:cs typeface="Times New Roman" pitchFamily="18" charset="0"/>
              </a:rPr>
              <a:t>National Council for Climate Change, Sustainable Development &amp; Public Leadership (NCCSD) is the outcome of the deliberations that took place during an International Conference on “Global Warming, Agriculture, Sustainable Development &amp; Public Leadership” which was organized at the Gujarat </a:t>
            </a:r>
            <a:r>
              <a:rPr lang="en-US" sz="2400" dirty="0" err="1" smtClean="0">
                <a:latin typeface="Calibri" pitchFamily="34" charset="0"/>
                <a:cs typeface="Times New Roman" pitchFamily="18" charset="0"/>
              </a:rPr>
              <a:t>Vidyapith</a:t>
            </a:r>
            <a:r>
              <a:rPr lang="en-US" sz="2400" dirty="0" smtClean="0">
                <a:latin typeface="Calibri" pitchFamily="34" charset="0"/>
                <a:cs typeface="Times New Roman" pitchFamily="18" charset="0"/>
              </a:rPr>
              <a:t> – Ahmadabad in March </a:t>
            </a:r>
          </a:p>
          <a:p>
            <a:pPr>
              <a:buNone/>
            </a:pPr>
            <a:endParaRPr lang="en-US" sz="2400" dirty="0" smtClean="0">
              <a:latin typeface="Calibri" pitchFamily="34" charset="0"/>
              <a:cs typeface="Times New Roman" pitchFamily="18" charset="0"/>
            </a:endParaRPr>
          </a:p>
          <a:p>
            <a:r>
              <a:rPr lang="en-US" sz="2400" dirty="0" smtClean="0">
                <a:latin typeface="Calibri" pitchFamily="34" charset="0"/>
                <a:cs typeface="Times New Roman" pitchFamily="18" charset="0"/>
              </a:rPr>
              <a:t>The NCCSD is registered under Bombay Charitable Trust Act 1950 Rule-29-No. E/19344/Ahmedabad as Public Trust on 17th September 2010.It is accredited to UN and UNFCCC and working in close co-operation and with support of ICAR, Planning commission, </a:t>
            </a:r>
            <a:r>
              <a:rPr lang="en-US" sz="2400" dirty="0" err="1" smtClean="0">
                <a:latin typeface="Calibri" pitchFamily="34" charset="0"/>
                <a:cs typeface="Times New Roman" pitchFamily="18" charset="0"/>
              </a:rPr>
              <a:t>Vigyan</a:t>
            </a:r>
            <a:r>
              <a:rPr lang="en-US" sz="2400" dirty="0" smtClean="0">
                <a:latin typeface="Calibri" pitchFamily="34" charset="0"/>
                <a:cs typeface="Times New Roman" pitchFamily="18" charset="0"/>
              </a:rPr>
              <a:t> </a:t>
            </a:r>
            <a:r>
              <a:rPr lang="en-US" sz="2400" dirty="0" err="1" smtClean="0">
                <a:latin typeface="Calibri" pitchFamily="34" charset="0"/>
                <a:cs typeface="Times New Roman" pitchFamily="18" charset="0"/>
              </a:rPr>
              <a:t>prasar,MoEs</a:t>
            </a:r>
            <a:r>
              <a:rPr lang="en-US" sz="2400" dirty="0" smtClean="0">
                <a:latin typeface="Calibri" pitchFamily="34" charset="0"/>
                <a:cs typeface="Times New Roman" pitchFamily="18" charset="0"/>
              </a:rPr>
              <a:t> ,State and central Government.</a:t>
            </a:r>
          </a:p>
          <a:p>
            <a:endParaRPr lang="en-IN" dirty="0"/>
          </a:p>
        </p:txBody>
      </p:sp>
      <p:sp>
        <p:nvSpPr>
          <p:cNvPr id="5" name="Title 1"/>
          <p:cNvSpPr>
            <a:spLocks noGrp="1"/>
          </p:cNvSpPr>
          <p:nvPr>
            <p:ph type="title"/>
          </p:nvPr>
        </p:nvSpPr>
        <p:spPr/>
        <p:txBody>
          <a:bodyPr>
            <a:noAutofit/>
          </a:bodyPr>
          <a:lstStyle/>
          <a:p>
            <a:pPr algn="ctr"/>
            <a:r>
              <a:rPr lang="en-US" sz="5400" dirty="0" smtClean="0">
                <a:solidFill>
                  <a:schemeClr val="accent2"/>
                </a:solidFill>
              </a:rPr>
              <a:t>NCCSD</a:t>
            </a:r>
            <a:endParaRPr lang="en-US" sz="5400" dirty="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36</a:t>
            </a:fld>
            <a:endParaRPr lang="en-IN"/>
          </a:p>
        </p:txBody>
      </p:sp>
      <p:sp>
        <p:nvSpPr>
          <p:cNvPr id="5" name="Title 1"/>
          <p:cNvSpPr>
            <a:spLocks noGrp="1"/>
          </p:cNvSpPr>
          <p:nvPr>
            <p:ph type="title"/>
          </p:nvPr>
        </p:nvSpPr>
        <p:spPr>
          <a:blipFill>
            <a:blip r:embed="rId2" cstate="print"/>
            <a:tile tx="0" ty="0" sx="100000" sy="100000" flip="none" algn="tl"/>
          </a:blipFill>
        </p:spPr>
        <p:txBody>
          <a:bodyPr>
            <a:normAutofit/>
          </a:bodyPr>
          <a:lstStyle/>
          <a:p>
            <a:pPr algn="ctr"/>
            <a:r>
              <a:rPr lang="en-US" b="1" cap="all" dirty="0" smtClean="0">
                <a:solidFill>
                  <a:schemeClr val="accent2"/>
                </a:solidFill>
              </a:rPr>
              <a:t>WHAT WE DO?</a:t>
            </a:r>
            <a:endParaRPr lang="en-US" dirty="0">
              <a:solidFill>
                <a:schemeClr val="accent2"/>
              </a:solidFill>
            </a:endParaRPr>
          </a:p>
        </p:txBody>
      </p:sp>
      <p:sp>
        <p:nvSpPr>
          <p:cNvPr id="6" name="Content Placeholder 2"/>
          <p:cNvSpPr>
            <a:spLocks noGrp="1"/>
          </p:cNvSpPr>
          <p:nvPr>
            <p:ph sz="quarter" idx="1"/>
          </p:nvPr>
        </p:nvSpPr>
        <p:spPr>
          <a:solidFill>
            <a:schemeClr val="accent3">
              <a:lumMod val="20000"/>
              <a:lumOff val="80000"/>
            </a:schemeClr>
          </a:solidFill>
        </p:spPr>
        <p:txBody>
          <a:bodyPr>
            <a:normAutofit fontScale="85000" lnSpcReduction="20000"/>
          </a:bodyPr>
          <a:lstStyle/>
          <a:p>
            <a:pPr lvl="0" algn="just"/>
            <a:r>
              <a:rPr lang="en-US" dirty="0" smtClean="0"/>
              <a:t>NCCSD is organizing Inter-action Meet and Think-Tank Meet for policy formulation and sensitization on issues related to farmers with their participation. </a:t>
            </a:r>
          </a:p>
          <a:p>
            <a:pPr lvl="0" algn="just"/>
            <a:r>
              <a:rPr lang="en-US" dirty="0" smtClean="0"/>
              <a:t>NCCSD is organizing Interactive and Capacity Building to Farmers with focus on local level leaders, young farmers and women farmers.  </a:t>
            </a:r>
          </a:p>
          <a:p>
            <a:pPr lvl="0" algn="just"/>
            <a:r>
              <a:rPr lang="en-US" dirty="0" smtClean="0"/>
              <a:t>It is train to young faculty members and students on Leadership and Climate Smart Agriculture. </a:t>
            </a:r>
          </a:p>
          <a:p>
            <a:pPr lvl="0" algn="just"/>
            <a:r>
              <a:rPr lang="en-US" dirty="0" smtClean="0"/>
              <a:t>NCCSD is conducting action research work for developing communication modules including guidebook, posters and documentary films for farmers. </a:t>
            </a:r>
          </a:p>
          <a:p>
            <a:pPr lvl="0" algn="just"/>
            <a:r>
              <a:rPr lang="en-US" dirty="0" smtClean="0"/>
              <a:t>NCCSD is sensitizing State and Central Government on important policy issues which concern farmers. It is also taking up similar issues with UNFCCC and UN at international level </a:t>
            </a:r>
          </a:p>
          <a:p>
            <a:pPr lvl="0" algn="just"/>
            <a:r>
              <a:rPr lang="en-US" dirty="0" smtClean="0"/>
              <a:t>NCCSD is publishing books on important issues related to farmers and agriculture.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28601"/>
            <a:ext cx="4343400" cy="31241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622849" y="228601"/>
            <a:ext cx="4292551" cy="31241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251521" y="3428999"/>
            <a:ext cx="4320480" cy="3183511"/>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648200" y="3429000"/>
            <a:ext cx="42672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PHOTOS_EVENTS_NCCSD\Farmers Inter-action Meet_Anand_12 July 2013\DSC02123.JPG"/>
          <p:cNvPicPr/>
          <p:nvPr/>
        </p:nvPicPr>
        <p:blipFill>
          <a:blip r:embed="rId2" cstate="print"/>
          <a:srcRect/>
          <a:stretch>
            <a:fillRect/>
          </a:stretch>
        </p:blipFill>
        <p:spPr bwMode="auto">
          <a:xfrm>
            <a:off x="304800" y="304800"/>
            <a:ext cx="4191000" cy="3124200"/>
          </a:xfrm>
          <a:prstGeom prst="rect">
            <a:avLst/>
          </a:prstGeom>
          <a:noFill/>
          <a:ln w="9525">
            <a:noFill/>
            <a:miter lim="800000"/>
            <a:headEnd/>
            <a:tailEnd/>
          </a:ln>
        </p:spPr>
      </p:pic>
      <p:pic>
        <p:nvPicPr>
          <p:cNvPr id="6" name="Picture 5" descr="D:\Seju Hetal\ICAR\Organic Farming\Photos\ASPEE ORGANIC  (199).jpg"/>
          <p:cNvPicPr/>
          <p:nvPr/>
        </p:nvPicPr>
        <p:blipFill>
          <a:blip r:embed="rId3" cstate="print"/>
          <a:srcRect/>
          <a:stretch>
            <a:fillRect/>
          </a:stretch>
        </p:blipFill>
        <p:spPr bwMode="auto">
          <a:xfrm>
            <a:off x="4648200" y="304800"/>
            <a:ext cx="4191000" cy="3124200"/>
          </a:xfrm>
          <a:prstGeom prst="rect">
            <a:avLst/>
          </a:prstGeom>
          <a:noFill/>
          <a:ln w="9525">
            <a:noFill/>
            <a:miter lim="800000"/>
            <a:headEnd/>
            <a:tailEnd/>
          </a:ln>
        </p:spPr>
      </p:pic>
      <p:pic>
        <p:nvPicPr>
          <p:cNvPr id="7" name="Picture 6" descr="D:\Seju Hetal\COP 20 Peru\Photos\Exhibition 2.jpg"/>
          <p:cNvPicPr/>
          <p:nvPr/>
        </p:nvPicPr>
        <p:blipFill>
          <a:blip r:embed="rId4" cstate="print"/>
          <a:srcRect/>
          <a:stretch>
            <a:fillRect/>
          </a:stretch>
        </p:blipFill>
        <p:spPr bwMode="auto">
          <a:xfrm>
            <a:off x="4648200" y="3505200"/>
            <a:ext cx="4114800" cy="3048000"/>
          </a:xfrm>
          <a:prstGeom prst="rect">
            <a:avLst/>
          </a:prstGeom>
          <a:noFill/>
          <a:ln w="9525">
            <a:noFill/>
            <a:miter lim="800000"/>
            <a:headEnd/>
            <a:tailEnd/>
          </a:ln>
        </p:spPr>
      </p:pic>
      <p:pic>
        <p:nvPicPr>
          <p:cNvPr id="8" name="Picture 7" descr="D:\Seju Hetal\COP 20 Peru\Photos - COP- 20\Sanjay (COP20 PHOTOS)\PERU\01 LIMA &amp; COP20\170.JPG"/>
          <p:cNvPicPr/>
          <p:nvPr/>
        </p:nvPicPr>
        <p:blipFill>
          <a:blip r:embed="rId5" cstate="print"/>
          <a:srcRect/>
          <a:stretch>
            <a:fillRect/>
          </a:stretch>
        </p:blipFill>
        <p:spPr bwMode="auto">
          <a:xfrm>
            <a:off x="304800" y="3505200"/>
            <a:ext cx="4191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066800"/>
          </a:xfrm>
          <a:blipFill>
            <a:blip r:embed="rId2" cstate="print"/>
            <a:tile tx="0" ty="0" sx="100000" sy="100000" flip="none" algn="tl"/>
          </a:blipFill>
        </p:spPr>
        <p:txBody>
          <a:bodyPr>
            <a:normAutofit/>
          </a:bodyPr>
          <a:lstStyle/>
          <a:p>
            <a:r>
              <a:rPr lang="en-US" b="1" cap="all" dirty="0" smtClean="0">
                <a:solidFill>
                  <a:schemeClr val="accent2"/>
                </a:solidFill>
              </a:rPr>
              <a:t>Accreditation</a:t>
            </a:r>
            <a:r>
              <a:rPr lang="en-US" b="1" dirty="0" smtClean="0">
                <a:solidFill>
                  <a:schemeClr val="accent2"/>
                </a:solidFill>
              </a:rPr>
              <a:t> </a:t>
            </a:r>
            <a:endParaRPr lang="en-US" dirty="0">
              <a:solidFill>
                <a:schemeClr val="accent2"/>
              </a:solidFill>
            </a:endParaRPr>
          </a:p>
        </p:txBody>
      </p:sp>
      <p:sp>
        <p:nvSpPr>
          <p:cNvPr id="3" name="Content Placeholder 2"/>
          <p:cNvSpPr>
            <a:spLocks noGrp="1"/>
          </p:cNvSpPr>
          <p:nvPr>
            <p:ph sz="quarter" idx="1"/>
          </p:nvPr>
        </p:nvSpPr>
        <p:spPr>
          <a:xfrm>
            <a:off x="304800" y="1371600"/>
            <a:ext cx="8382000" cy="5257800"/>
          </a:xfrm>
          <a:solidFill>
            <a:schemeClr val="accent3">
              <a:lumMod val="20000"/>
              <a:lumOff val="80000"/>
            </a:schemeClr>
          </a:solidFill>
        </p:spPr>
        <p:txBody>
          <a:bodyPr>
            <a:normAutofit fontScale="25000" lnSpcReduction="20000"/>
          </a:bodyPr>
          <a:lstStyle/>
          <a:p>
            <a:pPr algn="just">
              <a:buClrTx/>
            </a:pPr>
            <a:endParaRPr lang="en-US" dirty="0" smtClean="0"/>
          </a:p>
          <a:p>
            <a:endParaRPr lang="en-US" dirty="0" smtClean="0"/>
          </a:p>
          <a:p>
            <a:pPr lvl="0"/>
            <a:r>
              <a:rPr lang="en-US" sz="9600" dirty="0" smtClean="0"/>
              <a:t>United Nations Framework Convention on Climate Change (UNFCCC)</a:t>
            </a:r>
          </a:p>
          <a:p>
            <a:pPr lvl="0"/>
            <a:r>
              <a:rPr lang="en-US" sz="9600" dirty="0" smtClean="0"/>
              <a:t>Global Alliance on Climate Smart Agriculture GACSA</a:t>
            </a:r>
          </a:p>
          <a:p>
            <a:pPr lvl="0"/>
            <a:r>
              <a:rPr lang="en-US" sz="9600" dirty="0" smtClean="0"/>
              <a:t>Green Climate Fund-GCF</a:t>
            </a:r>
          </a:p>
          <a:p>
            <a:pPr lvl="0"/>
            <a:r>
              <a:rPr lang="en-US" sz="9600" dirty="0" smtClean="0"/>
              <a:t>Climate Technology Centre &amp; Network (CTCN) </a:t>
            </a:r>
          </a:p>
          <a:p>
            <a:pPr lvl="0"/>
            <a:r>
              <a:rPr lang="en-US" sz="9600" dirty="0" smtClean="0"/>
              <a:t>APN South Asia</a:t>
            </a:r>
          </a:p>
          <a:p>
            <a:pPr lvl="0"/>
            <a:r>
              <a:rPr lang="en-US" sz="9600" dirty="0" smtClean="0"/>
              <a:t>Central Research Institute for Dry land Agriculture (ICAR)</a:t>
            </a:r>
          </a:p>
          <a:p>
            <a:pPr lvl="0"/>
            <a:r>
              <a:rPr lang="en-US" sz="9600" dirty="0" smtClean="0"/>
              <a:t>NITI </a:t>
            </a:r>
            <a:r>
              <a:rPr lang="en-US" sz="9600" dirty="0" err="1" smtClean="0"/>
              <a:t>Aayog</a:t>
            </a:r>
            <a:r>
              <a:rPr lang="en-US" sz="9600" dirty="0" smtClean="0"/>
              <a:t>.-</a:t>
            </a:r>
          </a:p>
          <a:p>
            <a:pPr lvl="0"/>
            <a:r>
              <a:rPr lang="en-US" sz="9600" dirty="0" smtClean="0"/>
              <a:t>The Department of Science &amp; Technology (</a:t>
            </a:r>
            <a:r>
              <a:rPr lang="en-US" sz="9600" dirty="0" err="1" smtClean="0"/>
              <a:t>Vigyan</a:t>
            </a:r>
            <a:r>
              <a:rPr lang="en-US" sz="9600" dirty="0" smtClean="0"/>
              <a:t> </a:t>
            </a:r>
            <a:r>
              <a:rPr lang="en-US" sz="9600" dirty="0" err="1" smtClean="0"/>
              <a:t>Prasar</a:t>
            </a:r>
            <a:r>
              <a:rPr lang="en-US" sz="9600" dirty="0" smtClean="0"/>
              <a:t>) </a:t>
            </a:r>
          </a:p>
          <a:p>
            <a:pPr lvl="0"/>
            <a:r>
              <a:rPr lang="en-US" sz="9600" dirty="0" smtClean="0"/>
              <a:t>The Department of Environment and Forests (Climate Change) for organizing District and State level awareness Workshops-Government of Gujarat </a:t>
            </a:r>
          </a:p>
          <a:p>
            <a:pPr>
              <a:buNone/>
            </a:pPr>
            <a:r>
              <a:rPr lang="en-US" sz="9600" dirty="0" smtClean="0"/>
              <a:t> </a:t>
            </a:r>
            <a:endParaRPr lang="en-US" sz="6400" dirty="0" smtClean="0"/>
          </a:p>
          <a:p>
            <a:pPr>
              <a:buNone/>
            </a:pP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0BD361-BBDE-4763-BC0A-9261A90693DF}" type="slidenum">
              <a:rPr lang="en-IN" smtClean="0"/>
              <a:pPr/>
              <a:t>4</a:t>
            </a:fld>
            <a:endParaRPr lang="en-IN" dirty="0"/>
          </a:p>
        </p:txBody>
      </p:sp>
      <p:sp>
        <p:nvSpPr>
          <p:cNvPr id="3" name="Content Placeholder 2"/>
          <p:cNvSpPr>
            <a:spLocks noGrp="1"/>
          </p:cNvSpPr>
          <p:nvPr>
            <p:ph sz="quarter" idx="1"/>
          </p:nvPr>
        </p:nvSpPr>
        <p:spPr>
          <a:xfrm>
            <a:off x="971600" y="692696"/>
            <a:ext cx="6912768" cy="5904656"/>
          </a:xfrm>
        </p:spPr>
        <p:txBody>
          <a:bodyPr>
            <a:normAutofit/>
          </a:bodyPr>
          <a:lstStyle/>
          <a:p>
            <a:pPr marL="0" indent="0" algn="just"/>
            <a:r>
              <a:rPr lang="en-US" sz="3200" dirty="0" smtClean="0">
                <a:latin typeface="Calibri" pitchFamily="34" charset="0"/>
              </a:rPr>
              <a:t>The Global Energy Consumption is projected to grow up by 50% by 2035. Total Global water withdrawals for irrigation are projected to increase by 10 percent by 2050.</a:t>
            </a:r>
          </a:p>
          <a:p>
            <a:pPr marL="0" indent="0" algn="just"/>
            <a:r>
              <a:rPr lang="en-US" sz="3200" dirty="0" smtClean="0">
                <a:latin typeface="Calibri" pitchFamily="34" charset="0"/>
              </a:rPr>
              <a:t>As demand grows, there is competition between different stakeholders particularly agriculture, the  farmers and urbanities and within the village level for drinking purpose of families and livestock and for farming.</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p:txBody>
          <a:bodyPr/>
          <a:lstStyle/>
          <a:p>
            <a:pPr>
              <a:defRPr/>
            </a:pPr>
            <a:fld id="{51711304-D314-46DA-9436-F20728C15583}" type="slidenum">
              <a:rPr lang="en-US"/>
              <a:pPr>
                <a:defRPr/>
              </a:pPr>
              <a:t>40</a:t>
            </a:fld>
            <a:endParaRPr lang="en-US"/>
          </a:p>
        </p:txBody>
      </p:sp>
      <p:pic>
        <p:nvPicPr>
          <p:cNvPr id="106499" name="Picture 2" descr="http://www.environment-green.com/images/green_world_surrounded_by_people.jpg"/>
          <p:cNvPicPr>
            <a:picLocks noChangeAspect="1" noChangeArrowheads="1"/>
          </p:cNvPicPr>
          <p:nvPr/>
        </p:nvPicPr>
        <p:blipFill>
          <a:blip r:embed="rId2" cstate="print"/>
          <a:srcRect t="3493" b="12454"/>
          <a:stretch>
            <a:fillRect/>
          </a:stretch>
        </p:blipFill>
        <p:spPr bwMode="auto">
          <a:xfrm>
            <a:off x="0" y="0"/>
            <a:ext cx="9144000" cy="6886575"/>
          </a:xfrm>
          <a:prstGeom prst="rect">
            <a:avLst/>
          </a:prstGeom>
          <a:noFill/>
          <a:ln w="9525">
            <a:noFill/>
            <a:miter lim="800000"/>
            <a:headEnd/>
            <a:tailEnd/>
          </a:ln>
        </p:spPr>
      </p:pic>
      <p:sp>
        <p:nvSpPr>
          <p:cNvPr id="106500"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106501"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383A19-AE68-4102-A683-9C087131EDCB}" type="slidenum">
              <a:rPr lang="en-US" smtClean="0"/>
              <a:pPr>
                <a:defRPr/>
              </a:pPr>
              <a:t>41</a:t>
            </a:fld>
            <a:endParaRPr lang="en-US" smtClean="0"/>
          </a:p>
        </p:txBody>
      </p:sp>
      <p:pic>
        <p:nvPicPr>
          <p:cNvPr id="55299" name="Picture 4" descr="3"/>
          <p:cNvPicPr>
            <a:picLocks noChangeAspect="1" noChangeArrowheads="1"/>
          </p:cNvPicPr>
          <p:nvPr/>
        </p:nvPicPr>
        <p:blipFill>
          <a:blip r:embed="rId2" cstate="print"/>
          <a:srcRect/>
          <a:stretch>
            <a:fillRect/>
          </a:stretch>
        </p:blipFill>
        <p:spPr bwMode="auto">
          <a:xfrm>
            <a:off x="1000100" y="0"/>
            <a:ext cx="7143800" cy="2571744"/>
          </a:xfrm>
          <a:prstGeom prst="rect">
            <a:avLst/>
          </a:prstGeom>
          <a:noFill/>
          <a:ln w="9525">
            <a:noFill/>
            <a:miter lim="800000"/>
            <a:headEnd/>
            <a:tailEnd/>
          </a:ln>
        </p:spPr>
      </p:pic>
      <p:sp>
        <p:nvSpPr>
          <p:cNvPr id="55300"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55301" name="Text Box 4"/>
          <p:cNvSpPr txBox="1">
            <a:spLocks noChangeArrowheads="1"/>
          </p:cNvSpPr>
          <p:nvPr/>
        </p:nvSpPr>
        <p:spPr bwMode="auto">
          <a:xfrm>
            <a:off x="1142976" y="2857496"/>
            <a:ext cx="6858048" cy="3970318"/>
          </a:xfrm>
          <a:prstGeom prst="rect">
            <a:avLst/>
          </a:prstGeom>
          <a:solidFill>
            <a:srgbClr val="DDF2FF"/>
          </a:solidFill>
          <a:ln w="9525">
            <a:noFill/>
            <a:miter lim="800000"/>
            <a:headEnd/>
            <a:tailEnd/>
          </a:ln>
        </p:spPr>
        <p:txBody>
          <a:bodyPr wrap="square">
            <a:spAutoFit/>
          </a:bodyPr>
          <a:lstStyle/>
          <a:p>
            <a:pPr algn="ctr"/>
            <a:r>
              <a:rPr lang="en-US" b="1" dirty="0" smtClean="0"/>
              <a:t>DR. KIRIT N SHELAT</a:t>
            </a:r>
            <a:r>
              <a:rPr lang="en-US" dirty="0" smtClean="0"/>
              <a:t>, IAS (RTD)</a:t>
            </a:r>
            <a:br>
              <a:rPr lang="en-US" dirty="0" smtClean="0"/>
            </a:br>
            <a:r>
              <a:rPr lang="en-US" dirty="0" smtClean="0"/>
              <a:t>Executive Chairman</a:t>
            </a:r>
            <a:br>
              <a:rPr lang="en-US" dirty="0" smtClean="0"/>
            </a:br>
            <a:r>
              <a:rPr lang="en-US" dirty="0" smtClean="0"/>
              <a:t>National Council for Climate Change</a:t>
            </a:r>
            <a:br>
              <a:rPr lang="en-US" dirty="0" smtClean="0"/>
            </a:br>
            <a:r>
              <a:rPr lang="en-US" dirty="0" smtClean="0"/>
              <a:t>Sustainable Development and Public Leadership (NCCSD)</a:t>
            </a:r>
            <a:br>
              <a:rPr lang="en-US" dirty="0" smtClean="0"/>
            </a:br>
            <a:r>
              <a:rPr lang="en-US" dirty="0" smtClean="0"/>
              <a:t>Patel Block, </a:t>
            </a:r>
            <a:r>
              <a:rPr lang="en-US" dirty="0" err="1" smtClean="0"/>
              <a:t>Rajdeep</a:t>
            </a:r>
            <a:r>
              <a:rPr lang="en-US" dirty="0" smtClean="0"/>
              <a:t> </a:t>
            </a:r>
            <a:r>
              <a:rPr lang="en-US" dirty="0" err="1" smtClean="0"/>
              <a:t>Electronic's</a:t>
            </a:r>
            <a:r>
              <a:rPr lang="en-US" dirty="0" smtClean="0"/>
              <a:t> Compound, </a:t>
            </a:r>
            <a:br>
              <a:rPr lang="en-US" dirty="0" smtClean="0"/>
            </a:br>
            <a:r>
              <a:rPr lang="en-US" dirty="0" smtClean="0"/>
              <a:t>Near Stadium Six Road, Navrangpura,</a:t>
            </a:r>
            <a:br>
              <a:rPr lang="en-US" dirty="0" smtClean="0"/>
            </a:br>
            <a:r>
              <a:rPr lang="en-US" dirty="0" smtClean="0"/>
              <a:t>Ahmedabad-380 0014</a:t>
            </a:r>
            <a:br>
              <a:rPr lang="en-US" dirty="0" smtClean="0"/>
            </a:br>
            <a:r>
              <a:rPr lang="en-US" dirty="0" smtClean="0"/>
              <a:t>Phone/Fax: (00 91 79) 26421580</a:t>
            </a:r>
            <a:br>
              <a:rPr lang="en-US" dirty="0" smtClean="0"/>
            </a:br>
            <a:r>
              <a:rPr lang="en-US" dirty="0" smtClean="0"/>
              <a:t>Mobile: 091 9904404393</a:t>
            </a:r>
            <a:br>
              <a:rPr lang="en-US" dirty="0" smtClean="0"/>
            </a:br>
            <a:r>
              <a:rPr lang="en-US" dirty="0" smtClean="0"/>
              <a:t>Email: </a:t>
            </a:r>
            <a:r>
              <a:rPr lang="en-US" dirty="0" smtClean="0">
                <a:hlinkClick r:id="rId3"/>
              </a:rPr>
              <a:t>drkiritshelat@gmail.com</a:t>
            </a:r>
            <a:r>
              <a:rPr lang="en-US" dirty="0" smtClean="0"/>
              <a:t>, Website: </a:t>
            </a:r>
            <a:r>
              <a:rPr lang="en-US" dirty="0" smtClean="0">
                <a:hlinkClick r:id="rId4"/>
              </a:rPr>
              <a:t>www.nccsdindia.org</a:t>
            </a:r>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r>
              <a:rPr lang="en-US" altLang="en-US" b="1" dirty="0" smtClean="0">
                <a:solidFill>
                  <a:srgbClr val="000066"/>
                </a:solidFill>
              </a:rPr>
              <a:t> </a:t>
            </a:r>
            <a:endParaRPr lang="en-US" altLang="en-US" b="1" dirty="0">
              <a:solidFill>
                <a:srgbClr val="00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0BD361-BBDE-4763-BC0A-9261A90693DF}" type="slidenum">
              <a:rPr lang="en-IN" smtClean="0"/>
              <a:pPr/>
              <a:t>5</a:t>
            </a:fld>
            <a:endParaRPr lang="en-IN"/>
          </a:p>
        </p:txBody>
      </p:sp>
      <p:sp>
        <p:nvSpPr>
          <p:cNvPr id="3" name="Content Placeholder 2"/>
          <p:cNvSpPr>
            <a:spLocks noGrp="1"/>
          </p:cNvSpPr>
          <p:nvPr>
            <p:ph sz="quarter" idx="1"/>
          </p:nvPr>
        </p:nvSpPr>
        <p:spPr>
          <a:xfrm>
            <a:off x="755576" y="116632"/>
            <a:ext cx="7632848" cy="7848872"/>
          </a:xfrm>
        </p:spPr>
        <p:txBody>
          <a:bodyPr>
            <a:noAutofit/>
          </a:bodyPr>
          <a:lstStyle/>
          <a:p>
            <a:pPr marL="342900" lvl="0" indent="-342900" algn="just">
              <a:tabLst>
                <a:tab pos="457200" algn="l"/>
              </a:tabLst>
            </a:pPr>
            <a:r>
              <a:rPr lang="en-US" sz="2800" dirty="0" smtClean="0">
                <a:solidFill>
                  <a:srgbClr val="000000"/>
                </a:solidFill>
                <a:latin typeface="Calibri"/>
              </a:rPr>
              <a:t>As a concerned citizen, we are aware of food, energy and water challenges, but address them in isolation, within sectoral boundaries.</a:t>
            </a:r>
            <a:endParaRPr lang="en-IN" sz="2800" dirty="0" smtClean="0"/>
          </a:p>
          <a:p>
            <a:pPr marL="342900" lvl="0" indent="-342900" algn="just">
              <a:tabLst>
                <a:tab pos="457200" algn="l"/>
              </a:tabLst>
            </a:pPr>
            <a:r>
              <a:rPr lang="en-US" sz="2800" dirty="0" smtClean="0">
                <a:solidFill>
                  <a:srgbClr val="000000"/>
                </a:solidFill>
                <a:latin typeface="Calibri"/>
              </a:rPr>
              <a:t>At Local level, fragmented sectoral responsibilities, lack of coordination and inconsistencies exists.</a:t>
            </a:r>
            <a:r>
              <a:rPr lang="en-US" sz="2800" dirty="0" smtClean="0">
                <a:solidFill>
                  <a:srgbClr val="000000"/>
                </a:solidFill>
              </a:rPr>
              <a:t> </a:t>
            </a:r>
            <a:endParaRPr lang="en-IN" sz="2800" dirty="0" smtClean="0"/>
          </a:p>
          <a:p>
            <a:pPr marL="342900" lvl="0" indent="-342900" algn="just">
              <a:tabLst>
                <a:tab pos="457200" algn="l"/>
              </a:tabLst>
            </a:pPr>
            <a:r>
              <a:rPr lang="en-US" sz="2800" dirty="0" smtClean="0">
                <a:solidFill>
                  <a:srgbClr val="000000"/>
                </a:solidFill>
                <a:latin typeface="Calibri"/>
              </a:rPr>
              <a:t>The Public Leaders both: Elected and Non Elected members of Public Governance System. Need to understand the need for nexus between all three: that is Water, Energy and Food Production.</a:t>
            </a:r>
            <a:endParaRPr lang="en-IN" sz="2800" dirty="0" smtClean="0"/>
          </a:p>
          <a:p>
            <a:pPr marL="342900" lvl="0" indent="-342900" algn="just">
              <a:tabLst>
                <a:tab pos="457200" algn="l"/>
              </a:tabLst>
            </a:pPr>
            <a:r>
              <a:rPr lang="en-US" sz="2800" dirty="0" smtClean="0">
                <a:solidFill>
                  <a:srgbClr val="000000"/>
                </a:solidFill>
                <a:latin typeface="Calibri"/>
              </a:rPr>
              <a:t>This is Crucial in the arena of the Climate Change which is already affecting each one of them severally and jointly and in turn affecting the Food Security. </a:t>
            </a:r>
            <a:endParaRPr lang="en-IN" sz="2800" dirty="0" smtClean="0"/>
          </a:p>
          <a:p>
            <a:pPr algn="just"/>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1560" y="274638"/>
            <a:ext cx="8075240" cy="1143000"/>
          </a:xfrm>
        </p:spPr>
        <p:txBody>
          <a:bodyPr>
            <a:normAutofit/>
          </a:bodyPr>
          <a:lstStyle/>
          <a:p>
            <a:r>
              <a:rPr lang="en-US" sz="2400" b="1" u="sng" dirty="0" smtClean="0">
                <a:latin typeface="Calibri" pitchFamily="34" charset="0"/>
              </a:rPr>
              <a:t>The Complementarities and co-benefits from nexus-based adaptation are as under</a:t>
            </a:r>
            <a:endParaRPr lang="en-IN" sz="2400" dirty="0">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6</a:t>
            </a:fld>
            <a:endParaRPr lang="en-IN"/>
          </a:p>
        </p:txBody>
      </p:sp>
      <p:graphicFrame>
        <p:nvGraphicFramePr>
          <p:cNvPr id="6" name="Content Placeholder 5"/>
          <p:cNvGraphicFramePr>
            <a:graphicFrameLocks noGrp="1"/>
          </p:cNvGraphicFramePr>
          <p:nvPr>
            <p:ph sz="quarter" idx="1"/>
          </p:nvPr>
        </p:nvGraphicFramePr>
        <p:xfrm>
          <a:off x="755576" y="1484784"/>
          <a:ext cx="7772400" cy="4846320"/>
        </p:xfrm>
        <a:graphic>
          <a:graphicData uri="http://schemas.openxmlformats.org/drawingml/2006/table">
            <a:tbl>
              <a:tblPr firstRow="1" bandRow="1">
                <a:tableStyleId>{5940675A-B579-460E-94D1-54222C63F5DA}</a:tableStyleId>
              </a:tblPr>
              <a:tblGrid>
                <a:gridCol w="1943100"/>
                <a:gridCol w="1943100"/>
                <a:gridCol w="1943100"/>
                <a:gridCol w="1943100"/>
              </a:tblGrid>
              <a:tr h="370840">
                <a:tc>
                  <a:txBody>
                    <a:bodyPr/>
                    <a:lstStyle/>
                    <a:p>
                      <a:r>
                        <a:rPr kumimoji="0" lang="en-US" sz="1200" kern="1200" dirty="0" smtClean="0">
                          <a:latin typeface="Calibri" pitchFamily="34" charset="0"/>
                        </a:rPr>
                        <a:t>Key</a:t>
                      </a:r>
                      <a:endParaRPr kumimoji="0" lang="en-IN" sz="1200" kern="1200" dirty="0" smtClean="0">
                        <a:latin typeface="Calibri" pitchFamily="34" charset="0"/>
                      </a:endParaRPr>
                    </a:p>
                    <a:p>
                      <a:r>
                        <a:rPr kumimoji="0" lang="en-US" sz="1200" kern="1200" dirty="0" smtClean="0">
                          <a:latin typeface="Calibri" pitchFamily="34" charset="0"/>
                        </a:rPr>
                        <a:t>Characteristic</a:t>
                      </a:r>
                      <a:endParaRPr kumimoji="0" lang="en-IN" sz="1200" kern="1200" dirty="0" smtClean="0">
                        <a:latin typeface="Calibri" pitchFamily="34" charset="0"/>
                      </a:endParaRPr>
                    </a:p>
                    <a:p>
                      <a:endParaRPr lang="en-IN" sz="1200" dirty="0">
                        <a:latin typeface="Calibri" pitchFamily="34" charset="0"/>
                      </a:endParaRPr>
                    </a:p>
                  </a:txBody>
                  <a:tcPr/>
                </a:tc>
                <a:tc>
                  <a:txBody>
                    <a:bodyPr/>
                    <a:lstStyle/>
                    <a:p>
                      <a:r>
                        <a:rPr kumimoji="0" lang="en-US" sz="1200" kern="1200" dirty="0" smtClean="0">
                          <a:latin typeface="Calibri" pitchFamily="34" charset="0"/>
                        </a:rPr>
                        <a:t>Nexus approach</a:t>
                      </a:r>
                      <a:endParaRPr lang="en-IN" sz="1200" dirty="0">
                        <a:latin typeface="Calibri" pitchFamily="34" charset="0"/>
                      </a:endParaRPr>
                    </a:p>
                  </a:txBody>
                  <a:tcPr/>
                </a:tc>
                <a:tc>
                  <a:txBody>
                    <a:bodyPr/>
                    <a:lstStyle/>
                    <a:p>
                      <a:r>
                        <a:rPr kumimoji="0" lang="en-US" sz="1200" kern="1200" dirty="0" smtClean="0">
                          <a:latin typeface="Calibri" pitchFamily="34" charset="0"/>
                        </a:rPr>
                        <a:t>Climate change adaptation</a:t>
                      </a:r>
                      <a:endParaRPr lang="en-IN" sz="1200" dirty="0">
                        <a:latin typeface="Calibri" pitchFamily="34" charset="0"/>
                      </a:endParaRPr>
                    </a:p>
                  </a:txBody>
                  <a:tcPr/>
                </a:tc>
                <a:tc>
                  <a:txBody>
                    <a:bodyPr/>
                    <a:lstStyle/>
                    <a:p>
                      <a:r>
                        <a:rPr kumimoji="0" lang="en-US" sz="1200" kern="1200" dirty="0" smtClean="0">
                          <a:latin typeface="Calibri" pitchFamily="34" charset="0"/>
                        </a:rPr>
                        <a:t>Complementarities and co-benefits from nexus-based adaptation</a:t>
                      </a:r>
                      <a:endParaRPr lang="en-IN" sz="1200" dirty="0">
                        <a:latin typeface="Calibri" pitchFamily="34" charset="0"/>
                      </a:endParaRPr>
                    </a:p>
                  </a:txBody>
                  <a:tcPr/>
                </a:tc>
              </a:tr>
              <a:tr h="370840">
                <a:tc>
                  <a:txBody>
                    <a:bodyPr/>
                    <a:lstStyle/>
                    <a:p>
                      <a:pPr>
                        <a:lnSpc>
                          <a:spcPct val="115000"/>
                        </a:lnSpc>
                        <a:spcAft>
                          <a:spcPts val="0"/>
                        </a:spcAft>
                      </a:pPr>
                      <a:r>
                        <a:rPr lang="en-US" sz="1200" dirty="0">
                          <a:latin typeface="Calibri" pitchFamily="34" charset="0"/>
                        </a:rPr>
                        <a:t>Goal</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Achieving water, energy, and food security objectives and sustaining resources through efficient use of available resources</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Build resilience and enhance adaptive capacities against</a:t>
                      </a:r>
                      <a:endParaRPr lang="en-IN" sz="1200" dirty="0">
                        <a:latin typeface="Calibri" pitchFamily="34" charset="0"/>
                      </a:endParaRPr>
                    </a:p>
                    <a:p>
                      <a:pPr>
                        <a:lnSpc>
                          <a:spcPct val="115000"/>
                        </a:lnSpc>
                        <a:spcAft>
                          <a:spcPts val="0"/>
                        </a:spcAft>
                      </a:pPr>
                      <a:r>
                        <a:rPr lang="en-US" sz="1200" dirty="0">
                          <a:latin typeface="Calibri" pitchFamily="34" charset="0"/>
                        </a:rPr>
                        <a:t>climate and other risks</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Understanding adaptation to climate change is critical for addressing nexus challenges, and efficient use of resources is critical for effective  adaptation</a:t>
                      </a:r>
                      <a:endParaRPr lang="en-IN" sz="1200" dirty="0">
                        <a:latin typeface="Calibri" pitchFamily="34" charset="0"/>
                        <a:ea typeface="Calibri"/>
                        <a:cs typeface="Times New Roman"/>
                      </a:endParaRPr>
                    </a:p>
                  </a:txBody>
                  <a:tcPr marL="68580" marR="68580" marT="0" marB="0"/>
                </a:tc>
              </a:tr>
              <a:tr h="370840">
                <a:tc>
                  <a:txBody>
                    <a:bodyPr/>
                    <a:lstStyle/>
                    <a:p>
                      <a:pPr>
                        <a:lnSpc>
                          <a:spcPct val="115000"/>
                        </a:lnSpc>
                        <a:spcAft>
                          <a:spcPts val="0"/>
                        </a:spcAft>
                      </a:pPr>
                      <a:r>
                        <a:rPr lang="en-US" sz="1200" dirty="0">
                          <a:latin typeface="Calibri" pitchFamily="34" charset="0"/>
                        </a:rPr>
                        <a:t>Core</a:t>
                      </a:r>
                      <a:endParaRPr lang="en-IN" sz="1200" dirty="0">
                        <a:latin typeface="Calibri" pitchFamily="34" charset="0"/>
                      </a:endParaRPr>
                    </a:p>
                    <a:p>
                      <a:pPr>
                        <a:lnSpc>
                          <a:spcPct val="115000"/>
                        </a:lnSpc>
                        <a:spcAft>
                          <a:spcPts val="0"/>
                        </a:spcAft>
                      </a:pPr>
                      <a:r>
                        <a:rPr lang="en-US" sz="1200" dirty="0">
                          <a:latin typeface="Calibri" pitchFamily="34" charset="0"/>
                        </a:rPr>
                        <a:t>principles</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Minimize resource waste and</a:t>
                      </a:r>
                      <a:endParaRPr lang="en-IN" sz="1200" dirty="0">
                        <a:latin typeface="Calibri" pitchFamily="34" charset="0"/>
                      </a:endParaRPr>
                    </a:p>
                    <a:p>
                      <a:pPr>
                        <a:lnSpc>
                          <a:spcPct val="115000"/>
                        </a:lnSpc>
                        <a:spcAft>
                          <a:spcPts val="0"/>
                        </a:spcAft>
                      </a:pPr>
                      <a:r>
                        <a:rPr lang="en-US" sz="1200" dirty="0">
                          <a:latin typeface="Calibri" pitchFamily="34" charset="0"/>
                        </a:rPr>
                        <a:t>maximize economic efficiency,</a:t>
                      </a:r>
                      <a:endParaRPr lang="en-IN" sz="1200" dirty="0">
                        <a:latin typeface="Calibri" pitchFamily="34" charset="0"/>
                      </a:endParaRPr>
                    </a:p>
                    <a:p>
                      <a:pPr>
                        <a:lnSpc>
                          <a:spcPct val="115000"/>
                        </a:lnSpc>
                        <a:spcAft>
                          <a:spcPts val="0"/>
                        </a:spcAft>
                      </a:pPr>
                      <a:r>
                        <a:rPr lang="en-US" sz="1200" dirty="0">
                          <a:latin typeface="Calibri" pitchFamily="34" charset="0"/>
                        </a:rPr>
                        <a:t>while accelerating the sustainable supply</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Reduce vulnerability by managing climate risks and building response capacity</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Since resource scarcity often increases people’s vulnerability, the nexus</a:t>
                      </a:r>
                      <a:endParaRPr lang="en-IN" sz="1200" dirty="0">
                        <a:latin typeface="Calibri" pitchFamily="34" charset="0"/>
                      </a:endParaRPr>
                    </a:p>
                    <a:p>
                      <a:pPr>
                        <a:lnSpc>
                          <a:spcPct val="115000"/>
                        </a:lnSpc>
                        <a:spcAft>
                          <a:spcPts val="0"/>
                        </a:spcAft>
                      </a:pPr>
                      <a:r>
                        <a:rPr lang="en-US" sz="1200" dirty="0">
                          <a:latin typeface="Calibri" pitchFamily="34" charset="0"/>
                        </a:rPr>
                        <a:t>approach may contribute to facilitating adaptation and vice versa</a:t>
                      </a:r>
                      <a:endParaRPr lang="en-IN" sz="1200" dirty="0">
                        <a:latin typeface="Calibri" pitchFamily="34" charset="0"/>
                        <a:ea typeface="Calibri"/>
                        <a:cs typeface="Times New Roman"/>
                      </a:endParaRPr>
                    </a:p>
                  </a:txBody>
                  <a:tcPr marL="68580" marR="68580" marT="0" marB="0"/>
                </a:tc>
              </a:tr>
              <a:tr h="370840">
                <a:tc>
                  <a:txBody>
                    <a:bodyPr/>
                    <a:lstStyle/>
                    <a:p>
                      <a:pPr>
                        <a:lnSpc>
                          <a:spcPct val="115000"/>
                        </a:lnSpc>
                        <a:spcAft>
                          <a:spcPts val="0"/>
                        </a:spcAft>
                      </a:pPr>
                      <a:r>
                        <a:rPr lang="en-US" sz="1200" dirty="0">
                          <a:latin typeface="Calibri" pitchFamily="34" charset="0"/>
                        </a:rPr>
                        <a:t>Main focus</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Provide integrated solutions at</a:t>
                      </a:r>
                      <a:endParaRPr lang="en-IN" sz="1200" dirty="0">
                        <a:latin typeface="Calibri" pitchFamily="34" charset="0"/>
                      </a:endParaRPr>
                    </a:p>
                    <a:p>
                      <a:pPr>
                        <a:lnSpc>
                          <a:spcPct val="115000"/>
                        </a:lnSpc>
                        <a:spcAft>
                          <a:spcPts val="0"/>
                        </a:spcAft>
                      </a:pPr>
                      <a:r>
                        <a:rPr lang="en-US" sz="1200" dirty="0">
                          <a:latin typeface="Calibri" pitchFamily="34" charset="0"/>
                        </a:rPr>
                        <a:t>Implementable policy Frame work with solution at multiple stage.</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Minimize shock, risks, and vulnerability and address impacts and risks associated with climate change</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Understanding vulnerability to climate change is crucial for assessing nexus</a:t>
                      </a:r>
                      <a:endParaRPr lang="en-IN" sz="1200" dirty="0">
                        <a:latin typeface="Calibri" pitchFamily="34" charset="0"/>
                      </a:endParaRPr>
                    </a:p>
                    <a:p>
                      <a:pPr>
                        <a:lnSpc>
                          <a:spcPct val="115000"/>
                        </a:lnSpc>
                        <a:spcAft>
                          <a:spcPts val="0"/>
                        </a:spcAft>
                      </a:pPr>
                      <a:r>
                        <a:rPr lang="en-US" sz="1200" dirty="0">
                          <a:latin typeface="Calibri" pitchFamily="34" charset="0"/>
                        </a:rPr>
                        <a:t>challenges; equally, integrated nexus</a:t>
                      </a:r>
                      <a:endParaRPr lang="en-IN" sz="1200" dirty="0">
                        <a:latin typeface="Calibri" pitchFamily="34" charset="0"/>
                      </a:endParaRPr>
                    </a:p>
                    <a:p>
                      <a:pPr>
                        <a:lnSpc>
                          <a:spcPct val="115000"/>
                        </a:lnSpc>
                        <a:spcAft>
                          <a:spcPts val="0"/>
                        </a:spcAft>
                      </a:pPr>
                      <a:r>
                        <a:rPr lang="en-US" sz="1200" dirty="0">
                          <a:latin typeface="Calibri" pitchFamily="34" charset="0"/>
                        </a:rPr>
                        <a:t>solutions can contribute to reducing vulnerability and poverty</a:t>
                      </a:r>
                      <a:endParaRPr lang="en-IN" sz="1200" dirty="0">
                        <a:latin typeface="Calibri" pitchFamily="34" charset="0"/>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04856" cy="1143000"/>
          </a:xfrm>
        </p:spPr>
        <p:txBody>
          <a:bodyPr/>
          <a:lstStyle/>
          <a:p>
            <a:r>
              <a:rPr lang="en-US" dirty="0" err="1" smtClean="0"/>
              <a:t>continuee</a:t>
            </a:r>
            <a:endParaRPr lang="en-IN" dirty="0"/>
          </a:p>
        </p:txBody>
      </p:sp>
      <p:sp>
        <p:nvSpPr>
          <p:cNvPr id="3" name="Slide Number Placeholder 2"/>
          <p:cNvSpPr>
            <a:spLocks noGrp="1"/>
          </p:cNvSpPr>
          <p:nvPr>
            <p:ph type="sldNum" sz="quarter" idx="12"/>
          </p:nvPr>
        </p:nvSpPr>
        <p:spPr/>
        <p:txBody>
          <a:bodyPr/>
          <a:lstStyle/>
          <a:p>
            <a:fld id="{7B0BD361-BBDE-4763-BC0A-9261A90693DF}" type="slidenum">
              <a:rPr lang="en-IN" smtClean="0"/>
              <a:pPr/>
              <a:t>7</a:t>
            </a:fld>
            <a:endParaRPr lang="en-IN"/>
          </a:p>
        </p:txBody>
      </p:sp>
      <p:graphicFrame>
        <p:nvGraphicFramePr>
          <p:cNvPr id="5" name="Content Placeholder 4"/>
          <p:cNvGraphicFramePr>
            <a:graphicFrameLocks noGrp="1"/>
          </p:cNvGraphicFramePr>
          <p:nvPr>
            <p:ph sz="quarter" idx="1"/>
          </p:nvPr>
        </p:nvGraphicFramePr>
        <p:xfrm>
          <a:off x="683568" y="1412776"/>
          <a:ext cx="7690048" cy="3995928"/>
        </p:xfrm>
        <a:graphic>
          <a:graphicData uri="http://schemas.openxmlformats.org/drawingml/2006/table">
            <a:tbl>
              <a:tblPr firstRow="1" bandRow="1">
                <a:tableStyleId>{5940675A-B579-460E-94D1-54222C63F5DA}</a:tableStyleId>
              </a:tblPr>
              <a:tblGrid>
                <a:gridCol w="1922512"/>
                <a:gridCol w="1922512"/>
                <a:gridCol w="1922512"/>
                <a:gridCol w="1922512"/>
              </a:tblGrid>
              <a:tr h="370840">
                <a:tc>
                  <a:txBody>
                    <a:bodyPr/>
                    <a:lstStyle/>
                    <a:p>
                      <a:pPr>
                        <a:lnSpc>
                          <a:spcPct val="115000"/>
                        </a:lnSpc>
                        <a:spcAft>
                          <a:spcPts val="0"/>
                        </a:spcAft>
                      </a:pPr>
                      <a:r>
                        <a:rPr lang="en-US" sz="1200" dirty="0">
                          <a:latin typeface="Calibri" pitchFamily="34" charset="0"/>
                        </a:rPr>
                        <a:t>Key</a:t>
                      </a:r>
                      <a:endParaRPr lang="en-IN" sz="1200" dirty="0">
                        <a:latin typeface="Calibri" pitchFamily="34" charset="0"/>
                      </a:endParaRPr>
                    </a:p>
                    <a:p>
                      <a:pPr>
                        <a:lnSpc>
                          <a:spcPct val="115000"/>
                        </a:lnSpc>
                        <a:spcAft>
                          <a:spcPts val="0"/>
                        </a:spcAft>
                      </a:pPr>
                      <a:r>
                        <a:rPr lang="en-US" sz="1200" dirty="0">
                          <a:latin typeface="Calibri" pitchFamily="34" charset="0"/>
                        </a:rPr>
                        <a:t>Characteristic</a:t>
                      </a:r>
                      <a:endParaRPr lang="en-IN" sz="1200" dirty="0">
                        <a:latin typeface="Calibri" pitchFamily="34" charset="0"/>
                        <a:ea typeface="Calibri"/>
                        <a:cs typeface="Times New Roman"/>
                      </a:endParaRPr>
                    </a:p>
                  </a:txBody>
                  <a:tcPr marL="68580" marR="68580" marT="0" marB="0"/>
                </a:tc>
                <a:tc>
                  <a:txBody>
                    <a:bodyPr/>
                    <a:lstStyle/>
                    <a:p>
                      <a:pPr algn="just">
                        <a:lnSpc>
                          <a:spcPct val="115000"/>
                        </a:lnSpc>
                        <a:spcAft>
                          <a:spcPts val="0"/>
                        </a:spcAft>
                      </a:pPr>
                      <a:r>
                        <a:rPr lang="en-US" sz="1200" dirty="0">
                          <a:latin typeface="Calibri" pitchFamily="34" charset="0"/>
                        </a:rPr>
                        <a:t>Nexus approach</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a:latin typeface="Calibri" pitchFamily="34" charset="0"/>
                        </a:rPr>
                        <a:t>Climate change adaptation</a:t>
                      </a:r>
                      <a:endParaRPr lang="en-IN" sz="1200">
                        <a:latin typeface="Calibri" pitchFamily="34" charset="0"/>
                        <a:ea typeface="Calibri"/>
                        <a:cs typeface="Times New Roman"/>
                      </a:endParaRPr>
                    </a:p>
                  </a:txBody>
                  <a:tcPr marL="68580" marR="68580" marT="0" marB="0"/>
                </a:tc>
                <a:tc>
                  <a:txBody>
                    <a:bodyPr/>
                    <a:lstStyle/>
                    <a:p>
                      <a:pPr algn="just">
                        <a:lnSpc>
                          <a:spcPct val="115000"/>
                        </a:lnSpc>
                        <a:spcAft>
                          <a:spcPts val="0"/>
                        </a:spcAft>
                      </a:pPr>
                      <a:r>
                        <a:rPr lang="en-US" sz="1200" dirty="0">
                          <a:latin typeface="Calibri" pitchFamily="34" charset="0"/>
                        </a:rPr>
                        <a:t>Complementarities and co-benefits from nexus-based adaptation</a:t>
                      </a:r>
                      <a:endParaRPr lang="en-IN" sz="1200" dirty="0">
                        <a:latin typeface="Calibri" pitchFamily="34" charset="0"/>
                        <a:ea typeface="Calibri"/>
                        <a:cs typeface="Times New Roman"/>
                      </a:endParaRPr>
                    </a:p>
                  </a:txBody>
                  <a:tcPr marL="68580" marR="68580" marT="0" marB="0"/>
                </a:tc>
              </a:tr>
              <a:tr h="370840">
                <a:tc>
                  <a:txBody>
                    <a:bodyPr/>
                    <a:lstStyle/>
                    <a:p>
                      <a:pPr>
                        <a:lnSpc>
                          <a:spcPct val="115000"/>
                        </a:lnSpc>
                        <a:spcAft>
                          <a:spcPts val="0"/>
                        </a:spcAft>
                      </a:pPr>
                      <a:r>
                        <a:rPr lang="en-US" sz="1200" dirty="0">
                          <a:latin typeface="Calibri" pitchFamily="34" charset="0"/>
                        </a:rPr>
                        <a:t>Broad</a:t>
                      </a:r>
                      <a:endParaRPr lang="en-IN" sz="1200" dirty="0">
                        <a:latin typeface="Calibri" pitchFamily="34" charset="0"/>
                      </a:endParaRPr>
                    </a:p>
                    <a:p>
                      <a:pPr>
                        <a:lnSpc>
                          <a:spcPct val="115000"/>
                        </a:lnSpc>
                        <a:spcAft>
                          <a:spcPts val="0"/>
                        </a:spcAft>
                      </a:pPr>
                      <a:r>
                        <a:rPr lang="en-US" sz="1200" dirty="0">
                          <a:latin typeface="Calibri" pitchFamily="34" charset="0"/>
                        </a:rPr>
                        <a:t>strategies</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Policy integration, Harmonization of existing schematic  local level planning and implementing by involving public governance system with multi by and crust cutting stakeholders with community partnership harmonization, and governance to build synergies and generate co-benefits across sectors by engaging multiple stakeholders, public–private partnership</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Addressing the drivers of vulnerability to climate change </a:t>
                      </a:r>
                      <a:r>
                        <a:rPr lang="en-US" sz="1200" dirty="0" smtClean="0">
                          <a:latin typeface="Calibri" pitchFamily="34" charset="0"/>
                        </a:rPr>
                        <a:t>in</a:t>
                      </a:r>
                      <a:r>
                        <a:rPr lang="en-IN" sz="1200" baseline="0" dirty="0" smtClean="0">
                          <a:latin typeface="Calibri" pitchFamily="34" charset="0"/>
                        </a:rPr>
                        <a:t> </a:t>
                      </a:r>
                      <a:r>
                        <a:rPr lang="en-US" sz="1200" dirty="0" smtClean="0">
                          <a:latin typeface="Calibri" pitchFamily="34" charset="0"/>
                        </a:rPr>
                        <a:t>specific </a:t>
                      </a:r>
                      <a:r>
                        <a:rPr lang="en-US" sz="1200" dirty="0">
                          <a:latin typeface="Calibri" pitchFamily="34" charset="0"/>
                        </a:rPr>
                        <a:t>sectors through </a:t>
                      </a:r>
                      <a:r>
                        <a:rPr lang="en-US" sz="1200" dirty="0" smtClean="0">
                          <a:latin typeface="Calibri" pitchFamily="34" charset="0"/>
                        </a:rPr>
                        <a:t>building</a:t>
                      </a:r>
                      <a:r>
                        <a:rPr lang="en-IN" sz="1200" baseline="0" dirty="0" smtClean="0">
                          <a:latin typeface="Calibri" pitchFamily="34" charset="0"/>
                        </a:rPr>
                        <a:t> </a:t>
                      </a:r>
                      <a:r>
                        <a:rPr lang="en-US" sz="1200" dirty="0" smtClean="0">
                          <a:latin typeface="Calibri" pitchFamily="34" charset="0"/>
                        </a:rPr>
                        <a:t>adaptive </a:t>
                      </a:r>
                      <a:r>
                        <a:rPr lang="en-US" sz="1200" dirty="0">
                          <a:latin typeface="Calibri" pitchFamily="34" charset="0"/>
                        </a:rPr>
                        <a:t>capacity and resilience</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Addressing the drivers of</a:t>
                      </a:r>
                      <a:endParaRPr lang="en-IN" sz="1200" dirty="0">
                        <a:latin typeface="Calibri" pitchFamily="34" charset="0"/>
                      </a:endParaRPr>
                    </a:p>
                    <a:p>
                      <a:pPr>
                        <a:lnSpc>
                          <a:spcPct val="115000"/>
                        </a:lnSpc>
                        <a:spcAft>
                          <a:spcPts val="0"/>
                        </a:spcAft>
                      </a:pPr>
                      <a:r>
                        <a:rPr lang="en-US" sz="1200" dirty="0">
                          <a:latin typeface="Calibri" pitchFamily="34" charset="0"/>
                        </a:rPr>
                        <a:t>vulnerability to climate change in specific sectors through building adaptive capacity and resilience</a:t>
                      </a:r>
                      <a:endParaRPr lang="en-IN" sz="1200" dirty="0">
                        <a:latin typeface="Calibri" pitchFamily="34" charset="0"/>
                        <a:ea typeface="Calibri"/>
                        <a:cs typeface="Times New Roman"/>
                      </a:endParaRPr>
                    </a:p>
                  </a:txBody>
                  <a:tcPr marL="68580" marR="68580" marT="0" marB="0"/>
                </a:tc>
              </a:tr>
            </a:tbl>
          </a:graphicData>
        </a:graphic>
      </p:graphicFrame>
      <p:sp>
        <p:nvSpPr>
          <p:cNvPr id="1025" name="Rectangle 1"/>
          <p:cNvSpPr>
            <a:spLocks noChangeArrowheads="1"/>
          </p:cNvSpPr>
          <p:nvPr/>
        </p:nvSpPr>
        <p:spPr bwMode="auto">
          <a:xfrm>
            <a:off x="683568" y="5460613"/>
            <a:ext cx="77048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Adapted from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Golam</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Rasul</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&amp;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Bikash</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Sharma (2015)</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704856" cy="936104"/>
          </a:xfrm>
        </p:spPr>
        <p:txBody>
          <a:bodyPr>
            <a:normAutofit/>
          </a:bodyPr>
          <a:lstStyle/>
          <a:p>
            <a:r>
              <a:rPr lang="en-US" sz="2400" b="1" u="sng" dirty="0" smtClean="0">
                <a:latin typeface="Calibri" pitchFamily="34" charset="0"/>
              </a:rPr>
              <a:t>Synergies between the climate change adaptation and nexus approaches</a:t>
            </a:r>
            <a:endParaRPr lang="en-IN" sz="2400" dirty="0">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8</a:t>
            </a:fld>
            <a:endParaRPr lang="en-IN"/>
          </a:p>
        </p:txBody>
      </p:sp>
      <p:graphicFrame>
        <p:nvGraphicFramePr>
          <p:cNvPr id="5" name="Content Placeholder 4"/>
          <p:cNvGraphicFramePr>
            <a:graphicFrameLocks noGrp="1"/>
          </p:cNvGraphicFramePr>
          <p:nvPr>
            <p:ph sz="quarter" idx="1"/>
          </p:nvPr>
        </p:nvGraphicFramePr>
        <p:xfrm>
          <a:off x="539552" y="1196753"/>
          <a:ext cx="7700392" cy="5494669"/>
        </p:xfrm>
        <a:graphic>
          <a:graphicData uri="http://schemas.openxmlformats.org/drawingml/2006/table">
            <a:tbl>
              <a:tblPr firstRow="1" bandRow="1">
                <a:tableStyleId>{5940675A-B579-460E-94D1-54222C63F5DA}</a:tableStyleId>
              </a:tblPr>
              <a:tblGrid>
                <a:gridCol w="1925098"/>
                <a:gridCol w="1925098"/>
                <a:gridCol w="1925098"/>
                <a:gridCol w="1925098"/>
              </a:tblGrid>
              <a:tr h="447181">
                <a:tc>
                  <a:txBody>
                    <a:bodyPr/>
                    <a:lstStyle/>
                    <a:p>
                      <a:endParaRPr lang="en-IN" sz="1200" dirty="0">
                        <a:latin typeface="Calibri" pitchFamily="34" charset="0"/>
                      </a:endParaRPr>
                    </a:p>
                  </a:txBody>
                  <a:tcPr/>
                </a:tc>
                <a:tc>
                  <a:txBody>
                    <a:bodyPr/>
                    <a:lstStyle/>
                    <a:p>
                      <a:pPr algn="just">
                        <a:lnSpc>
                          <a:spcPct val="115000"/>
                        </a:lnSpc>
                        <a:spcAft>
                          <a:spcPts val="0"/>
                        </a:spcAft>
                      </a:pPr>
                      <a:r>
                        <a:rPr lang="en-US" sz="1200" dirty="0" smtClean="0">
                          <a:latin typeface="Calibri" pitchFamily="34" charset="0"/>
                        </a:rPr>
                        <a:t>Sector-specific adaptation </a:t>
                      </a:r>
                      <a:r>
                        <a:rPr lang="en-US" sz="1200" dirty="0">
                          <a:latin typeface="Calibri" pitchFamily="34" charset="0"/>
                        </a:rPr>
                        <a:t>measures</a:t>
                      </a:r>
                      <a:endParaRPr lang="en-IN" sz="1200" dirty="0">
                        <a:latin typeface="Calibri" pitchFamily="34" charset="0"/>
                        <a:ea typeface="Calibri"/>
                        <a:cs typeface="Times New Roman"/>
                      </a:endParaRPr>
                    </a:p>
                  </a:txBody>
                  <a:tcPr marL="68580" marR="68580" marT="0" marB="0"/>
                </a:tc>
                <a:tc>
                  <a:txBody>
                    <a:bodyPr/>
                    <a:lstStyle/>
                    <a:p>
                      <a:pPr algn="just">
                        <a:lnSpc>
                          <a:spcPct val="115000"/>
                        </a:lnSpc>
                        <a:spcAft>
                          <a:spcPts val="0"/>
                        </a:spcAft>
                      </a:pPr>
                      <a:r>
                        <a:rPr lang="en-US" sz="1200">
                          <a:latin typeface="Calibri" pitchFamily="34" charset="0"/>
                        </a:rPr>
                        <a:t>Positive implication for the Sector</a:t>
                      </a:r>
                      <a:endParaRPr lang="en-IN" sz="1200">
                        <a:latin typeface="Calibri" pitchFamily="34" charset="0"/>
                        <a:ea typeface="Calibri"/>
                        <a:cs typeface="Times New Roman"/>
                      </a:endParaRPr>
                    </a:p>
                  </a:txBody>
                  <a:tcPr marL="68580" marR="68580" marT="0" marB="0"/>
                </a:tc>
                <a:tc>
                  <a:txBody>
                    <a:bodyPr/>
                    <a:lstStyle/>
                    <a:p>
                      <a:pPr algn="just">
                        <a:lnSpc>
                          <a:spcPct val="115000"/>
                        </a:lnSpc>
                        <a:spcAft>
                          <a:spcPts val="0"/>
                        </a:spcAft>
                      </a:pPr>
                      <a:r>
                        <a:rPr lang="en-US" sz="1200" dirty="0">
                          <a:latin typeface="Calibri" pitchFamily="34" charset="0"/>
                        </a:rPr>
                        <a:t>Potential for synergies across the nexus</a:t>
                      </a:r>
                      <a:endParaRPr lang="en-IN" sz="1200" dirty="0">
                        <a:latin typeface="Calibri" pitchFamily="34" charset="0"/>
                        <a:ea typeface="Calibri"/>
                        <a:cs typeface="Times New Roman"/>
                      </a:endParaRPr>
                    </a:p>
                  </a:txBody>
                  <a:tcPr marL="68580" marR="68580" marT="0" marB="0"/>
                </a:tc>
              </a:tr>
              <a:tr h="4953418">
                <a:tc>
                  <a:txBody>
                    <a:bodyPr/>
                    <a:lstStyle/>
                    <a:p>
                      <a:pPr algn="just">
                        <a:lnSpc>
                          <a:spcPct val="115000"/>
                        </a:lnSpc>
                        <a:spcAft>
                          <a:spcPts val="0"/>
                        </a:spcAft>
                      </a:pPr>
                      <a:r>
                        <a:rPr lang="en-US" sz="1200" dirty="0">
                          <a:latin typeface="Calibri" pitchFamily="34" charset="0"/>
                        </a:rPr>
                        <a:t>Water</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Increasing water use  efficiency</a:t>
                      </a:r>
                      <a:endParaRPr lang="en-IN" sz="1200" dirty="0">
                        <a:latin typeface="Calibri" pitchFamily="34" charset="0"/>
                      </a:endParaRPr>
                    </a:p>
                    <a:p>
                      <a:pPr>
                        <a:lnSpc>
                          <a:spcPct val="115000"/>
                        </a:lnSpc>
                        <a:spcAft>
                          <a:spcPts val="0"/>
                        </a:spcAft>
                      </a:pPr>
                      <a:r>
                        <a:rPr lang="en-US" sz="1200" dirty="0">
                          <a:latin typeface="Calibri" pitchFamily="34" charset="0"/>
                        </a:rPr>
                        <a:t>E.g. Switching to drip irrigating  </a:t>
                      </a:r>
                      <a:endParaRPr lang="en-IN" sz="1200" dirty="0">
                        <a:latin typeface="Calibri" pitchFamily="34" charset="0"/>
                      </a:endParaRPr>
                    </a:p>
                    <a:p>
                      <a:pPr>
                        <a:lnSpc>
                          <a:spcPct val="115000"/>
                        </a:lnSpc>
                        <a:spcAft>
                          <a:spcPts val="0"/>
                        </a:spcAft>
                      </a:pPr>
                      <a:r>
                        <a:rPr lang="en-US" sz="1200" dirty="0">
                          <a:latin typeface="Calibri" pitchFamily="34" charset="0"/>
                        </a:rPr>
                        <a:t>Switching from use freshwater to wastewater-recycle-water-for Farm-irrigating</a:t>
                      </a:r>
                      <a:endParaRPr lang="en-IN" sz="1200" dirty="0">
                        <a:latin typeface="Calibri" pitchFamily="34" charset="0"/>
                      </a:endParaRPr>
                    </a:p>
                    <a:p>
                      <a:pPr>
                        <a:lnSpc>
                          <a:spcPct val="115000"/>
                        </a:lnSpc>
                        <a:spcAft>
                          <a:spcPts val="0"/>
                        </a:spcAft>
                      </a:pPr>
                      <a:r>
                        <a:rPr lang="en-US" sz="1200" dirty="0">
                          <a:latin typeface="Calibri" pitchFamily="34" charset="0"/>
                        </a:rPr>
                        <a:t>Switching from wet to dry cooling at thermoelectric power plants Desalinization</a:t>
                      </a:r>
                      <a:endParaRPr lang="en-IN" sz="1200" dirty="0">
                        <a:latin typeface="Calibri" pitchFamily="34" charset="0"/>
                      </a:endParaRPr>
                    </a:p>
                    <a:p>
                      <a:pPr>
                        <a:lnSpc>
                          <a:spcPct val="115000"/>
                        </a:lnSpc>
                        <a:spcAft>
                          <a:spcPts val="0"/>
                        </a:spcAft>
                      </a:pPr>
                      <a:r>
                        <a:rPr lang="en-US" sz="1200" dirty="0">
                          <a:latin typeface="Calibri" pitchFamily="34" charset="0"/>
                        </a:rPr>
                        <a:t>New storage and conveyance of</a:t>
                      </a:r>
                      <a:endParaRPr lang="en-IN" sz="1200" dirty="0">
                        <a:latin typeface="Calibri" pitchFamily="34" charset="0"/>
                      </a:endParaRPr>
                    </a:p>
                    <a:p>
                      <a:pPr>
                        <a:lnSpc>
                          <a:spcPct val="115000"/>
                        </a:lnSpc>
                        <a:spcAft>
                          <a:spcPts val="0"/>
                        </a:spcAft>
                      </a:pPr>
                      <a:r>
                        <a:rPr lang="en-US" sz="1200" dirty="0">
                          <a:latin typeface="Calibri" pitchFamily="34" charset="0"/>
                        </a:rPr>
                        <a:t>water to serve new demands</a:t>
                      </a:r>
                      <a:endParaRPr lang="en-IN" sz="1200" dirty="0">
                        <a:latin typeface="Calibri" pitchFamily="34" charset="0"/>
                      </a:endParaRPr>
                    </a:p>
                    <a:p>
                      <a:pPr algn="just">
                        <a:lnSpc>
                          <a:spcPct val="115000"/>
                        </a:lnSpc>
                        <a:spcAft>
                          <a:spcPts val="0"/>
                        </a:spcAft>
                      </a:pPr>
                      <a:r>
                        <a:rPr lang="en-US" sz="1200" dirty="0">
                          <a:latin typeface="Calibri" pitchFamily="34" charset="0"/>
                        </a:rPr>
                        <a:t>Watershed and river basin management</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Reduces water use per capita</a:t>
                      </a:r>
                      <a:endParaRPr lang="en-IN" sz="1200" dirty="0">
                        <a:latin typeface="Calibri" pitchFamily="34" charset="0"/>
                      </a:endParaRPr>
                    </a:p>
                    <a:p>
                      <a:pPr>
                        <a:lnSpc>
                          <a:spcPct val="115000"/>
                        </a:lnSpc>
                        <a:spcAft>
                          <a:spcPts val="0"/>
                        </a:spcAft>
                      </a:pPr>
                      <a:r>
                        <a:rPr lang="en-US" sz="1200" dirty="0">
                          <a:latin typeface="Calibri" pitchFamily="34" charset="0"/>
                        </a:rPr>
                        <a:t>Reduces freshwater use per capita</a:t>
                      </a:r>
                      <a:endParaRPr lang="en-IN" sz="1200" dirty="0">
                        <a:latin typeface="Calibri" pitchFamily="34" charset="0"/>
                      </a:endParaRPr>
                    </a:p>
                    <a:p>
                      <a:pPr>
                        <a:lnSpc>
                          <a:spcPct val="115000"/>
                        </a:lnSpc>
                        <a:spcAft>
                          <a:spcPts val="0"/>
                        </a:spcAft>
                      </a:pPr>
                      <a:r>
                        <a:rPr lang="en-US" sz="1200" dirty="0">
                          <a:latin typeface="Calibri" pitchFamily="34" charset="0"/>
                        </a:rPr>
                        <a:t>Reduces water use and</a:t>
                      </a:r>
                      <a:endParaRPr lang="en-IN" sz="1200" dirty="0">
                        <a:latin typeface="Calibri" pitchFamily="34" charset="0"/>
                      </a:endParaRPr>
                    </a:p>
                    <a:p>
                      <a:pPr>
                        <a:lnSpc>
                          <a:spcPct val="115000"/>
                        </a:lnSpc>
                        <a:spcAft>
                          <a:spcPts val="0"/>
                        </a:spcAft>
                      </a:pPr>
                      <a:r>
                        <a:rPr lang="en-US" sz="1200" dirty="0">
                          <a:latin typeface="Calibri" pitchFamily="34" charset="0"/>
                        </a:rPr>
                        <a:t>associated thermal pollution</a:t>
                      </a:r>
                      <a:endParaRPr lang="en-IN" sz="1200" dirty="0">
                        <a:latin typeface="Calibri" pitchFamily="34" charset="0"/>
                      </a:endParaRPr>
                    </a:p>
                    <a:p>
                      <a:pPr>
                        <a:lnSpc>
                          <a:spcPct val="115000"/>
                        </a:lnSpc>
                        <a:spcAft>
                          <a:spcPts val="0"/>
                        </a:spcAft>
                      </a:pPr>
                      <a:r>
                        <a:rPr lang="en-US" sz="1200" dirty="0">
                          <a:latin typeface="Calibri" pitchFamily="34" charset="0"/>
                        </a:rPr>
                        <a:t>Increase in brackish and</a:t>
                      </a:r>
                      <a:endParaRPr lang="en-IN" sz="1200" dirty="0">
                        <a:latin typeface="Calibri" pitchFamily="34" charset="0"/>
                      </a:endParaRPr>
                    </a:p>
                    <a:p>
                      <a:pPr>
                        <a:lnSpc>
                          <a:spcPct val="115000"/>
                        </a:lnSpc>
                        <a:spcAft>
                          <a:spcPts val="0"/>
                        </a:spcAft>
                      </a:pPr>
                      <a:r>
                        <a:rPr lang="en-US" sz="1200" dirty="0">
                          <a:latin typeface="Calibri" pitchFamily="34" charset="0"/>
                        </a:rPr>
                        <a:t>freshwater supplies</a:t>
                      </a:r>
                      <a:endParaRPr lang="en-IN" sz="1200" dirty="0">
                        <a:latin typeface="Calibri" pitchFamily="34" charset="0"/>
                      </a:endParaRPr>
                    </a:p>
                    <a:p>
                      <a:pPr>
                        <a:lnSpc>
                          <a:spcPct val="115000"/>
                        </a:lnSpc>
                        <a:spcAft>
                          <a:spcPts val="0"/>
                        </a:spcAft>
                      </a:pPr>
                      <a:r>
                        <a:rPr lang="en-US" sz="1200" dirty="0">
                          <a:latin typeface="Calibri" pitchFamily="34" charset="0"/>
                        </a:rPr>
                        <a:t>Increased water supplies to</a:t>
                      </a:r>
                      <a:endParaRPr lang="en-IN" sz="1200" dirty="0">
                        <a:latin typeface="Calibri" pitchFamily="34" charset="0"/>
                      </a:endParaRPr>
                    </a:p>
                    <a:p>
                      <a:pPr>
                        <a:lnSpc>
                          <a:spcPct val="115000"/>
                        </a:lnSpc>
                        <a:spcAft>
                          <a:spcPts val="0"/>
                        </a:spcAft>
                      </a:pPr>
                      <a:r>
                        <a:rPr lang="en-US" sz="1200" dirty="0">
                          <a:latin typeface="Calibri" pitchFamily="34" charset="0"/>
                        </a:rPr>
                        <a:t>meet demand</a:t>
                      </a:r>
                      <a:endParaRPr lang="en-IN" sz="1200" dirty="0">
                        <a:latin typeface="Calibri" pitchFamily="34" charset="0"/>
                      </a:endParaRPr>
                    </a:p>
                    <a:p>
                      <a:pPr>
                        <a:lnSpc>
                          <a:spcPct val="115000"/>
                        </a:lnSpc>
                        <a:spcAft>
                          <a:spcPts val="0"/>
                        </a:spcAft>
                      </a:pPr>
                      <a:r>
                        <a:rPr lang="en-US" sz="1200" dirty="0">
                          <a:latin typeface="Calibri" pitchFamily="34" charset="0"/>
                        </a:rPr>
                        <a:t>Increased water supplies to</a:t>
                      </a:r>
                      <a:endParaRPr lang="en-IN" sz="1200" dirty="0">
                        <a:latin typeface="Calibri" pitchFamily="34" charset="0"/>
                      </a:endParaRPr>
                    </a:p>
                    <a:p>
                      <a:pPr algn="just">
                        <a:lnSpc>
                          <a:spcPct val="115000"/>
                        </a:lnSpc>
                        <a:spcAft>
                          <a:spcPts val="0"/>
                        </a:spcAft>
                      </a:pPr>
                      <a:r>
                        <a:rPr lang="en-US" sz="1200" dirty="0">
                          <a:latin typeface="Calibri" pitchFamily="34" charset="0"/>
                        </a:rPr>
                        <a:t>meet demand</a:t>
                      </a:r>
                      <a:endParaRPr lang="en-IN"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en-US" sz="1200" dirty="0">
                          <a:latin typeface="Calibri" pitchFamily="34" charset="0"/>
                        </a:rPr>
                        <a:t>Increased availability of water for energy and Agriculture</a:t>
                      </a:r>
                      <a:endParaRPr lang="en-IN" sz="1200" dirty="0">
                        <a:latin typeface="Calibri" pitchFamily="34" charset="0"/>
                      </a:endParaRPr>
                    </a:p>
                    <a:p>
                      <a:pPr>
                        <a:lnSpc>
                          <a:spcPct val="115000"/>
                        </a:lnSpc>
                        <a:spcAft>
                          <a:spcPts val="0"/>
                        </a:spcAft>
                      </a:pPr>
                      <a:r>
                        <a:rPr lang="en-US" sz="1200" dirty="0">
                          <a:latin typeface="Calibri" pitchFamily="34" charset="0"/>
                        </a:rPr>
                        <a:t>Increased availability of freshwater for food,</a:t>
                      </a:r>
                      <a:endParaRPr lang="en-IN" sz="1200" dirty="0">
                        <a:latin typeface="Calibri" pitchFamily="34" charset="0"/>
                      </a:endParaRPr>
                    </a:p>
                    <a:p>
                      <a:pPr>
                        <a:lnSpc>
                          <a:spcPct val="115000"/>
                        </a:lnSpc>
                        <a:spcAft>
                          <a:spcPts val="0"/>
                        </a:spcAft>
                      </a:pPr>
                      <a:r>
                        <a:rPr lang="en-US" sz="1200" dirty="0">
                          <a:latin typeface="Calibri" pitchFamily="34" charset="0"/>
                        </a:rPr>
                        <a:t>energy, and other uses</a:t>
                      </a:r>
                      <a:endParaRPr lang="en-IN" sz="1200" dirty="0">
                        <a:latin typeface="Calibri" pitchFamily="34" charset="0"/>
                      </a:endParaRPr>
                    </a:p>
                    <a:p>
                      <a:pPr>
                        <a:lnSpc>
                          <a:spcPct val="115000"/>
                        </a:lnSpc>
                        <a:spcAft>
                          <a:spcPts val="0"/>
                        </a:spcAft>
                      </a:pPr>
                      <a:r>
                        <a:rPr lang="en-US" sz="1200" dirty="0">
                          <a:latin typeface="Calibri" pitchFamily="34" charset="0"/>
                        </a:rPr>
                        <a:t>Increased availability of water for energy and agriculture</a:t>
                      </a:r>
                      <a:endParaRPr lang="en-IN" sz="1200" dirty="0">
                        <a:latin typeface="Calibri" pitchFamily="34" charset="0"/>
                      </a:endParaRPr>
                    </a:p>
                    <a:p>
                      <a:pPr>
                        <a:lnSpc>
                          <a:spcPct val="115000"/>
                        </a:lnSpc>
                        <a:spcAft>
                          <a:spcPts val="0"/>
                        </a:spcAft>
                      </a:pPr>
                      <a:r>
                        <a:rPr lang="en-US" sz="1200" dirty="0">
                          <a:latin typeface="Calibri" pitchFamily="34" charset="0"/>
                        </a:rPr>
                        <a:t>Increased availability of freshwater and overall</a:t>
                      </a:r>
                      <a:endParaRPr lang="en-IN" sz="1200" dirty="0">
                        <a:latin typeface="Calibri" pitchFamily="34" charset="0"/>
                      </a:endParaRPr>
                    </a:p>
                    <a:p>
                      <a:pPr>
                        <a:lnSpc>
                          <a:spcPct val="115000"/>
                        </a:lnSpc>
                        <a:spcAft>
                          <a:spcPts val="0"/>
                        </a:spcAft>
                      </a:pPr>
                      <a:r>
                        <a:rPr lang="en-US" sz="1200" dirty="0">
                          <a:latin typeface="Calibri" pitchFamily="34" charset="0"/>
                        </a:rPr>
                        <a:t>water supply for energy, agriculture, and other</a:t>
                      </a:r>
                      <a:endParaRPr lang="en-IN" sz="1200" dirty="0">
                        <a:latin typeface="Calibri" pitchFamily="34" charset="0"/>
                      </a:endParaRPr>
                    </a:p>
                    <a:p>
                      <a:pPr>
                        <a:lnSpc>
                          <a:spcPct val="115000"/>
                        </a:lnSpc>
                        <a:spcAft>
                          <a:spcPts val="0"/>
                        </a:spcAft>
                      </a:pPr>
                      <a:r>
                        <a:rPr lang="en-US" sz="1200" dirty="0">
                          <a:latin typeface="Calibri" pitchFamily="34" charset="0"/>
                        </a:rPr>
                        <a:t>uses</a:t>
                      </a:r>
                      <a:endParaRPr lang="en-IN" sz="1200" dirty="0">
                        <a:latin typeface="Calibri" pitchFamily="34" charset="0"/>
                      </a:endParaRPr>
                    </a:p>
                    <a:p>
                      <a:pPr>
                        <a:lnSpc>
                          <a:spcPct val="115000"/>
                        </a:lnSpc>
                        <a:spcAft>
                          <a:spcPts val="0"/>
                        </a:spcAft>
                      </a:pPr>
                      <a:r>
                        <a:rPr lang="en-US" sz="1200" dirty="0">
                          <a:latin typeface="Calibri" pitchFamily="34" charset="0"/>
                        </a:rPr>
                        <a:t>Increased availability of freshwater and overall</a:t>
                      </a:r>
                      <a:endParaRPr lang="en-IN" sz="1200" dirty="0">
                        <a:latin typeface="Calibri" pitchFamily="34" charset="0"/>
                      </a:endParaRPr>
                    </a:p>
                    <a:p>
                      <a:pPr>
                        <a:lnSpc>
                          <a:spcPct val="115000"/>
                        </a:lnSpc>
                        <a:spcAft>
                          <a:spcPts val="0"/>
                        </a:spcAft>
                      </a:pPr>
                      <a:r>
                        <a:rPr lang="en-US" sz="1200" dirty="0">
                          <a:latin typeface="Calibri" pitchFamily="34" charset="0"/>
                        </a:rPr>
                        <a:t>water supply for energy, agriculture, and other</a:t>
                      </a:r>
                      <a:endParaRPr lang="en-IN" sz="1200" dirty="0">
                        <a:latin typeface="Calibri" pitchFamily="34" charset="0"/>
                      </a:endParaRPr>
                    </a:p>
                    <a:p>
                      <a:pPr>
                        <a:lnSpc>
                          <a:spcPct val="115000"/>
                        </a:lnSpc>
                        <a:spcAft>
                          <a:spcPts val="0"/>
                        </a:spcAft>
                      </a:pPr>
                      <a:r>
                        <a:rPr lang="en-US" sz="1200" dirty="0">
                          <a:latin typeface="Calibri" pitchFamily="34" charset="0"/>
                        </a:rPr>
                        <a:t>uses</a:t>
                      </a:r>
                      <a:endParaRPr lang="en-IN" sz="1200" dirty="0">
                        <a:latin typeface="Calibri" pitchFamily="34" charset="0"/>
                      </a:endParaRPr>
                    </a:p>
                    <a:p>
                      <a:pPr>
                        <a:lnSpc>
                          <a:spcPct val="115000"/>
                        </a:lnSpc>
                        <a:spcAft>
                          <a:spcPts val="0"/>
                        </a:spcAft>
                      </a:pPr>
                      <a:r>
                        <a:rPr lang="en-US" sz="1200" dirty="0">
                          <a:latin typeface="Calibri" pitchFamily="34" charset="0"/>
                        </a:rPr>
                        <a:t>Increased water supply for energy and other</a:t>
                      </a:r>
                      <a:endParaRPr lang="en-IN" sz="1200" dirty="0">
                        <a:latin typeface="Calibri" pitchFamily="34" charset="0"/>
                      </a:endParaRPr>
                    </a:p>
                    <a:p>
                      <a:pPr>
                        <a:lnSpc>
                          <a:spcPct val="115000"/>
                        </a:lnSpc>
                        <a:spcAft>
                          <a:spcPts val="0"/>
                        </a:spcAft>
                      </a:pPr>
                      <a:r>
                        <a:rPr lang="en-US" sz="1200" dirty="0">
                          <a:latin typeface="Calibri" pitchFamily="34" charset="0"/>
                        </a:rPr>
                        <a:t>uses, improved water quality, reduction in flood</a:t>
                      </a:r>
                      <a:endParaRPr lang="en-IN" sz="1200" dirty="0">
                        <a:latin typeface="Calibri" pitchFamily="34" charset="0"/>
                      </a:endParaRPr>
                    </a:p>
                    <a:p>
                      <a:pPr>
                        <a:lnSpc>
                          <a:spcPct val="115000"/>
                        </a:lnSpc>
                        <a:spcAft>
                          <a:spcPts val="0"/>
                        </a:spcAft>
                      </a:pPr>
                      <a:r>
                        <a:rPr lang="en-US" sz="1200" dirty="0">
                          <a:latin typeface="Calibri" pitchFamily="34" charset="0"/>
                        </a:rPr>
                        <a:t>potential</a:t>
                      </a:r>
                      <a:endParaRPr lang="en-IN" sz="1200" dirty="0">
                        <a:latin typeface="Calibri" pitchFamily="34" charset="0"/>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IN" dirty="0"/>
          </a:p>
        </p:txBody>
      </p:sp>
      <p:sp>
        <p:nvSpPr>
          <p:cNvPr id="3" name="Slide Number Placeholder 2"/>
          <p:cNvSpPr>
            <a:spLocks noGrp="1"/>
          </p:cNvSpPr>
          <p:nvPr>
            <p:ph type="sldNum" sz="quarter" idx="12"/>
          </p:nvPr>
        </p:nvSpPr>
        <p:spPr/>
        <p:txBody>
          <a:bodyPr/>
          <a:lstStyle/>
          <a:p>
            <a:fld id="{7B0BD361-BBDE-4763-BC0A-9261A90693DF}" type="slidenum">
              <a:rPr lang="en-IN" smtClean="0"/>
              <a:pPr/>
              <a:t>9</a:t>
            </a:fld>
            <a:endParaRPr lang="en-IN"/>
          </a:p>
        </p:txBody>
      </p:sp>
      <p:graphicFrame>
        <p:nvGraphicFramePr>
          <p:cNvPr id="5" name="Content Placeholder 4"/>
          <p:cNvGraphicFramePr>
            <a:graphicFrameLocks noGrp="1"/>
          </p:cNvGraphicFramePr>
          <p:nvPr>
            <p:ph sz="quarter" idx="1"/>
          </p:nvPr>
        </p:nvGraphicFramePr>
        <p:xfrm>
          <a:off x="467544" y="1412776"/>
          <a:ext cx="7772400" cy="3995928"/>
        </p:xfrm>
        <a:graphic>
          <a:graphicData uri="http://schemas.openxmlformats.org/drawingml/2006/table">
            <a:tbl>
              <a:tblPr firstRow="1" bandRow="1">
                <a:tableStyleId>{5940675A-B579-460E-94D1-54222C63F5DA}</a:tableStyleId>
              </a:tblPr>
              <a:tblGrid>
                <a:gridCol w="1943100"/>
                <a:gridCol w="1943100"/>
                <a:gridCol w="1943100"/>
                <a:gridCol w="1943100"/>
              </a:tblGrid>
              <a:tr h="370840">
                <a:tc>
                  <a:txBody>
                    <a:bodyPr/>
                    <a:lstStyle/>
                    <a:p>
                      <a:endParaRPr lang="en-IN" sz="1200" dirty="0"/>
                    </a:p>
                  </a:txBody>
                  <a:tcPr/>
                </a:tc>
                <a:tc>
                  <a:txBody>
                    <a:bodyPr/>
                    <a:lstStyle/>
                    <a:p>
                      <a:pPr algn="just">
                        <a:lnSpc>
                          <a:spcPct val="115000"/>
                        </a:lnSpc>
                        <a:spcAft>
                          <a:spcPts val="0"/>
                        </a:spcAft>
                      </a:pPr>
                      <a:r>
                        <a:rPr lang="en-US" sz="1200" dirty="0"/>
                        <a:t>Sector-specific adaptation measures</a:t>
                      </a:r>
                      <a:endParaRPr lang="en-IN" sz="1200" dirty="0">
                        <a:latin typeface="Calibri"/>
                        <a:ea typeface="Calibri"/>
                        <a:cs typeface="Times New Roman"/>
                      </a:endParaRPr>
                    </a:p>
                  </a:txBody>
                  <a:tcPr marL="68580" marR="68580" marT="0" marB="0"/>
                </a:tc>
                <a:tc>
                  <a:txBody>
                    <a:bodyPr/>
                    <a:lstStyle/>
                    <a:p>
                      <a:pPr algn="just">
                        <a:lnSpc>
                          <a:spcPct val="115000"/>
                        </a:lnSpc>
                        <a:spcAft>
                          <a:spcPts val="0"/>
                        </a:spcAft>
                      </a:pPr>
                      <a:r>
                        <a:rPr lang="en-US" sz="1200"/>
                        <a:t>Positive implication for the Sector</a:t>
                      </a:r>
                      <a:endParaRPr lang="en-IN" sz="1200">
                        <a:latin typeface="Calibri"/>
                        <a:ea typeface="Calibri"/>
                        <a:cs typeface="Times New Roman"/>
                      </a:endParaRPr>
                    </a:p>
                  </a:txBody>
                  <a:tcPr marL="68580" marR="68580" marT="0" marB="0"/>
                </a:tc>
                <a:tc>
                  <a:txBody>
                    <a:bodyPr/>
                    <a:lstStyle/>
                    <a:p>
                      <a:pPr algn="just">
                        <a:lnSpc>
                          <a:spcPct val="115000"/>
                        </a:lnSpc>
                        <a:spcAft>
                          <a:spcPts val="0"/>
                        </a:spcAft>
                      </a:pPr>
                      <a:r>
                        <a:rPr lang="en-US" sz="1200" dirty="0"/>
                        <a:t>Potential for synergies across the nexus</a:t>
                      </a:r>
                      <a:endParaRPr lang="en-IN" sz="1200" dirty="0">
                        <a:latin typeface="Calibri"/>
                        <a:ea typeface="Calibri"/>
                        <a:cs typeface="Times New Roman"/>
                      </a:endParaRPr>
                    </a:p>
                  </a:txBody>
                  <a:tcPr marL="68580" marR="68580" marT="0" marB="0"/>
                </a:tc>
              </a:tr>
              <a:tr h="370840">
                <a:tc>
                  <a:txBody>
                    <a:bodyPr/>
                    <a:lstStyle/>
                    <a:p>
                      <a:pPr algn="just">
                        <a:lnSpc>
                          <a:spcPct val="115000"/>
                        </a:lnSpc>
                        <a:spcAft>
                          <a:spcPts val="0"/>
                        </a:spcAft>
                      </a:pPr>
                      <a:r>
                        <a:rPr lang="en-US" sz="1200" dirty="0"/>
                        <a:t>Land</a:t>
                      </a:r>
                      <a:endParaRPr lang="en-IN" sz="12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Switching to drought-tolerant crops</a:t>
                      </a:r>
                      <a:endParaRPr lang="en-IN" sz="1200" dirty="0"/>
                    </a:p>
                    <a:p>
                      <a:pPr>
                        <a:lnSpc>
                          <a:spcPct val="115000"/>
                        </a:lnSpc>
                        <a:spcAft>
                          <a:spcPts val="0"/>
                        </a:spcAft>
                      </a:pPr>
                      <a:r>
                        <a:rPr lang="en-US" sz="1200" dirty="0"/>
                        <a:t>and promote drought resistant  original  and  breeds develop Sea-weed as a marketable product.</a:t>
                      </a:r>
                      <a:endParaRPr lang="en-IN" sz="1200" dirty="0"/>
                    </a:p>
                    <a:p>
                      <a:pPr>
                        <a:lnSpc>
                          <a:spcPct val="115000"/>
                        </a:lnSpc>
                        <a:spcAft>
                          <a:spcPts val="0"/>
                        </a:spcAft>
                      </a:pPr>
                      <a:r>
                        <a:rPr lang="en-US" sz="1200" dirty="0"/>
                        <a:t>Using waste or marginal land for</a:t>
                      </a:r>
                      <a:endParaRPr lang="en-IN" sz="1200" dirty="0"/>
                    </a:p>
                    <a:p>
                      <a:pPr>
                        <a:lnSpc>
                          <a:spcPct val="115000"/>
                        </a:lnSpc>
                        <a:spcAft>
                          <a:spcPts val="0"/>
                        </a:spcAft>
                      </a:pPr>
                      <a:r>
                        <a:rPr lang="en-US" sz="1200" dirty="0"/>
                        <a:t>grass land development to support </a:t>
                      </a:r>
                      <a:endParaRPr lang="en-IN" sz="1200" dirty="0"/>
                    </a:p>
                    <a:p>
                      <a:pPr algn="just">
                        <a:lnSpc>
                          <a:spcPct val="115000"/>
                        </a:lnSpc>
                        <a:spcAft>
                          <a:spcPts val="0"/>
                        </a:spcAft>
                      </a:pPr>
                      <a:r>
                        <a:rPr lang="en-US" sz="1200" dirty="0"/>
                        <a:t>Livestock development.</a:t>
                      </a:r>
                      <a:endParaRPr lang="en-IN" sz="12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Increased/maintained </a:t>
                      </a:r>
                      <a:r>
                        <a:rPr lang="en-US" sz="1200" dirty="0" err="1"/>
                        <a:t>cropyield</a:t>
                      </a:r>
                      <a:r>
                        <a:rPr lang="en-US" sz="1200" dirty="0"/>
                        <a:t> in drought areas</a:t>
                      </a:r>
                      <a:endParaRPr lang="en-IN" sz="1200" dirty="0"/>
                    </a:p>
                    <a:p>
                      <a:pPr algn="just">
                        <a:lnSpc>
                          <a:spcPct val="115000"/>
                        </a:lnSpc>
                        <a:spcAft>
                          <a:spcPts val="0"/>
                        </a:spcAft>
                      </a:pPr>
                      <a:r>
                        <a:rPr lang="en-US" sz="1200" dirty="0"/>
                        <a:t>Increase in renewable energy</a:t>
                      </a:r>
                      <a:endParaRPr lang="en-IN" sz="12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Reduced water demand</a:t>
                      </a:r>
                      <a:endParaRPr lang="en-IN" sz="1200" dirty="0"/>
                    </a:p>
                    <a:p>
                      <a:pPr>
                        <a:lnSpc>
                          <a:spcPct val="115000"/>
                        </a:lnSpc>
                        <a:spcAft>
                          <a:spcPts val="0"/>
                        </a:spcAft>
                      </a:pPr>
                      <a:r>
                        <a:rPr lang="en-US" sz="1200" dirty="0"/>
                        <a:t>Reduced pressure on non-renewable energy as</a:t>
                      </a:r>
                      <a:endParaRPr lang="en-IN" sz="1200" dirty="0"/>
                    </a:p>
                    <a:p>
                      <a:pPr algn="just">
                        <a:lnSpc>
                          <a:spcPct val="115000"/>
                        </a:lnSpc>
                        <a:spcAft>
                          <a:spcPts val="0"/>
                        </a:spcAft>
                      </a:pPr>
                      <a:r>
                        <a:rPr lang="en-US" sz="1200" dirty="0"/>
                        <a:t>some fossil fuels are replaced with </a:t>
                      </a:r>
                      <a:r>
                        <a:rPr lang="en-US" sz="1200" dirty="0" err="1"/>
                        <a:t>biofuels</a:t>
                      </a:r>
                      <a:endParaRPr lang="en-IN" sz="1200" dirty="0">
                        <a:latin typeface="Calibri"/>
                        <a:ea typeface="Calibri"/>
                        <a:cs typeface="Times New Roman"/>
                      </a:endParaRPr>
                    </a:p>
                  </a:txBody>
                  <a:tcPr marL="68580" marR="68580" marT="0" marB="0"/>
                </a:tc>
              </a:tr>
              <a:tr h="370840">
                <a:tc>
                  <a:txBody>
                    <a:bodyPr/>
                    <a:lstStyle/>
                    <a:p>
                      <a:pPr algn="just">
                        <a:lnSpc>
                          <a:spcPct val="115000"/>
                        </a:lnSpc>
                        <a:spcAft>
                          <a:spcPts val="0"/>
                        </a:spcAft>
                      </a:pPr>
                      <a:r>
                        <a:rPr lang="en-US" sz="1200" dirty="0"/>
                        <a:t>Energy</a:t>
                      </a:r>
                      <a:endParaRPr lang="en-IN" sz="12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Increasing transmission capacity</a:t>
                      </a:r>
                      <a:endParaRPr lang="en-IN" sz="1200" dirty="0"/>
                    </a:p>
                    <a:p>
                      <a:pPr>
                        <a:lnSpc>
                          <a:spcPct val="115000"/>
                        </a:lnSpc>
                        <a:spcAft>
                          <a:spcPts val="0"/>
                        </a:spcAft>
                      </a:pPr>
                      <a:r>
                        <a:rPr lang="en-US" sz="1200" dirty="0"/>
                        <a:t>and reduce transmission losses Enhancing efficiency of existing renewable energy, like solar, wind, biogas, and bio energy at local level and replicating them on mass-scale.</a:t>
                      </a:r>
                      <a:endParaRPr lang="en-IN" sz="12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Reduced economic and social impacts Increased clean energy and reduced pressure on energy</a:t>
                      </a:r>
                      <a:endParaRPr lang="en-IN" sz="12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Potential for reduced emissions if new transmission and wind/solar power supplied to the grid Reduced GHG emissions, reduced water demand for cooling, thermal power</a:t>
                      </a:r>
                      <a:endParaRPr lang="en-IN" sz="1200" dirty="0">
                        <a:latin typeface="Calibri"/>
                        <a:ea typeface="Calibri"/>
                        <a:cs typeface="Times New Roman"/>
                      </a:endParaRPr>
                    </a:p>
                  </a:txBody>
                  <a:tcPr marL="68580" marR="68580" marT="0" marB="0"/>
                </a:tc>
              </a:tr>
            </a:tbl>
          </a:graphicData>
        </a:graphic>
      </p:graphicFrame>
      <p:sp>
        <p:nvSpPr>
          <p:cNvPr id="44033" name="Rectangle 1"/>
          <p:cNvSpPr>
            <a:spLocks noChangeArrowheads="1"/>
          </p:cNvSpPr>
          <p:nvPr/>
        </p:nvSpPr>
        <p:spPr bwMode="auto">
          <a:xfrm>
            <a:off x="467544" y="5517232"/>
            <a:ext cx="77768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adapted from Skaggs, Hibbard,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Janetos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Rice (2012).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4615</TotalTime>
  <Words>3245</Words>
  <Application>Microsoft Office PowerPoint</Application>
  <PresentationFormat>On-screen Show (4:3)</PresentationFormat>
  <Paragraphs>258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Equity</vt:lpstr>
      <vt:lpstr> ON-FARM RENEWABLE: HOW THE WORLD'S FARMERS CAN ADDRESS CLIMATE CHANGE AND SUPPORT FOOD SECURITY  On 9th November 2016-Blue Zone – Room :Pacific(150) </vt:lpstr>
      <vt:lpstr>Slide 2</vt:lpstr>
      <vt:lpstr>Slide 3</vt:lpstr>
      <vt:lpstr>Slide 4</vt:lpstr>
      <vt:lpstr>Slide 5</vt:lpstr>
      <vt:lpstr>The Complementarities and co-benefits from nexus-based adaptation are as under</vt:lpstr>
      <vt:lpstr>continuee</vt:lpstr>
      <vt:lpstr>Synergies between the climate change adaptation and nexus approaches</vt:lpstr>
      <vt:lpstr>Continue…</vt:lpstr>
      <vt:lpstr>Food Security:</vt:lpstr>
      <vt:lpstr>Water Scarcity:</vt:lpstr>
      <vt:lpstr>Energy Scarcity:</vt:lpstr>
      <vt:lpstr>Impact of Climate Change:</vt:lpstr>
      <vt:lpstr>Some examples of other inefficiency in use of water resources are: </vt:lpstr>
      <vt:lpstr>Slide 15</vt:lpstr>
      <vt:lpstr>Slide 16</vt:lpstr>
      <vt:lpstr>Slide 17</vt:lpstr>
      <vt:lpstr>Wastage of food </vt:lpstr>
      <vt:lpstr>Consumers: </vt:lpstr>
      <vt:lpstr> The Gujarat Approach India</vt:lpstr>
      <vt:lpstr>Slide 21</vt:lpstr>
      <vt:lpstr>Slide 22</vt:lpstr>
      <vt:lpstr>Energy: </vt:lpstr>
      <vt:lpstr>Solar Pumps:</vt:lpstr>
      <vt:lpstr>Slide 25</vt:lpstr>
      <vt:lpstr>Way Forward</vt:lpstr>
      <vt:lpstr>Slide 27</vt:lpstr>
      <vt:lpstr>Slide 28</vt:lpstr>
      <vt:lpstr>Slide 29</vt:lpstr>
      <vt:lpstr>Slide 30</vt:lpstr>
      <vt:lpstr>CONCLUSION</vt:lpstr>
      <vt:lpstr>Slide 32</vt:lpstr>
      <vt:lpstr>Slide 33</vt:lpstr>
      <vt:lpstr>Slide 34</vt:lpstr>
      <vt:lpstr>NCCSD</vt:lpstr>
      <vt:lpstr>WHAT WE DO?</vt:lpstr>
      <vt:lpstr>Slide 37</vt:lpstr>
      <vt:lpstr>Slide 38</vt:lpstr>
      <vt:lpstr>Accreditation </vt:lpstr>
      <vt:lpstr>Slide 40</vt:lpstr>
      <vt:lpstr>Slide 41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Sidhu</dc:creator>
  <cp:lastModifiedBy>Hetal</cp:lastModifiedBy>
  <cp:revision>503</cp:revision>
  <dcterms:created xsi:type="dcterms:W3CDTF">2012-04-02T15:59:19Z</dcterms:created>
  <dcterms:modified xsi:type="dcterms:W3CDTF">2016-11-05T08:06:41Z</dcterms:modified>
</cp:coreProperties>
</file>