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331" r:id="rId2"/>
    <p:sldId id="332" r:id="rId3"/>
    <p:sldId id="335" r:id="rId4"/>
    <p:sldId id="336" r:id="rId5"/>
    <p:sldId id="383" r:id="rId6"/>
    <p:sldId id="387" r:id="rId7"/>
    <p:sldId id="409" r:id="rId8"/>
    <p:sldId id="410" r:id="rId9"/>
    <p:sldId id="411" r:id="rId10"/>
    <p:sldId id="412" r:id="rId11"/>
    <p:sldId id="413" r:id="rId12"/>
    <p:sldId id="389" r:id="rId13"/>
    <p:sldId id="391" r:id="rId14"/>
    <p:sldId id="414" r:id="rId15"/>
    <p:sldId id="404" r:id="rId16"/>
    <p:sldId id="406" r:id="rId17"/>
    <p:sldId id="407" r:id="rId18"/>
    <p:sldId id="398" r:id="rId19"/>
    <p:sldId id="400" r:id="rId20"/>
    <p:sldId id="402" r:id="rId21"/>
    <p:sldId id="33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947" autoAdjust="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A3654116-512E-42CA-B551-0D28429133F8}" type="datetimeFigureOut">
              <a:rPr lang="en-US" smtClean="0"/>
              <a:pPr/>
              <a:t>11/1/2022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174F13AA-6BDC-42F0-97BB-898FA013953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1A2DAB5-C690-4A4F-AA6C-2251E114BB53}" type="datetimeFigureOut">
              <a:rPr lang="en-US" smtClean="0"/>
              <a:pPr/>
              <a:t>11/1/2022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7237D2-90DF-4502-9559-A0230EE192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5" name="Shape 14"/>
          <p:cNvCxnSpPr/>
          <p:nvPr/>
        </p:nvCxnSpPr>
        <p:spPr>
          <a:xfrm rot="5400000" flipH="1" flipV="1">
            <a:off x="4419602"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pPr/>
              <a:t>‹#›</a:t>
            </a:fld>
            <a:endParaRPr lang="en-US"/>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pPr/>
              <a:t>11/1/2022</a:t>
            </a:fld>
            <a:endParaRPr lang="en-US"/>
          </a:p>
        </p:txBody>
      </p:sp>
    </p:spTree>
    <p:extLst>
      <p:ext uri="{BB962C8B-B14F-4D97-AF65-F5344CB8AC3E}">
        <p14:creationId xmlns:p14="http://schemas.microsoft.com/office/powerpoint/2010/main" xmlns="" val="36604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in/url?sa=i&amp;rct=j&amp;q=&amp;esrc=s&amp;source=images&amp;cd=&amp;cad=rja&amp;uact=8&amp;ved=&amp;url=http://dir.indiamart.com/impcat/agro-farming-services.html&amp;ei=cVF6Vf3ANIaF8gWm5YEQ&amp;bvm=bv.95515949,d.dGc&amp;psig=AFQjCNFe4ze5ByC2C6v8snEbpzMm2A1A3Q&amp;ust=1434166002314543" TargetMode="External"/><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ccsdindia.org/" TargetMode="External"/><Relationship Id="rId2" Type="http://schemas.openxmlformats.org/officeDocument/2006/relationships/hyperlink" Target="mailto:drkiritshelat@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0" y="0"/>
            <a:ext cx="2438400" cy="2100943"/>
          </a:xfrm>
          <a:prstGeom prst="rect">
            <a:avLst/>
          </a:prstGeom>
          <a:noFill/>
          <a:ln w="9525">
            <a:noFill/>
            <a:miter lim="800000"/>
            <a:headEnd/>
            <a:tailEnd/>
          </a:ln>
        </p:spPr>
      </p:pic>
      <p:sp>
        <p:nvSpPr>
          <p:cNvPr id="2" name="Title 1"/>
          <p:cNvSpPr>
            <a:spLocks noGrp="1"/>
          </p:cNvSpPr>
          <p:nvPr>
            <p:ph type="ctrTitle"/>
          </p:nvPr>
        </p:nvSpPr>
        <p:spPr>
          <a:xfrm>
            <a:off x="762000" y="1981200"/>
            <a:ext cx="7620000" cy="2590800"/>
          </a:xfrm>
          <a:solidFill>
            <a:schemeClr val="bg1"/>
          </a:solidFill>
        </p:spPr>
        <p:txBody>
          <a:bodyPr anchor="ctr">
            <a:noAutofit/>
          </a:bodyPr>
          <a:lstStyle/>
          <a:p>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i="1" dirty="0" smtClean="0"/>
              <a:t>Circular Economy                      </a:t>
            </a:r>
            <a:r>
              <a:rPr lang="en-US" sz="2400" i="1" dirty="0" smtClean="0"/>
              <a:t/>
            </a:r>
            <a:br>
              <a:rPr lang="en-US" sz="2400" i="1" dirty="0" smtClean="0"/>
            </a:br>
            <a:r>
              <a:rPr lang="en-US" sz="2400" b="1" i="1" dirty="0" smtClean="0"/>
              <a:t>                  Sustainable Development: Nature’s Forces:-</a:t>
            </a:r>
            <a:br>
              <a:rPr lang="en-US" sz="2400" b="1" i="1" dirty="0" smtClean="0"/>
            </a:br>
            <a:r>
              <a:rPr lang="en-US" sz="2400" b="1" i="1" dirty="0" smtClean="0"/>
              <a:t/>
            </a:r>
            <a:br>
              <a:rPr lang="en-US" sz="2400" b="1" i="1" dirty="0" smtClean="0"/>
            </a:br>
            <a:r>
              <a:rPr lang="en-US" sz="2400" b="1" i="1" dirty="0" smtClean="0"/>
              <a:t>The Role of Farmers and Ranchers in Concurrently Delivering Climate Change,</a:t>
            </a:r>
            <a:br>
              <a:rPr lang="en-US" sz="2400" b="1" i="1" dirty="0" smtClean="0"/>
            </a:br>
            <a:r>
              <a:rPr lang="en-US" sz="2400" b="1" i="1" dirty="0" smtClean="0"/>
              <a:t>Agro ecosystems Services and Food &amp; Nutrition Security</a:t>
            </a:r>
            <a:r>
              <a:rPr lang="en-US" sz="2400" i="1" dirty="0" smtClean="0"/>
              <a:t/>
            </a:r>
            <a:br>
              <a:rPr lang="en-US" sz="2400" i="1" dirty="0" smtClean="0"/>
            </a:br>
            <a:r>
              <a:rPr lang="en-US" sz="2400" dirty="0" smtClean="0"/>
              <a:t/>
            </a:r>
            <a:br>
              <a:rPr lang="en-US" sz="2400" dirty="0" smtClean="0"/>
            </a:br>
            <a:r>
              <a:rPr lang="en-US" sz="4800" b="1" dirty="0" smtClean="0">
                <a:solidFill>
                  <a:srgbClr val="0070C0"/>
                </a:solidFill>
              </a:rPr>
              <a:t/>
            </a:r>
            <a:br>
              <a:rPr lang="en-US" sz="4800" b="1" dirty="0" smtClean="0">
                <a:solidFill>
                  <a:srgbClr val="0070C0"/>
                </a:solidFill>
              </a:rPr>
            </a:br>
            <a:r>
              <a:rPr lang="en-US" sz="2800" dirty="0" smtClean="0"/>
              <a:t/>
            </a:r>
            <a:br>
              <a:rPr lang="en-US" sz="2800" dirty="0" smtClean="0"/>
            </a:br>
            <a: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t/>
            </a:r>
            <a:b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br>
            <a:endParaRPr lang="en-US" sz="2400" b="1" dirty="0">
              <a:solidFill>
                <a:schemeClr val="accent6">
                  <a:lumMod val="75000"/>
                </a:schemeClr>
              </a:solidFill>
              <a:latin typeface="+mn-lt"/>
            </a:endParaRPr>
          </a:p>
        </p:txBody>
      </p:sp>
      <p:pic>
        <p:nvPicPr>
          <p:cNvPr id="3" name="Picture 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7728857" y="5410200"/>
            <a:ext cx="1415143"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1447800" y="4495801"/>
            <a:ext cx="6019800" cy="1846659"/>
          </a:xfrm>
          <a:prstGeom prst="rect">
            <a:avLst/>
          </a:prstGeom>
          <a:solidFill>
            <a:schemeClr val="bg1"/>
          </a:solidFill>
        </p:spPr>
        <p:txBody>
          <a:bodyPr wrap="square">
            <a:spAutoFit/>
          </a:bodyPr>
          <a:lstStyle/>
          <a:p>
            <a:pPr algn="ctr"/>
            <a:r>
              <a:rPr lang="en-US" sz="2000" b="1" dirty="0" smtClean="0">
                <a:cs typeface="Arial" pitchFamily="34" charset="0"/>
              </a:rPr>
              <a:t>By </a:t>
            </a:r>
          </a:p>
          <a:p>
            <a:pPr algn="ctr"/>
            <a:r>
              <a:rPr lang="en-US" sz="2000" b="1" dirty="0" smtClean="0">
                <a:cs typeface="Arial" pitchFamily="34" charset="0"/>
              </a:rPr>
              <a:t>Dr. </a:t>
            </a:r>
            <a:r>
              <a:rPr lang="en-US" sz="2000" b="1" dirty="0" err="1" smtClean="0">
                <a:cs typeface="Arial" pitchFamily="34" charset="0"/>
              </a:rPr>
              <a:t>Kirit</a:t>
            </a:r>
            <a:r>
              <a:rPr lang="en-US" sz="2000" b="1" dirty="0" smtClean="0">
                <a:cs typeface="Arial" pitchFamily="34" charset="0"/>
              </a:rPr>
              <a:t> </a:t>
            </a:r>
            <a:r>
              <a:rPr lang="en-US" sz="2000" b="1" dirty="0" err="1" smtClean="0">
                <a:cs typeface="Arial" pitchFamily="34" charset="0"/>
              </a:rPr>
              <a:t>Shelat</a:t>
            </a:r>
            <a:r>
              <a:rPr lang="en-US" sz="2000" b="1" dirty="0" smtClean="0">
                <a:cs typeface="Arial" pitchFamily="34" charset="0"/>
              </a:rPr>
              <a:t>, I.A.S. (</a:t>
            </a:r>
            <a:r>
              <a:rPr lang="en-US" sz="2000" b="1" dirty="0" err="1" smtClean="0">
                <a:cs typeface="Arial" pitchFamily="34" charset="0"/>
              </a:rPr>
              <a:t>Retd</a:t>
            </a:r>
            <a:r>
              <a:rPr lang="en-US" sz="2000" b="1" dirty="0" smtClean="0">
                <a:cs typeface="Arial" pitchFamily="34" charset="0"/>
              </a:rPr>
              <a:t>) </a:t>
            </a:r>
          </a:p>
          <a:p>
            <a:pPr algn="ctr"/>
            <a:r>
              <a:rPr lang="en-US" sz="2000" b="1" dirty="0" smtClean="0"/>
              <a:t>Executive Chairman</a:t>
            </a:r>
            <a:endParaRPr lang="en-US" sz="2000" b="1" dirty="0" smtClean="0">
              <a:cs typeface="Arial" pitchFamily="34" charset="0"/>
            </a:endParaRPr>
          </a:p>
          <a:p>
            <a:pPr algn="ctr"/>
            <a:r>
              <a:rPr lang="en-US" b="1" dirty="0" smtClean="0">
                <a:cs typeface="Arial" pitchFamily="34" charset="0"/>
              </a:rPr>
              <a:t>National Council for Climate Change, Sustainable Development </a:t>
            </a:r>
          </a:p>
          <a:p>
            <a:pPr algn="ctr"/>
            <a:r>
              <a:rPr lang="en-US" b="1" dirty="0" smtClean="0">
                <a:cs typeface="Arial" pitchFamily="34" charset="0"/>
              </a:rPr>
              <a:t>and Public Leadership (NCCSD)-Ahmedabad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0" name="Rectangle 9"/>
          <p:cNvSpPr/>
          <p:nvPr/>
        </p:nvSpPr>
        <p:spPr>
          <a:xfrm>
            <a:off x="533400" y="609600"/>
            <a:ext cx="7543800" cy="2062103"/>
          </a:xfrm>
          <a:prstGeom prst="rect">
            <a:avLst/>
          </a:prstGeom>
        </p:spPr>
        <p:txBody>
          <a:bodyPr wrap="square">
            <a:spAutoFit/>
          </a:bodyPr>
          <a:lstStyle/>
          <a:p>
            <a:pPr algn="ctr"/>
            <a:r>
              <a:rPr lang="en-US" sz="4400" b="1" dirty="0" smtClean="0">
                <a:solidFill>
                  <a:srgbClr val="FF0000"/>
                </a:solidFill>
                <a:cs typeface="Arial" pitchFamily="34" charset="0"/>
              </a:rPr>
              <a:t>Side Event for FAO COP 27 Pavilion</a:t>
            </a:r>
          </a:p>
          <a:p>
            <a:pPr algn="ctr"/>
            <a:endParaRPr lang="en-US" sz="4000" b="1" dirty="0">
              <a:solidFill>
                <a:srgbClr val="FF0000"/>
              </a:solidFill>
              <a:cs typeface="Arial" pitchFamily="34" charset="0"/>
            </a:endParaRPr>
          </a:p>
        </p:txBody>
      </p:sp>
    </p:spTree>
    <p:extLst>
      <p:ext uri="{BB962C8B-B14F-4D97-AF65-F5344CB8AC3E}">
        <p14:creationId xmlns="" xmlns:p14="http://schemas.microsoft.com/office/powerpoint/2010/main" val="7295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
            </a:r>
            <a:br>
              <a:rPr lang="en-IN" b="1" u="sng" dirty="0" smtClean="0"/>
            </a:br>
            <a:r>
              <a:rPr lang="en-IN" b="1" u="sng" dirty="0" smtClean="0"/>
              <a:t>Introduction to Rural Liquid Waste Management</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458200" cy="4876800"/>
          </a:xfrm>
        </p:spPr>
        <p:txBody>
          <a:bodyPr>
            <a:normAutofit fontScale="62500" lnSpcReduction="20000"/>
          </a:bodyPr>
          <a:lstStyle/>
          <a:p>
            <a:pPr lvl="0"/>
            <a:r>
              <a:rPr lang="en-IN" dirty="0" smtClean="0"/>
              <a:t>The </a:t>
            </a:r>
            <a:r>
              <a:rPr lang="en-IN" dirty="0" err="1" smtClean="0"/>
              <a:t>Jal</a:t>
            </a:r>
            <a:r>
              <a:rPr lang="en-IN" dirty="0" smtClean="0"/>
              <a:t> </a:t>
            </a:r>
            <a:r>
              <a:rPr lang="en-IN" dirty="0" err="1" smtClean="0"/>
              <a:t>Jivan</a:t>
            </a:r>
            <a:r>
              <a:rPr lang="en-IN" dirty="0" smtClean="0"/>
              <a:t> Mission (2019) provide for minimum 55 litres per capita per day (LPCD) supply of water through tap.  Half of the States are providing 70 litres or 100 litres LPCD.  Considering 65% of it is generated as waste, the grey water (including </a:t>
            </a:r>
            <a:r>
              <a:rPr lang="en-IN" dirty="0" err="1" smtClean="0"/>
              <a:t>blackwater</a:t>
            </a:r>
            <a:r>
              <a:rPr lang="en-IN" dirty="0" smtClean="0"/>
              <a:t>) would be in the range of 40 to 60 LPCD. </a:t>
            </a:r>
            <a:endParaRPr lang="en-US" dirty="0" smtClean="0"/>
          </a:p>
          <a:p>
            <a:pPr lvl="0"/>
            <a:r>
              <a:rPr lang="en-IN" dirty="0" smtClean="0"/>
              <a:t>Thus, 1000 population would generate an average 50 KLD (taking in to account for next 5 years).</a:t>
            </a:r>
            <a:endParaRPr lang="en-US" dirty="0" smtClean="0"/>
          </a:p>
          <a:p>
            <a:pPr lvl="0"/>
            <a:r>
              <a:rPr lang="en-IN" dirty="0" smtClean="0"/>
              <a:t>Treatment of wastewater is a big challenge. The big central treatment plants have proved to be ineffective because of the high cost of operation, increasing load of pollutants, inadequate technology, and very high capital costs. </a:t>
            </a:r>
          </a:p>
          <a:p>
            <a:pPr lvl="0"/>
            <a:r>
              <a:rPr lang="en-IN" dirty="0" smtClean="0"/>
              <a:t>Bio-filters technology qualifies to be a decentralised effective, efficient, cost-effective system for addressing the issues flagged above.</a:t>
            </a:r>
            <a:endParaRPr lang="en-US" dirty="0" smtClean="0"/>
          </a:p>
          <a:p>
            <a:pPr lvl="0"/>
            <a:r>
              <a:rPr lang="en-IN" dirty="0" smtClean="0"/>
              <a:t>The treated water has added nutrients worth (Rs. 1.60 per thousand litres) and is acceptable for Agriculture, land </a:t>
            </a:r>
            <a:r>
              <a:rPr lang="en-IN" dirty="0" err="1" smtClean="0"/>
              <a:t>scape</a:t>
            </a:r>
            <a:r>
              <a:rPr lang="en-IN" dirty="0" smtClean="0"/>
              <a:t> as per CPCB norms of 2017.  The nutrient rich water can fetch Rs.2.00 per thousand litres. </a:t>
            </a:r>
            <a:endParaRPr lang="en-US" dirty="0" smtClean="0"/>
          </a:p>
          <a:p>
            <a:pPr lvl="0"/>
            <a:r>
              <a:rPr lang="en-IN" dirty="0" smtClean="0"/>
              <a:t>The treated water supply supplements dwindled water supply in summer to support summer crops. </a:t>
            </a:r>
            <a:endParaRPr lang="en-US" dirty="0" smtClean="0"/>
          </a:p>
          <a:p>
            <a:pPr lvl="0"/>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0"/>
            <a:r>
              <a:rPr lang="en-IN" dirty="0" smtClean="0"/>
              <a:t>The indirect benefit is also equivalent saving of extraction / distribution expenditure of Agriculture Water (Rs.5/- to Rs. 10/- per thousand litres depending on source and distance of transport).</a:t>
            </a:r>
            <a:endParaRPr lang="en-US" dirty="0" smtClean="0"/>
          </a:p>
          <a:p>
            <a:pPr lvl="0"/>
            <a:r>
              <a:rPr lang="en-IN" dirty="0" smtClean="0"/>
              <a:t>Ultimately, Waste Water Treatment is crucial for reducing pollution load in ground water and streams &amp; rivers. </a:t>
            </a:r>
            <a:endParaRPr lang="en-US" dirty="0" smtClean="0"/>
          </a:p>
          <a:p>
            <a:pPr lvl="0"/>
            <a:r>
              <a:rPr lang="en-IN" dirty="0" smtClean="0"/>
              <a:t>Bio-Filter technology also obviate the generation of sludge and hence its management, it also can handle black water (septic tanks). </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CASE-4 </a:t>
            </a:r>
            <a:r>
              <a:rPr lang="en-IN" b="1" dirty="0" smtClean="0"/>
              <a:t>Village Level Hydro Power-Maharashtra</a:t>
            </a:r>
            <a:r>
              <a:rPr lang="en-US" b="1" dirty="0" smtClean="0"/>
              <a:t/>
            </a:r>
            <a:br>
              <a:rPr lang="en-US" b="1" dirty="0" smtClean="0"/>
            </a:br>
            <a:endParaRPr lang="en-US" dirty="0"/>
          </a:p>
        </p:txBody>
      </p:sp>
      <p:pic>
        <p:nvPicPr>
          <p:cNvPr id="33794" name="Picture 2"/>
          <p:cNvPicPr>
            <a:picLocks noGrp="1" noChangeAspect="1" noChangeArrowheads="1"/>
          </p:cNvPicPr>
          <p:nvPr>
            <p:ph idx="1"/>
          </p:nvPr>
        </p:nvPicPr>
        <p:blipFill>
          <a:blip r:embed="rId2"/>
          <a:srcRect l="16117" t="28622" r="30638" b="20870"/>
          <a:stretch>
            <a:fillRect/>
          </a:stretch>
        </p:blipFill>
        <p:spPr bwMode="auto">
          <a:xfrm>
            <a:off x="838200" y="1600200"/>
            <a:ext cx="7239000" cy="4572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90600"/>
          </a:xfrm>
        </p:spPr>
        <p:txBody>
          <a:bodyPr>
            <a:noAutofit/>
          </a:bodyPr>
          <a:lstStyle/>
          <a:p>
            <a:r>
              <a:rPr lang="en-US" sz="2400" b="1" dirty="0" smtClean="0">
                <a:solidFill>
                  <a:srgbClr val="002060"/>
                </a:solidFill>
              </a:rPr>
              <a:t>CASE-5 </a:t>
            </a:r>
            <a:r>
              <a:rPr lang="en-US" sz="2400" b="1" dirty="0" smtClean="0">
                <a:solidFill>
                  <a:srgbClr val="002060"/>
                </a:solidFill>
              </a:rPr>
              <a:t>,</a:t>
            </a:r>
            <a:r>
              <a:rPr lang="en-IN" sz="2400" b="1" dirty="0" smtClean="0">
                <a:solidFill>
                  <a:srgbClr val="2913AD"/>
                </a:solidFill>
              </a:rPr>
              <a:t>Creation of Irrigation Facilities Based on Development of Water Reservoirs In </a:t>
            </a:r>
            <a:r>
              <a:rPr lang="en-IN" sz="2400" b="1" dirty="0" smtClean="0">
                <a:solidFill>
                  <a:srgbClr val="2913AD"/>
                </a:solidFill>
              </a:rPr>
              <a:t>closed </a:t>
            </a:r>
            <a:r>
              <a:rPr lang="en-IN" sz="2400" b="1" dirty="0" smtClean="0">
                <a:solidFill>
                  <a:srgbClr val="2913AD"/>
                </a:solidFill>
              </a:rPr>
              <a:t>Dolomite Mines </a:t>
            </a:r>
            <a:endParaRPr lang="en-US" sz="2400" b="1" dirty="0">
              <a:solidFill>
                <a:srgbClr val="002060"/>
              </a:solidFill>
            </a:endParaRPr>
          </a:p>
        </p:txBody>
      </p:sp>
      <p:sp>
        <p:nvSpPr>
          <p:cNvPr id="5" name="Text Placeholder 4"/>
          <p:cNvSpPr>
            <a:spLocks noGrp="1"/>
          </p:cNvSpPr>
          <p:nvPr>
            <p:ph type="body" idx="1"/>
          </p:nvPr>
        </p:nvSpPr>
        <p:spPr>
          <a:xfrm>
            <a:off x="0" y="762000"/>
            <a:ext cx="4038600" cy="914399"/>
          </a:xfrm>
        </p:spPr>
        <p:txBody>
          <a:bodyPr>
            <a:normAutofit fontScale="77500" lnSpcReduction="20000"/>
          </a:bodyPr>
          <a:lstStyle/>
          <a:p>
            <a:endParaRPr lang="en-US" dirty="0" smtClean="0">
              <a:solidFill>
                <a:srgbClr val="00B050"/>
              </a:solidFill>
            </a:endParaRPr>
          </a:p>
          <a:p>
            <a:r>
              <a:rPr lang="en-US" dirty="0" smtClean="0">
                <a:solidFill>
                  <a:srgbClr val="FF0000"/>
                </a:solidFill>
              </a:rPr>
              <a:t>Baseline </a:t>
            </a:r>
            <a:r>
              <a:rPr lang="en-US" dirty="0" smtClean="0">
                <a:solidFill>
                  <a:srgbClr val="FF0000"/>
                </a:solidFill>
              </a:rPr>
              <a:t>income per acre- Rs. 21000/- Post Project Rs.72000/- per acre </a:t>
            </a:r>
          </a:p>
          <a:p>
            <a:endParaRPr lang="en-US" dirty="0"/>
          </a:p>
        </p:txBody>
      </p:sp>
      <p:sp>
        <p:nvSpPr>
          <p:cNvPr id="3" name="Content Placeholder 2"/>
          <p:cNvSpPr>
            <a:spLocks noGrp="1"/>
          </p:cNvSpPr>
          <p:nvPr>
            <p:ph sz="half" idx="2"/>
          </p:nvPr>
        </p:nvSpPr>
        <p:spPr>
          <a:xfrm>
            <a:off x="0" y="1447800"/>
            <a:ext cx="4191000" cy="5410200"/>
          </a:xfrm>
        </p:spPr>
        <p:txBody>
          <a:bodyPr>
            <a:normAutofit fontScale="25000" lnSpcReduction="20000"/>
          </a:bodyPr>
          <a:lstStyle/>
          <a:p>
            <a:pPr marL="182880" lvl="0" indent="-457200">
              <a:spcAft>
                <a:spcPts val="600"/>
              </a:spcAft>
            </a:pPr>
            <a:r>
              <a:rPr lang="en-US" b="1" i="1" dirty="0" smtClean="0">
                <a:solidFill>
                  <a:srgbClr val="002060"/>
                </a:solidFill>
              </a:rPr>
              <a:t>B</a:t>
            </a:r>
            <a:r>
              <a:rPr lang="en-US" sz="5600" b="1" i="1" dirty="0" smtClean="0">
                <a:solidFill>
                  <a:srgbClr val="002060"/>
                </a:solidFill>
              </a:rPr>
              <a:t>. </a:t>
            </a:r>
            <a:r>
              <a:rPr lang="en-US" sz="7200" b="1" i="1" dirty="0" smtClean="0">
                <a:solidFill>
                  <a:srgbClr val="002060"/>
                </a:solidFill>
              </a:rPr>
              <a:t>Objectives</a:t>
            </a:r>
          </a:p>
          <a:p>
            <a:pPr marL="182880" lvl="0" indent="-457200">
              <a:spcAft>
                <a:spcPts val="600"/>
              </a:spcAft>
            </a:pPr>
            <a:r>
              <a:rPr lang="en-US" sz="7200" dirty="0" smtClean="0"/>
              <a:t>To demonstrate use of unused mine area for developing irrigation scheme in </a:t>
            </a:r>
            <a:r>
              <a:rPr lang="en-US" sz="7200" dirty="0" err="1" smtClean="0"/>
              <a:t>Chhotaudepur</a:t>
            </a:r>
            <a:r>
              <a:rPr lang="en-US" sz="7200" dirty="0" smtClean="0"/>
              <a:t> block</a:t>
            </a:r>
            <a:endParaRPr lang="en-IN" sz="7200" dirty="0" smtClean="0"/>
          </a:p>
          <a:p>
            <a:pPr marL="182880" lvl="0" indent="-457200">
              <a:spcAft>
                <a:spcPts val="600"/>
              </a:spcAft>
            </a:pPr>
            <a:r>
              <a:rPr lang="en-US" sz="7200" dirty="0" smtClean="0"/>
              <a:t>To increase irrigation potential in and around villages having dead dolomite mines.</a:t>
            </a:r>
            <a:endParaRPr lang="en-IN" sz="7200" dirty="0" smtClean="0"/>
          </a:p>
          <a:p>
            <a:pPr marL="182880" lvl="0" indent="-457200">
              <a:spcAft>
                <a:spcPts val="600"/>
              </a:spcAft>
            </a:pPr>
            <a:r>
              <a:rPr lang="en-US" sz="7200" dirty="0" smtClean="0"/>
              <a:t>Organize tribal farmers under co-operative structure for using common resource.</a:t>
            </a:r>
            <a:endParaRPr lang="en-IN" sz="7200" dirty="0" smtClean="0"/>
          </a:p>
          <a:p>
            <a:pPr marL="182880" lvl="0" indent="-457200">
              <a:spcAft>
                <a:spcPts val="600"/>
              </a:spcAft>
            </a:pPr>
            <a:r>
              <a:rPr lang="en-US" sz="7200" dirty="0" smtClean="0"/>
              <a:t>Bring private wasteland under agriculture and irrigation.</a:t>
            </a:r>
            <a:endParaRPr lang="en-IN" sz="7200" dirty="0" smtClean="0"/>
          </a:p>
          <a:p>
            <a:pPr marL="182880" lvl="0" indent="-457200">
              <a:spcAft>
                <a:spcPts val="600"/>
              </a:spcAft>
            </a:pPr>
            <a:r>
              <a:rPr lang="en-US" sz="7200" dirty="0" smtClean="0"/>
              <a:t>Operation of scheme based on co-operative irrigation system.</a:t>
            </a:r>
            <a:endParaRPr lang="en-US" sz="7200" b="1" i="1" dirty="0" smtClean="0">
              <a:solidFill>
                <a:schemeClr val="bg1">
                  <a:lumMod val="75000"/>
                </a:schemeClr>
              </a:solidFill>
            </a:endParaRPr>
          </a:p>
          <a:p>
            <a:pPr marL="182880" indent="-457200">
              <a:spcAft>
                <a:spcPts val="600"/>
              </a:spcAft>
              <a:buNone/>
            </a:pPr>
            <a:r>
              <a:rPr lang="en-US" sz="7200" b="1" i="1" dirty="0" smtClean="0">
                <a:solidFill>
                  <a:srgbClr val="002060"/>
                </a:solidFill>
              </a:rPr>
              <a:t> Target population &amp; Geographical Outreach- One Village- </a:t>
            </a:r>
            <a:r>
              <a:rPr lang="en-US" sz="7200" b="1" i="1" dirty="0" err="1" smtClean="0">
                <a:solidFill>
                  <a:srgbClr val="002060"/>
                </a:solidFill>
              </a:rPr>
              <a:t>Zer</a:t>
            </a:r>
            <a:r>
              <a:rPr lang="en-US" sz="7200" b="1" i="1" dirty="0" smtClean="0">
                <a:solidFill>
                  <a:srgbClr val="002060"/>
                </a:solidFill>
              </a:rPr>
              <a:t> in </a:t>
            </a:r>
            <a:r>
              <a:rPr lang="en-US" sz="7200" b="1" i="1" dirty="0" err="1" smtClean="0">
                <a:solidFill>
                  <a:srgbClr val="002060"/>
                </a:solidFill>
              </a:rPr>
              <a:t>Chhotaudepur</a:t>
            </a:r>
            <a:r>
              <a:rPr lang="en-US" sz="7200" b="1" i="1" dirty="0" smtClean="0">
                <a:solidFill>
                  <a:srgbClr val="002060"/>
                </a:solidFill>
              </a:rPr>
              <a:t> block- 54 Farmers</a:t>
            </a:r>
            <a:endParaRPr lang="en-US" sz="7200" dirty="0" smtClean="0"/>
          </a:p>
          <a:p>
            <a:pPr marL="182880" indent="-457200">
              <a:spcAft>
                <a:spcPts val="600"/>
              </a:spcAft>
              <a:buNone/>
            </a:pPr>
            <a:r>
              <a:rPr lang="en-US" sz="7200" b="1" i="1" dirty="0" smtClean="0">
                <a:solidFill>
                  <a:srgbClr val="002060"/>
                </a:solidFill>
              </a:rPr>
              <a:t> Complete project period (Total period 18 Months and Completed period- 6 Months)</a:t>
            </a:r>
            <a:endParaRPr lang="en-US" sz="7200" b="1" i="1" dirty="0" smtClean="0">
              <a:solidFill>
                <a:schemeClr val="bg1">
                  <a:lumMod val="75000"/>
                </a:schemeClr>
              </a:solidFill>
            </a:endParaRPr>
          </a:p>
          <a:p>
            <a:pPr marL="182880" indent="-457200">
              <a:buAutoNum type="arabicPeriod"/>
            </a:pPr>
            <a:endParaRPr lang="en-US" b="1" i="1" dirty="0">
              <a:solidFill>
                <a:schemeClr val="bg1">
                  <a:lumMod val="75000"/>
                </a:schemeClr>
              </a:solidFill>
            </a:endParaRPr>
          </a:p>
        </p:txBody>
      </p:sp>
      <p:sp>
        <p:nvSpPr>
          <p:cNvPr id="6" name="Text Placeholder 5"/>
          <p:cNvSpPr>
            <a:spLocks noGrp="1"/>
          </p:cNvSpPr>
          <p:nvPr>
            <p:ph type="body" sz="quarter" idx="3"/>
          </p:nvPr>
        </p:nvSpPr>
        <p:spPr>
          <a:xfrm>
            <a:off x="4114801" y="990600"/>
            <a:ext cx="4572000" cy="1219200"/>
          </a:xfrm>
        </p:spPr>
        <p:txBody>
          <a:bodyPr>
            <a:normAutofit fontScale="85000" lnSpcReduction="20000"/>
          </a:bodyPr>
          <a:lstStyle/>
          <a:p>
            <a:endParaRPr lang="en-US" dirty="0" smtClean="0"/>
          </a:p>
          <a:p>
            <a:r>
              <a:rPr lang="en-US" dirty="0" smtClean="0"/>
              <a:t>35.94 </a:t>
            </a:r>
            <a:r>
              <a:rPr lang="en-US" dirty="0" err="1" smtClean="0"/>
              <a:t>hac</a:t>
            </a:r>
            <a:r>
              <a:rPr lang="en-US" dirty="0" smtClean="0"/>
              <a:t> of land, benefitting  54 tribal farmer families – 35.60 </a:t>
            </a:r>
            <a:r>
              <a:rPr lang="en-US" dirty="0" err="1" smtClean="0"/>
              <a:t>hac</a:t>
            </a:r>
            <a:r>
              <a:rPr lang="en-US" dirty="0" smtClean="0"/>
              <a:t> of land under Rabi Season (100% assured irrigation)</a:t>
            </a:r>
          </a:p>
          <a:p>
            <a:endParaRPr lang="en-US" dirty="0"/>
          </a:p>
        </p:txBody>
      </p:sp>
      <p:pic>
        <p:nvPicPr>
          <p:cNvPr id="8" name="Picture 2" descr="G:\Keep the data\Photographs\Zer&amp;Kol\18.01.18 Zer-Kol\DSCN0350.JPG"/>
          <p:cNvPicPr>
            <a:picLocks noGrp="1" noChangeAspect="1" noChangeArrowheads="1"/>
          </p:cNvPicPr>
          <p:nvPr>
            <p:ph sz="quarter" idx="4"/>
          </p:nvPr>
        </p:nvPicPr>
        <p:blipFill>
          <a:blip r:embed="rId2" cstate="email"/>
          <a:srcRect/>
          <a:stretch>
            <a:fillRect/>
          </a:stretch>
        </p:blipFill>
        <p:spPr bwMode="auto">
          <a:xfrm>
            <a:off x="6172200" y="2209800"/>
            <a:ext cx="2800350" cy="1952625"/>
          </a:xfrm>
          <a:prstGeom prst="rect">
            <a:avLst/>
          </a:prstGeom>
          <a:noFill/>
        </p:spPr>
      </p:pic>
      <p:pic>
        <p:nvPicPr>
          <p:cNvPr id="9" name="Picture 8"/>
          <p:cNvPicPr>
            <a:picLocks noChangeAspect="1"/>
          </p:cNvPicPr>
          <p:nvPr/>
        </p:nvPicPr>
        <p:blipFill>
          <a:blip r:embed="rId3" cstate="email"/>
          <a:stretch>
            <a:fillRect/>
          </a:stretch>
        </p:blipFill>
        <p:spPr>
          <a:xfrm>
            <a:off x="5334000" y="4128473"/>
            <a:ext cx="2052538" cy="2729527"/>
          </a:xfrm>
          <a:prstGeom prst="rect">
            <a:avLst/>
          </a:prstGeom>
          <a:noFill/>
        </p:spPr>
      </p:pic>
      <p:pic>
        <p:nvPicPr>
          <p:cNvPr id="10" name="Picture 5" descr="G:\Keep the data\Photographs\Zer&amp;Kol\Zer\ZER LI visit 30.5 (11).jpg"/>
          <p:cNvPicPr>
            <a:picLocks noChangeAspect="1" noChangeArrowheads="1"/>
          </p:cNvPicPr>
          <p:nvPr/>
        </p:nvPicPr>
        <p:blipFill>
          <a:blip r:embed="rId4" cstate="email"/>
          <a:srcRect/>
          <a:stretch>
            <a:fillRect/>
          </a:stretch>
        </p:blipFill>
        <p:spPr bwMode="auto">
          <a:xfrm>
            <a:off x="7490011" y="3917576"/>
            <a:ext cx="1653989" cy="2940424"/>
          </a:xfrm>
          <a:prstGeom prst="rect">
            <a:avLst/>
          </a:prstGeom>
          <a:noFill/>
        </p:spPr>
      </p:pic>
      <p:pic>
        <p:nvPicPr>
          <p:cNvPr id="11" name="Picture 6" descr="G:\Keep the data\Photographs\Zer&amp;Kol\Zer\ZER LI visit 30.5 (10).jpg"/>
          <p:cNvPicPr>
            <a:picLocks noChangeAspect="1" noChangeArrowheads="1"/>
          </p:cNvPicPr>
          <p:nvPr/>
        </p:nvPicPr>
        <p:blipFill>
          <a:blip r:embed="rId5" cstate="email"/>
          <a:srcRect/>
          <a:stretch>
            <a:fillRect/>
          </a:stretch>
        </p:blipFill>
        <p:spPr bwMode="auto">
          <a:xfrm>
            <a:off x="4114800" y="3989293"/>
            <a:ext cx="1613648" cy="2868707"/>
          </a:xfrm>
          <a:prstGeom prst="rect">
            <a:avLst/>
          </a:prstGeom>
          <a:noFill/>
        </p:spPr>
      </p:pic>
      <p:pic>
        <p:nvPicPr>
          <p:cNvPr id="12" name="Picture 3" descr="G:\Keep the data\Photographs\Zer&amp;Kol\18.01.18 Zer-Kol\DSCN0368.JPG"/>
          <p:cNvPicPr>
            <a:picLocks noChangeAspect="1" noChangeArrowheads="1"/>
          </p:cNvPicPr>
          <p:nvPr/>
        </p:nvPicPr>
        <p:blipFill>
          <a:blip r:embed="rId6" cstate="email"/>
          <a:srcRect/>
          <a:stretch>
            <a:fillRect/>
          </a:stretch>
        </p:blipFill>
        <p:spPr bwMode="auto">
          <a:xfrm>
            <a:off x="4191000" y="2286000"/>
            <a:ext cx="2172289" cy="1791361"/>
          </a:xfrm>
          <a:prstGeom prst="rect">
            <a:avLst/>
          </a:prstGeom>
          <a:noFill/>
        </p:spPr>
      </p:pic>
    </p:spTree>
    <p:extLst>
      <p:ext uri="{BB962C8B-B14F-4D97-AF65-F5344CB8AC3E}">
        <p14:creationId xmlns:p14="http://schemas.microsoft.com/office/powerpoint/2010/main" xmlns="" val="179014524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normAutofit/>
          </a:bodyPr>
          <a:lstStyle/>
          <a:p>
            <a:r>
              <a:rPr lang="en-US" b="1" dirty="0" smtClean="0"/>
              <a:t>CASE-6 </a:t>
            </a:r>
            <a:r>
              <a:rPr lang="en-US" b="1" dirty="0" err="1" smtClean="0"/>
              <a:t>Vermiwash</a:t>
            </a:r>
            <a:endParaRPr lang="en-US" b="1" dirty="0"/>
          </a:p>
        </p:txBody>
      </p:sp>
      <p:pic>
        <p:nvPicPr>
          <p:cNvPr id="4" name="Content Placeholder 3"/>
          <p:cNvPicPr>
            <a:picLocks noGrp="1"/>
          </p:cNvPicPr>
          <p:nvPr>
            <p:ph sz="quarter" idx="15"/>
          </p:nvPr>
        </p:nvPicPr>
        <p:blipFill>
          <a:blip r:embed="rId2"/>
          <a:srcRect/>
          <a:stretch>
            <a:fillRect/>
          </a:stretch>
        </p:blipFill>
        <p:spPr bwMode="auto">
          <a:xfrm>
            <a:off x="0" y="1066800"/>
            <a:ext cx="4876800" cy="5410200"/>
          </a:xfrm>
          <a:prstGeom prst="rect">
            <a:avLst/>
          </a:prstGeom>
          <a:noFill/>
          <a:ln w="9525">
            <a:noFill/>
            <a:miter lim="800000"/>
            <a:headEnd/>
            <a:tailEnd/>
          </a:ln>
        </p:spPr>
      </p:pic>
      <p:pic>
        <p:nvPicPr>
          <p:cNvPr id="5" name="Picture 4" descr="C:\Users\VRTI\AppData\Local\Temp\Rar$DIa0.572\(2) Kanjibhai Parsotambhai Vaghani Village -Gundala.jpg"/>
          <p:cNvPicPr/>
          <p:nvPr/>
        </p:nvPicPr>
        <p:blipFill>
          <a:blip r:embed="rId3" cstate="print"/>
          <a:srcRect/>
          <a:stretch>
            <a:fillRect/>
          </a:stretch>
        </p:blipFill>
        <p:spPr bwMode="auto">
          <a:xfrm>
            <a:off x="5105400" y="1600200"/>
            <a:ext cx="38100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BD4814-5A9A-45D3-81C0-0A9A25C4B364}"/>
              </a:ext>
            </a:extLst>
          </p:cNvPr>
          <p:cNvSpPr/>
          <p:nvPr/>
        </p:nvSpPr>
        <p:spPr>
          <a:xfrm>
            <a:off x="1" y="914398"/>
            <a:ext cx="7162800" cy="5364721"/>
          </a:xfrm>
          <a:prstGeom prst="rect">
            <a:avLst/>
          </a:prstGeom>
        </p:spPr>
        <p:txBody>
          <a:bodyPr wrap="square" lIns="67739" tIns="33869" rIns="67739" bIns="33869">
            <a:spAutoFit/>
          </a:bodyPr>
          <a:lstStyle/>
          <a:p>
            <a:pPr marL="342900" indent="-342900">
              <a:lnSpc>
                <a:spcPct val="80000"/>
              </a:lnSpc>
              <a:spcBef>
                <a:spcPct val="20000"/>
              </a:spcBef>
              <a:spcAft>
                <a:spcPts val="148"/>
              </a:spcAft>
              <a:buSzPct val="175000"/>
              <a:buFont typeface="Arial" pitchFamily="34" charset="0"/>
              <a:buChar char="•"/>
              <a:defRPr/>
            </a:pPr>
            <a:r>
              <a:rPr lang="en-IN" dirty="0" err="1"/>
              <a:t>A</a:t>
            </a:r>
            <a:r>
              <a:rPr lang="en-IN" sz="2000" dirty="0" err="1"/>
              <a:t>zadirachta</a:t>
            </a:r>
            <a:r>
              <a:rPr lang="en-IN" sz="2000" dirty="0"/>
              <a:t> </a:t>
            </a:r>
            <a:r>
              <a:rPr lang="en-IN" sz="2000" dirty="0" err="1"/>
              <a:t>indica</a:t>
            </a:r>
            <a:r>
              <a:rPr lang="en-IN" sz="2000" dirty="0"/>
              <a:t>, commonly known as neem has cultural significance in </a:t>
            </a:r>
            <a:r>
              <a:rPr lang="en-IN" sz="2000" dirty="0" smtClean="0"/>
              <a:t>India</a:t>
            </a:r>
            <a:endParaRPr lang="en-IN" sz="2000" dirty="0"/>
          </a:p>
          <a:p>
            <a:pPr marL="342900" indent="-342900">
              <a:lnSpc>
                <a:spcPct val="80000"/>
              </a:lnSpc>
              <a:spcBef>
                <a:spcPct val="20000"/>
              </a:spcBef>
              <a:spcAft>
                <a:spcPts val="148"/>
              </a:spcAft>
              <a:buSzPct val="175000"/>
              <a:buFont typeface="Arial" pitchFamily="34" charset="0"/>
              <a:buChar char="•"/>
              <a:defRPr/>
            </a:pPr>
            <a:r>
              <a:rPr lang="en-IN" sz="2000" dirty="0"/>
              <a:t>It grows exuberantly in drought-prone areas giving cool shade and </a:t>
            </a:r>
            <a:r>
              <a:rPr lang="en-IN" sz="2000" dirty="0" err="1"/>
              <a:t>therby</a:t>
            </a:r>
            <a:r>
              <a:rPr lang="en-IN" sz="2000" dirty="0"/>
              <a:t> is a good anti-desertification tool with good carbon dioxide sink to sequester around 1.45 lakh</a:t>
            </a:r>
            <a:r>
              <a:rPr lang="en-IN" sz="2000" dirty="0"/>
              <a:t> tons carbon/tree with a girth of around 15-30cm. </a:t>
            </a:r>
            <a:r>
              <a:rPr lang="en-IN" sz="2000" dirty="0" smtClean="0"/>
              <a:t>.</a:t>
            </a:r>
          </a:p>
          <a:p>
            <a:pPr marL="342900" indent="-342900">
              <a:lnSpc>
                <a:spcPct val="80000"/>
              </a:lnSpc>
              <a:spcBef>
                <a:spcPct val="20000"/>
              </a:spcBef>
              <a:spcAft>
                <a:spcPts val="148"/>
              </a:spcAft>
              <a:buSzPct val="175000"/>
              <a:buFont typeface="Arial" pitchFamily="34" charset="0"/>
              <a:buChar char="•"/>
              <a:defRPr/>
            </a:pPr>
            <a:r>
              <a:rPr lang="en-IN" sz="2000" dirty="0" smtClean="0"/>
              <a:t> </a:t>
            </a:r>
            <a:r>
              <a:rPr lang="en-IN" sz="2000" dirty="0"/>
              <a:t>It is also used for maintaining soil fertility. </a:t>
            </a:r>
            <a:r>
              <a:rPr lang="en-IN" sz="2000" dirty="0"/>
              <a:t>Fertilizer: neem extract is added to fertilizers (urea) as a nitrification inhibitor. Neem leaves can be occasionally used as forage for ruminants and rabbits.</a:t>
            </a:r>
          </a:p>
          <a:p>
            <a:pPr marL="342900" indent="-342900">
              <a:lnSpc>
                <a:spcPct val="80000"/>
              </a:lnSpc>
              <a:spcBef>
                <a:spcPct val="20000"/>
              </a:spcBef>
              <a:spcAft>
                <a:spcPts val="148"/>
              </a:spcAft>
              <a:buSzPct val="175000"/>
              <a:buFont typeface="Arial" pitchFamily="34" charset="0"/>
              <a:buChar char="•"/>
              <a:defRPr/>
            </a:pPr>
            <a:r>
              <a:rPr lang="en-IN" sz="2000" dirty="0" err="1" smtClean="0"/>
              <a:t>Neem</a:t>
            </a:r>
            <a:r>
              <a:rPr lang="en-IN" sz="2000" dirty="0" smtClean="0"/>
              <a:t> </a:t>
            </a:r>
            <a:r>
              <a:rPr lang="en-IN" sz="2000" dirty="0"/>
              <a:t>cake is dense with several micro and macronutrients. Unlike a chemical fertilizer, Neem cake releases those nutrients  gradually into the soil with plants having  adequate time to use them as nutrition. </a:t>
            </a:r>
            <a:endParaRPr lang="en-IN" sz="2000" dirty="0" smtClean="0"/>
          </a:p>
          <a:p>
            <a:pPr marL="342900" indent="-342900">
              <a:lnSpc>
                <a:spcPct val="80000"/>
              </a:lnSpc>
              <a:spcBef>
                <a:spcPct val="20000"/>
              </a:spcBef>
              <a:spcAft>
                <a:spcPts val="148"/>
              </a:spcAft>
              <a:buSzPct val="175000"/>
              <a:buFont typeface="Arial" pitchFamily="34" charset="0"/>
              <a:buChar char="•"/>
              <a:defRPr/>
            </a:pPr>
            <a:r>
              <a:rPr lang="en-IN" sz="2000" dirty="0" smtClean="0"/>
              <a:t> </a:t>
            </a:r>
            <a:r>
              <a:rPr lang="en-IN" sz="2000" dirty="0"/>
              <a:t>Being natural, it is compatible with soil  microbes and rhizosphere microflora. </a:t>
            </a:r>
            <a:r>
              <a:rPr lang="en-IN" sz="2000" dirty="0"/>
              <a:t>It acts as a nitrification inhibitor, and slows down the conversion process of nitrogenous compounds in ammonia, nitrates, and  nitrites. </a:t>
            </a:r>
            <a:endParaRPr lang="en-IN" sz="2000" dirty="0" smtClean="0"/>
          </a:p>
          <a:p>
            <a:pPr marL="342900" indent="-342900">
              <a:lnSpc>
                <a:spcPct val="80000"/>
              </a:lnSpc>
              <a:spcBef>
                <a:spcPct val="20000"/>
              </a:spcBef>
              <a:spcAft>
                <a:spcPts val="148"/>
              </a:spcAft>
              <a:buSzPct val="175000"/>
              <a:buFont typeface="Arial" pitchFamily="34" charset="0"/>
              <a:buChar char="•"/>
              <a:defRPr/>
            </a:pPr>
            <a:r>
              <a:rPr lang="en-IN" sz="2000" dirty="0"/>
              <a:t> It is bio-degradable and can be used with many other different types of fertilizers., </a:t>
            </a:r>
            <a:endParaRPr lang="en-IN" sz="2000" dirty="0" smtClean="0"/>
          </a:p>
        </p:txBody>
      </p:sp>
      <p:pic>
        <p:nvPicPr>
          <p:cNvPr id="3076" name="Picture 4" descr="M-Tech Gardens Rare Neem tree Azadirachta indica Medicinal 1 Healthy Live  Plant : Amazon.in: Garden &amp; Outdoors">
            <a:extLst>
              <a:ext uri="{FF2B5EF4-FFF2-40B4-BE49-F238E27FC236}">
                <a16:creationId xmlns:a16="http://schemas.microsoft.com/office/drawing/2014/main" xmlns="" id="{6C7D554B-96CD-4F1D-AD45-9B0C769EA14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775" y="2462178"/>
            <a:ext cx="1650778" cy="1650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a:extLst>
              <a:ext uri="{FF2B5EF4-FFF2-40B4-BE49-F238E27FC236}">
                <a16:creationId xmlns:a16="http://schemas.microsoft.com/office/drawing/2014/main" xmlns="" id="{8C9C612E-C282-407E-8256-BBD8548643A5}"/>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4861" r="13293"/>
          <a:stretch/>
        </p:blipFill>
        <p:spPr>
          <a:xfrm>
            <a:off x="8202382" y="4315165"/>
            <a:ext cx="866589" cy="1961043"/>
          </a:xfrm>
          <a:prstGeom prst="rect">
            <a:avLst/>
          </a:prstGeom>
        </p:spPr>
      </p:pic>
      <p:pic>
        <p:nvPicPr>
          <p:cNvPr id="7" name="Picture 6">
            <a:extLst>
              <a:ext uri="{FF2B5EF4-FFF2-40B4-BE49-F238E27FC236}">
                <a16:creationId xmlns:a16="http://schemas.microsoft.com/office/drawing/2014/main" xmlns="" id="{DB670643-BA80-445B-A3BA-F740C5D4169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11242" r="62333" b="23940"/>
          <a:stretch/>
        </p:blipFill>
        <p:spPr>
          <a:xfrm>
            <a:off x="7291114" y="3966300"/>
            <a:ext cx="944026" cy="2255880"/>
          </a:xfrm>
          <a:prstGeom prst="rect">
            <a:avLst/>
          </a:prstGeom>
        </p:spPr>
      </p:pic>
      <p:sp>
        <p:nvSpPr>
          <p:cNvPr id="8" name="TextBox 7">
            <a:extLst>
              <a:ext uri="{FF2B5EF4-FFF2-40B4-BE49-F238E27FC236}">
                <a16:creationId xmlns:a16="http://schemas.microsoft.com/office/drawing/2014/main" xmlns="" id="{84A30B29-FF96-4A6E-B5B3-6CEC21AEA8DC}"/>
              </a:ext>
            </a:extLst>
          </p:cNvPr>
          <p:cNvSpPr txBox="1"/>
          <p:nvPr/>
        </p:nvSpPr>
        <p:spPr>
          <a:xfrm>
            <a:off x="7239001" y="6193664"/>
            <a:ext cx="1905000" cy="622397"/>
          </a:xfrm>
          <a:prstGeom prst="rect">
            <a:avLst/>
          </a:prstGeom>
          <a:noFill/>
        </p:spPr>
        <p:txBody>
          <a:bodyPr wrap="square" lIns="67739" tIns="33869" rIns="67739" bIns="33869" rtlCol="0">
            <a:spAutoFit/>
          </a:bodyPr>
          <a:lstStyle/>
          <a:p>
            <a:r>
              <a:rPr lang="en-IN" dirty="0"/>
              <a:t>Oil                          Cake</a:t>
            </a:r>
          </a:p>
        </p:txBody>
      </p:sp>
      <p:sp>
        <p:nvSpPr>
          <p:cNvPr id="9" name="Rectangle 8">
            <a:extLst>
              <a:ext uri="{FF2B5EF4-FFF2-40B4-BE49-F238E27FC236}">
                <a16:creationId xmlns:a16="http://schemas.microsoft.com/office/drawing/2014/main" xmlns="" id="{F6AE7498-8453-4A1C-A34F-2EDC185ACED9}"/>
              </a:ext>
            </a:extLst>
          </p:cNvPr>
          <p:cNvSpPr/>
          <p:nvPr/>
        </p:nvSpPr>
        <p:spPr>
          <a:xfrm>
            <a:off x="145159" y="119913"/>
            <a:ext cx="6564406" cy="807063"/>
          </a:xfrm>
          <a:prstGeom prst="rect">
            <a:avLst/>
          </a:prstGeom>
        </p:spPr>
        <p:txBody>
          <a:bodyPr wrap="square" lIns="67739" tIns="33869" rIns="67739" bIns="33869">
            <a:spAutoFit/>
          </a:bodyPr>
          <a:lstStyle/>
          <a:p>
            <a:pPr algn="ctr"/>
            <a:r>
              <a:rPr lang="en-IN" sz="2400" dirty="0" smtClean="0">
                <a:effectLst>
                  <a:outerShdw blurRad="38100" dist="38100" dir="2700000" algn="tl">
                    <a:srgbClr val="000000">
                      <a:alpha val="43137"/>
                    </a:srgbClr>
                  </a:outerShdw>
                </a:effectLst>
                <a:latin typeface="AvantGarde Bk BT" panose="020B0702020202020204" pitchFamily="34" charset="0"/>
              </a:rPr>
              <a:t>CASE-7 </a:t>
            </a:r>
            <a:r>
              <a:rPr lang="en-IN" sz="2400" dirty="0" err="1" smtClean="0">
                <a:effectLst>
                  <a:outerShdw blurRad="38100" dist="38100" dir="2700000" algn="tl">
                    <a:srgbClr val="000000">
                      <a:alpha val="43137"/>
                    </a:srgbClr>
                  </a:outerShdw>
                </a:effectLst>
                <a:latin typeface="AvantGarde Bk BT" panose="020B0702020202020204" pitchFamily="34" charset="0"/>
              </a:rPr>
              <a:t>Azadirachta</a:t>
            </a:r>
            <a:r>
              <a:rPr lang="en-IN" sz="2400" dirty="0" smtClean="0">
                <a:effectLst>
                  <a:outerShdw blurRad="38100" dist="38100" dir="2700000" algn="tl">
                    <a:srgbClr val="000000">
                      <a:alpha val="43137"/>
                    </a:srgbClr>
                  </a:outerShdw>
                </a:effectLst>
                <a:latin typeface="AvantGarde Bk BT" panose="020B0702020202020204" pitchFamily="34" charset="0"/>
              </a:rPr>
              <a:t> </a:t>
            </a:r>
            <a:r>
              <a:rPr lang="en-IN" sz="2400" dirty="0" err="1">
                <a:effectLst>
                  <a:outerShdw blurRad="38100" dist="38100" dir="2700000" algn="tl">
                    <a:srgbClr val="000000">
                      <a:alpha val="43137"/>
                    </a:srgbClr>
                  </a:outerShdw>
                </a:effectLst>
                <a:latin typeface="AvantGarde Bk BT" panose="020B0702020202020204" pitchFamily="34" charset="0"/>
              </a:rPr>
              <a:t>indica</a:t>
            </a:r>
            <a:r>
              <a:rPr lang="en-IN" sz="2400" dirty="0">
                <a:effectLst>
                  <a:outerShdw blurRad="38100" dist="38100" dir="2700000" algn="tl">
                    <a:srgbClr val="000000">
                      <a:alpha val="43137"/>
                    </a:srgbClr>
                  </a:outerShdw>
                </a:effectLst>
                <a:latin typeface="AvantGarde Bk BT" panose="020B0702020202020204" pitchFamily="34" charset="0"/>
              </a:rPr>
              <a:t> (Neem): A Multiutilities Tree </a:t>
            </a:r>
            <a:endParaRPr lang="gu-IN" sz="2400" b="1" dirty="0">
              <a:solidFill>
                <a:srgbClr val="FF0000"/>
              </a:solidFill>
              <a:latin typeface="AvantGarde Bk BT" panose="020B0702020202020204" pitchFamily="34" charset="0"/>
            </a:endParaRPr>
          </a:p>
        </p:txBody>
      </p:sp>
      <p:pic>
        <p:nvPicPr>
          <p:cNvPr id="4" name="Picture 3">
            <a:extLst>
              <a:ext uri="{FF2B5EF4-FFF2-40B4-BE49-F238E27FC236}">
                <a16:creationId xmlns:a16="http://schemas.microsoft.com/office/drawing/2014/main" xmlns="" id="{54963E9F-BC05-42A3-9810-CDEC42119B5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33680" y="-287851"/>
            <a:ext cx="1935291" cy="2903257"/>
          </a:xfrm>
          <a:prstGeom prst="rect">
            <a:avLst/>
          </a:prstGeom>
        </p:spPr>
      </p:pic>
    </p:spTree>
    <p:extLst>
      <p:ext uri="{BB962C8B-B14F-4D97-AF65-F5344CB8AC3E}">
        <p14:creationId xmlns:p14="http://schemas.microsoft.com/office/powerpoint/2010/main" xmlns="" val="352135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F7BA34-11B8-4ADF-9C87-0487103FDAAB}"/>
              </a:ext>
            </a:extLst>
          </p:cNvPr>
          <p:cNvSpPr/>
          <p:nvPr/>
        </p:nvSpPr>
        <p:spPr>
          <a:xfrm>
            <a:off x="0" y="381000"/>
            <a:ext cx="8991599" cy="5218527"/>
          </a:xfrm>
          <a:prstGeom prst="rect">
            <a:avLst/>
          </a:prstGeom>
        </p:spPr>
        <p:txBody>
          <a:bodyPr wrap="square" lIns="67739" tIns="33869" rIns="67739" bIns="33869">
            <a:spAutoFit/>
          </a:bodyPr>
          <a:lstStyle/>
          <a:p>
            <a:pPr marL="395143" lvl="1" indent="-203452" defTabSz="163467">
              <a:spcBef>
                <a:spcPts val="444"/>
              </a:spcBef>
              <a:spcAft>
                <a:spcPts val="148"/>
              </a:spcAft>
              <a:buSzPct val="175000"/>
              <a:buBlip>
                <a:blip r:embed="rId2"/>
              </a:buBlip>
              <a:defRPr/>
            </a:pPr>
            <a:r>
              <a:rPr lang="en-US" sz="1600" dirty="0" smtClean="0"/>
              <a:t>In Kutch the area where </a:t>
            </a:r>
            <a:r>
              <a:rPr lang="en-US" sz="1600" dirty="0" err="1" smtClean="0"/>
              <a:t>Rann</a:t>
            </a:r>
            <a:r>
              <a:rPr lang="en-US" sz="1600" dirty="0" smtClean="0"/>
              <a:t> of </a:t>
            </a:r>
            <a:r>
              <a:rPr lang="en-US" sz="1600" dirty="0" err="1" smtClean="0"/>
              <a:t>kutch</a:t>
            </a:r>
            <a:r>
              <a:rPr lang="en-US" sz="1600" dirty="0" smtClean="0"/>
              <a:t> located in state of Gujarat and salt is </a:t>
            </a:r>
            <a:r>
              <a:rPr lang="en-US" sz="1600" dirty="0" smtClean="0"/>
              <a:t>produced. </a:t>
            </a:r>
            <a:r>
              <a:rPr lang="en-US" sz="1600" dirty="0" smtClean="0"/>
              <a:t>AGROCEL is  involved in salt production and bromine.</a:t>
            </a:r>
          </a:p>
          <a:p>
            <a:pPr marL="395143" lvl="1" indent="-203452" defTabSz="163467">
              <a:spcBef>
                <a:spcPts val="444"/>
              </a:spcBef>
              <a:spcAft>
                <a:spcPts val="148"/>
              </a:spcAft>
              <a:buSzPct val="175000"/>
              <a:buBlip>
                <a:blip r:embed="rId2"/>
              </a:buBlip>
              <a:defRPr/>
            </a:pPr>
            <a:r>
              <a:rPr lang="en-US" sz="1600" dirty="0" smtClean="0"/>
              <a:t>Experiments growing of plants in molded areas within salt extraction areas, with proper rain water harvesting and soil management . </a:t>
            </a:r>
            <a:endParaRPr lang="en-US" sz="1600" dirty="0" smtClean="0"/>
          </a:p>
          <a:p>
            <a:pPr marL="395143" lvl="1" indent="-203452" defTabSz="163467">
              <a:spcBef>
                <a:spcPts val="444"/>
              </a:spcBef>
              <a:spcAft>
                <a:spcPts val="148"/>
              </a:spcAft>
              <a:buSzPct val="175000"/>
              <a:buBlip>
                <a:blip r:embed="rId2"/>
              </a:buBlip>
              <a:defRPr/>
            </a:pPr>
            <a:r>
              <a:rPr lang="en-US" sz="1600" dirty="0" smtClean="0"/>
              <a:t>Hill 1  started in 2017, with the belief that water from Panchayat would become available for raising saplings. Alas! it did not and the stray cattle were the biggest nuisance. As if this was not enough, the land was eroded to last grain of the soil such that it has exposed even the bed Rocks. The odds did not dampen the resolve to green the hill, pits were dug and filled with soil, organic matter and Zeba that </a:t>
            </a:r>
            <a:r>
              <a:rPr lang="en-IN" sz="1600" dirty="0" smtClean="0"/>
              <a:t>increases the water holding capacity of soil and helps in the reduction of leachates and associated contaminants to the environment. The retained moisture in the soil is also beneficial to the crops and the soil microbiome. W</a:t>
            </a:r>
            <a:r>
              <a:rPr lang="en-US" sz="1600" dirty="0" err="1" smtClean="0"/>
              <a:t>ater</a:t>
            </a:r>
            <a:r>
              <a:rPr lang="en-US" sz="1600" dirty="0" smtClean="0"/>
              <a:t> was managed from leakage and only nongrazing species like </a:t>
            </a:r>
            <a:r>
              <a:rPr lang="en-US" sz="1600" dirty="0" err="1" smtClean="0"/>
              <a:t>Kasid</a:t>
            </a:r>
            <a:r>
              <a:rPr lang="en-US" sz="1600" dirty="0" smtClean="0"/>
              <a:t>, </a:t>
            </a:r>
            <a:r>
              <a:rPr lang="en-US" sz="1600" dirty="0" err="1" smtClean="0"/>
              <a:t>Karanj</a:t>
            </a:r>
            <a:r>
              <a:rPr lang="en-US" sz="1600" dirty="0" smtClean="0"/>
              <a:t> were planted.  The efforts have transformed the hill-1, it is totally green now entailing </a:t>
            </a:r>
            <a:r>
              <a:rPr lang="en-US" sz="1600" b="1" u="sng" dirty="0" smtClean="0"/>
              <a:t>over 18,000 plants and lot many diversity has come up on its own. This encouraged the attempt at Hill 2, that was m</a:t>
            </a:r>
            <a:r>
              <a:rPr lang="en-US" sz="1600" dirty="0" smtClean="0"/>
              <a:t>ore obstinate than Hill 1.</a:t>
            </a:r>
          </a:p>
          <a:p>
            <a:pPr marL="395143" lvl="1" indent="-203452" defTabSz="163467">
              <a:spcBef>
                <a:spcPts val="444"/>
              </a:spcBef>
              <a:spcAft>
                <a:spcPts val="148"/>
              </a:spcAft>
              <a:buSzPct val="175000"/>
              <a:buBlip>
                <a:blip r:embed="rId2"/>
              </a:buBlip>
              <a:defRPr/>
            </a:pPr>
            <a:r>
              <a:rPr lang="en-US" sz="1600" dirty="0" smtClean="0"/>
              <a:t>on </a:t>
            </a:r>
            <a:r>
              <a:rPr lang="en-US" sz="1600" dirty="0" smtClean="0"/>
              <a:t>Hill 2 like impregnation of seed pallets were adopted but it failed miserably draining both moral and investments. </a:t>
            </a:r>
            <a:r>
              <a:rPr lang="en-US" sz="1600" dirty="0" smtClean="0"/>
              <a:t>Took </a:t>
            </a:r>
            <a:r>
              <a:rPr lang="en-US" sz="1600" dirty="0" smtClean="0"/>
              <a:t>help of Panchayat, villagers for creating a feeling of “Joint Ownership”. Contour terracing was done in second attempt from top, water harvesting was done in 5 ponds and pumping of water was done from base of the hill water storage structure and planted 85 different species in 9 blocks. It was successful and till this monsoon, it had 35000 odd plants growing exuberantly</a:t>
            </a:r>
            <a:r>
              <a:rPr lang="en-US" sz="1600" dirty="0" smtClean="0"/>
              <a:t>.</a:t>
            </a:r>
          </a:p>
          <a:p>
            <a:pPr marL="395143" lvl="1" indent="-203452" defTabSz="163467">
              <a:spcBef>
                <a:spcPts val="444"/>
              </a:spcBef>
              <a:spcAft>
                <a:spcPts val="148"/>
              </a:spcAft>
              <a:buSzPct val="175000"/>
              <a:buBlip>
                <a:blip r:embed="rId2"/>
              </a:buBlip>
              <a:defRPr/>
            </a:pPr>
            <a:endParaRPr lang="en-US" sz="1400" dirty="0" smtClean="0"/>
          </a:p>
        </p:txBody>
      </p:sp>
      <p:sp>
        <p:nvSpPr>
          <p:cNvPr id="3" name="Rectangle 2">
            <a:extLst>
              <a:ext uri="{FF2B5EF4-FFF2-40B4-BE49-F238E27FC236}">
                <a16:creationId xmlns:a16="http://schemas.microsoft.com/office/drawing/2014/main" xmlns="" id="{86F54A98-49D6-4323-949E-E8BBA9F23A52}"/>
              </a:ext>
            </a:extLst>
          </p:cNvPr>
          <p:cNvSpPr/>
          <p:nvPr/>
        </p:nvSpPr>
        <p:spPr>
          <a:xfrm>
            <a:off x="145158" y="52041"/>
            <a:ext cx="8998842" cy="437731"/>
          </a:xfrm>
          <a:prstGeom prst="rect">
            <a:avLst/>
          </a:prstGeom>
        </p:spPr>
        <p:txBody>
          <a:bodyPr wrap="square" lIns="67739" tIns="33869" rIns="67739" bIns="33869">
            <a:spAutoFit/>
          </a:bodyPr>
          <a:lstStyle/>
          <a:p>
            <a:pPr algn="ctr"/>
            <a:r>
              <a:rPr lang="en-US" sz="2400" b="1" dirty="0" smtClean="0">
                <a:latin typeface="AvantGarde Bk BT" panose="020B0702020202020204" pitchFamily="34" charset="0"/>
              </a:rPr>
              <a:t>CASE-8 </a:t>
            </a:r>
            <a:r>
              <a:rPr lang="en-US" sz="2400" b="1" dirty="0" smtClean="0">
                <a:latin typeface="AvantGarde Bk BT" panose="020B0702020202020204" pitchFamily="34" charset="0"/>
              </a:rPr>
              <a:t>Greening </a:t>
            </a:r>
            <a:r>
              <a:rPr lang="en-US" sz="2400" b="1" dirty="0">
                <a:latin typeface="AvantGarde Bk BT" panose="020B0702020202020204" pitchFamily="34" charset="0"/>
              </a:rPr>
              <a:t>The </a:t>
            </a:r>
            <a:r>
              <a:rPr lang="en-US" sz="2400" b="1" dirty="0" smtClean="0">
                <a:latin typeface="AvantGarde Bk BT" panose="020B0702020202020204" pitchFamily="34" charset="0"/>
              </a:rPr>
              <a:t>Earth ,Hill 1-18,000and HILL -2 35000</a:t>
            </a:r>
            <a:endParaRPr lang="gu-IN" sz="2400" b="1" dirty="0">
              <a:latin typeface="AvantGarde Bk BT" panose="020B0702020202020204" pitchFamily="34" charset="0"/>
            </a:endParaRPr>
          </a:p>
        </p:txBody>
      </p:sp>
      <p:pic>
        <p:nvPicPr>
          <p:cNvPr id="2050" name="Picture 2" descr="IMG_20220919_114321">
            <a:extLst>
              <a:ext uri="{FF2B5EF4-FFF2-40B4-BE49-F238E27FC236}">
                <a16:creationId xmlns:a16="http://schemas.microsoft.com/office/drawing/2014/main" xmlns="" id="{D0FD6D1E-6CA9-460B-9573-9E7CC72667C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t="25424"/>
          <a:stretch>
            <a:fillRect/>
          </a:stretch>
        </p:blipFill>
        <p:spPr bwMode="auto">
          <a:xfrm>
            <a:off x="228600" y="5320511"/>
            <a:ext cx="1605738" cy="1537489"/>
          </a:xfrm>
          <a:prstGeom prst="roundRect">
            <a:avLst>
              <a:gd name="adj" fmla="val 16667"/>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1" name="Picture 3" descr="IMG_20220919_113220">
            <a:extLst>
              <a:ext uri="{FF2B5EF4-FFF2-40B4-BE49-F238E27FC236}">
                <a16:creationId xmlns:a16="http://schemas.microsoft.com/office/drawing/2014/main" xmlns="" id="{9403FC59-17CE-4689-A1AE-6EC99E52B46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5280389"/>
            <a:ext cx="1605738" cy="1577611"/>
          </a:xfrm>
          <a:prstGeom prst="roundRect">
            <a:avLst>
              <a:gd name="adj" fmla="val 16667"/>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2" name="Picture 4" descr="20220802_164019">
            <a:extLst>
              <a:ext uri="{FF2B5EF4-FFF2-40B4-BE49-F238E27FC236}">
                <a16:creationId xmlns:a16="http://schemas.microsoft.com/office/drawing/2014/main" xmlns="" id="{DABA0C01-B808-423E-8477-7BDCCC0C870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l="19936" b="6026"/>
          <a:stretch>
            <a:fillRect/>
          </a:stretch>
        </p:blipFill>
        <p:spPr bwMode="auto">
          <a:xfrm>
            <a:off x="5486400" y="5210767"/>
            <a:ext cx="1657618" cy="1647233"/>
          </a:xfrm>
          <a:prstGeom prst="roundRect">
            <a:avLst>
              <a:gd name="adj" fmla="val 16667"/>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4" name="Group 3">
            <a:extLst>
              <a:ext uri="{FF2B5EF4-FFF2-40B4-BE49-F238E27FC236}">
                <a16:creationId xmlns:a16="http://schemas.microsoft.com/office/drawing/2014/main" xmlns="" id="{24498562-7BA6-4C26-B059-5E8BA5F4015A}"/>
              </a:ext>
            </a:extLst>
          </p:cNvPr>
          <p:cNvGrpSpPr/>
          <p:nvPr/>
        </p:nvGrpSpPr>
        <p:grpSpPr>
          <a:xfrm>
            <a:off x="1828800" y="5334000"/>
            <a:ext cx="1553835" cy="1318597"/>
            <a:chOff x="11835635" y="38208"/>
            <a:chExt cx="2447020" cy="1384221"/>
          </a:xfrm>
        </p:grpSpPr>
        <p:pic>
          <p:nvPicPr>
            <p:cNvPr id="5" name="Picture 4">
              <a:extLst>
                <a:ext uri="{FF2B5EF4-FFF2-40B4-BE49-F238E27FC236}">
                  <a16:creationId xmlns:a16="http://schemas.microsoft.com/office/drawing/2014/main" xmlns="" id="{E07C82B7-69C4-43AF-BBF2-411D15DBAE8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11835635" y="38208"/>
              <a:ext cx="2439557" cy="1325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xmlns="" id="{E22BCB5D-9CFB-4A2F-8F7A-C1AFC5A4D637}"/>
                </a:ext>
              </a:extLst>
            </p:cNvPr>
            <p:cNvSpPr txBox="1"/>
            <p:nvPr/>
          </p:nvSpPr>
          <p:spPr>
            <a:xfrm>
              <a:off x="11989014" y="937788"/>
              <a:ext cx="2293641" cy="484641"/>
            </a:xfrm>
            <a:prstGeom prst="rect">
              <a:avLst/>
            </a:prstGeom>
            <a:noFill/>
          </p:spPr>
          <p:txBody>
            <a:bodyPr wrap="square" rtlCol="0">
              <a:spAutoFit/>
            </a:bodyPr>
            <a:lstStyle/>
            <a:p>
              <a:r>
                <a:rPr lang="en-IN" sz="1200" b="1" dirty="0">
                  <a:latin typeface="AvantGarde Bk BT" panose="020B0702020202020204" pitchFamily="34" charset="0"/>
                </a:rPr>
                <a:t>Hill in 2017 and now</a:t>
              </a:r>
            </a:p>
          </p:txBody>
        </p:sp>
      </p:grpSp>
      <p:sp>
        <p:nvSpPr>
          <p:cNvPr id="12" name="TextBox 11">
            <a:extLst>
              <a:ext uri="{FF2B5EF4-FFF2-40B4-BE49-F238E27FC236}">
                <a16:creationId xmlns:a16="http://schemas.microsoft.com/office/drawing/2014/main" xmlns="" id="{3BB11DD6-AEE7-444D-BB41-CCB718BA5219}"/>
              </a:ext>
            </a:extLst>
          </p:cNvPr>
          <p:cNvSpPr txBox="1"/>
          <p:nvPr/>
        </p:nvSpPr>
        <p:spPr>
          <a:xfrm>
            <a:off x="7608172" y="6329490"/>
            <a:ext cx="1456441" cy="437731"/>
          </a:xfrm>
          <a:prstGeom prst="rect">
            <a:avLst/>
          </a:prstGeom>
          <a:noFill/>
        </p:spPr>
        <p:txBody>
          <a:bodyPr wrap="square" lIns="67739" tIns="33869" rIns="67739" bIns="33869" rtlCol="0">
            <a:spAutoFit/>
          </a:bodyPr>
          <a:lstStyle/>
          <a:p>
            <a:r>
              <a:rPr lang="en-IN" sz="1200" b="1" dirty="0">
                <a:latin typeface="AvantGarde Bk BT" panose="020B0702020202020204" pitchFamily="34" charset="0"/>
              </a:rPr>
              <a:t>Salty pan growing quality dates</a:t>
            </a:r>
          </a:p>
        </p:txBody>
      </p:sp>
    </p:spTree>
    <p:extLst>
      <p:ext uri="{BB962C8B-B14F-4D97-AF65-F5344CB8AC3E}">
        <p14:creationId xmlns:p14="http://schemas.microsoft.com/office/powerpoint/2010/main" xmlns="" val="16839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990600"/>
          </a:xfrm>
        </p:spPr>
        <p:txBody>
          <a:bodyPr/>
          <a:lstStyle/>
          <a:p>
            <a:r>
              <a:rPr lang="en-US" b="1" dirty="0" smtClean="0"/>
              <a:t>CASE-9 Seaweed Cultivation  </a:t>
            </a:r>
            <a:endParaRPr lang="en-US" b="1" dirty="0"/>
          </a:p>
        </p:txBody>
      </p:sp>
      <p:pic>
        <p:nvPicPr>
          <p:cNvPr id="9" name="Picture 2" descr="J:\poster printing\11.jpg"/>
          <p:cNvPicPr>
            <a:picLocks noGrp="1" noChangeAspect="1" noChangeArrowheads="1"/>
          </p:cNvPicPr>
          <p:nvPr>
            <p:ph sz="half" idx="1"/>
          </p:nvPr>
        </p:nvPicPr>
        <p:blipFill>
          <a:blip r:embed="rId2" cstate="print"/>
          <a:srcRect/>
          <a:stretch>
            <a:fillRect/>
          </a:stretch>
        </p:blipFill>
        <p:spPr bwMode="auto">
          <a:xfrm>
            <a:off x="0" y="990600"/>
            <a:ext cx="4495800" cy="5715000"/>
          </a:xfrm>
          <a:prstGeom prst="rect">
            <a:avLst/>
          </a:prstGeom>
          <a:noFill/>
        </p:spPr>
      </p:pic>
      <p:pic>
        <p:nvPicPr>
          <p:cNvPr id="10" name="Picture 2" descr="J:\poster printing\10.jpg"/>
          <p:cNvPicPr>
            <a:picLocks noGrp="1" noChangeAspect="1" noChangeArrowheads="1"/>
          </p:cNvPicPr>
          <p:nvPr>
            <p:ph sz="half" idx="2"/>
          </p:nvPr>
        </p:nvPicPr>
        <p:blipFill>
          <a:blip r:embed="rId3" cstate="print"/>
          <a:srcRect/>
          <a:stretch>
            <a:fillRect/>
          </a:stretch>
        </p:blipFill>
        <p:spPr bwMode="auto">
          <a:xfrm>
            <a:off x="4495800" y="914400"/>
            <a:ext cx="4419600" cy="5791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75" y="1631950"/>
            <a:ext cx="9147175" cy="3141663"/>
          </a:xfrm>
        </p:spPr>
        <p:style>
          <a:lnRef idx="2">
            <a:schemeClr val="accent3"/>
          </a:lnRef>
          <a:fillRef idx="1">
            <a:schemeClr val="lt1"/>
          </a:fillRef>
          <a:effectRef idx="0">
            <a:schemeClr val="accent3"/>
          </a:effectRef>
          <a:fontRef idx="minor">
            <a:schemeClr val="dk1"/>
          </a:fontRef>
        </p:style>
        <p:txBody>
          <a:bodyPr rtlCol="0">
            <a:normAutofit/>
          </a:bodyPr>
          <a:lstStyle/>
          <a:p>
            <a:pPr algn="ctr" fontAlgn="auto">
              <a:spcAft>
                <a:spcPts val="0"/>
              </a:spcAft>
              <a:defRPr/>
            </a:pPr>
            <a:r>
              <a:rPr lang="en-US" sz="6000" b="1" dirty="0">
                <a:solidFill>
                  <a:srgbClr val="C00000"/>
                </a:solidFill>
                <a:latin typeface="Comic Sans MS" pitchFamily="66" charset="0"/>
              </a:rPr>
              <a:t>e</a:t>
            </a:r>
            <a:r>
              <a:rPr lang="en-US" sz="6000" b="1" dirty="0" smtClean="0">
                <a:solidFill>
                  <a:srgbClr val="C00000"/>
                </a:solidFill>
                <a:latin typeface="Comic Sans MS" pitchFamily="66" charset="0"/>
              </a:rPr>
              <a:t>nvision smart farming</a:t>
            </a:r>
            <a:br>
              <a:rPr lang="en-US" sz="6000" b="1" dirty="0" smtClean="0">
                <a:solidFill>
                  <a:srgbClr val="C00000"/>
                </a:solidFill>
                <a:latin typeface="Comic Sans MS" pitchFamily="66" charset="0"/>
              </a:rPr>
            </a:br>
            <a:r>
              <a:rPr lang="en-US" sz="7200" b="1" dirty="0" smtClean="0">
                <a:solidFill>
                  <a:schemeClr val="tx2"/>
                </a:solidFill>
                <a:latin typeface="Comic Sans MS" pitchFamily="66" charset="0"/>
              </a:rPr>
              <a:t>&amp;</a:t>
            </a:r>
            <a:r>
              <a:rPr lang="en-US" sz="6000" b="1" dirty="0" smtClean="0">
                <a:solidFill>
                  <a:srgbClr val="C00000"/>
                </a:solidFill>
                <a:latin typeface="Comic Sans MS" pitchFamily="66" charset="0"/>
              </a:rPr>
              <a:t> </a:t>
            </a:r>
            <a:br>
              <a:rPr lang="en-US" sz="6000" b="1" dirty="0" smtClean="0">
                <a:solidFill>
                  <a:srgbClr val="C00000"/>
                </a:solidFill>
                <a:latin typeface="Comic Sans MS" pitchFamily="66" charset="0"/>
              </a:rPr>
            </a:br>
            <a:r>
              <a:rPr lang="en-US" sz="6000" b="1" dirty="0" smtClean="0">
                <a:solidFill>
                  <a:srgbClr val="C00000"/>
                </a:solidFill>
                <a:latin typeface="Comic Sans MS" pitchFamily="66" charset="0"/>
              </a:rPr>
              <a:t>enable small farmers</a:t>
            </a:r>
          </a:p>
        </p:txBody>
      </p:sp>
      <p:pic>
        <p:nvPicPr>
          <p:cNvPr id="1026" name="Picture 2" descr="http://www.thesolutionsjournal.com/sites/default/files/Fea_UN%20Food_Figure3.jpg"/>
          <p:cNvPicPr>
            <a:picLocks noChangeAspect="1" noChangeArrowheads="1"/>
          </p:cNvPicPr>
          <p:nvPr/>
        </p:nvPicPr>
        <p:blipFill>
          <a:blip r:embed="rId2"/>
          <a:srcRect/>
          <a:stretch>
            <a:fillRect/>
          </a:stretch>
        </p:blipFill>
        <p:spPr bwMode="auto">
          <a:xfrm>
            <a:off x="0" y="4773613"/>
            <a:ext cx="3124200" cy="20843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30" name="Picture 6" descr="http://t0.gstatic.com/images?q=tbn:ANd9GcQd6-493TrxxSZFEj3bZd7c8jNQAoPkJGlCQTm8ZUTPhCHRw7SH7A"/>
          <p:cNvPicPr>
            <a:picLocks noChangeAspect="1" noChangeArrowheads="1"/>
          </p:cNvPicPr>
          <p:nvPr/>
        </p:nvPicPr>
        <p:blipFill>
          <a:blip r:embed="rId3"/>
          <a:srcRect/>
          <a:stretch>
            <a:fillRect/>
          </a:stretch>
        </p:blipFill>
        <p:spPr bwMode="auto">
          <a:xfrm>
            <a:off x="6248400" y="4778375"/>
            <a:ext cx="2895600" cy="20796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32" name="Picture 8" descr="http://www.hellogiri.com/wp-content/uploads/2010/09/tractors_india.jpg"/>
          <p:cNvPicPr>
            <a:picLocks noChangeAspect="1" noChangeArrowheads="1"/>
          </p:cNvPicPr>
          <p:nvPr/>
        </p:nvPicPr>
        <p:blipFill rotWithShape="1">
          <a:blip r:embed="rId4"/>
          <a:srcRect l="5219" t="4981" r="3709" b="4806"/>
          <a:stretch/>
        </p:blipFill>
        <p:spPr bwMode="auto">
          <a:xfrm>
            <a:off x="-3175" y="0"/>
            <a:ext cx="2212975" cy="1631950"/>
          </a:xfrm>
          <a:prstGeom prst="rect">
            <a:avLst/>
          </a:prstGeom>
          <a:ln>
            <a:noFill/>
          </a:ln>
          <a:effectLst/>
          <a:extLst>
            <a:ext uri="{909E8E84-426E-40DD-AFC4-6F175D3DCCD1}">
              <a14:hiddenFill xmlns="" xmlns:a14="http://schemas.microsoft.com/office/drawing/2010/main">
                <a:solidFill>
                  <a:srgbClr val="FFFFFF"/>
                </a:solidFill>
              </a14:hiddenFill>
            </a:ext>
          </a:extLst>
        </p:spPr>
      </p:pic>
      <p:pic>
        <p:nvPicPr>
          <p:cNvPr id="8" name="Picture 7"/>
          <p:cNvPicPr/>
          <p:nvPr/>
        </p:nvPicPr>
        <p:blipFill>
          <a:blip r:embed="rId5"/>
          <a:srcRect l="24416"/>
          <a:stretch>
            <a:fillRect/>
          </a:stretch>
        </p:blipFill>
        <p:spPr bwMode="auto">
          <a:xfrm>
            <a:off x="2209800" y="0"/>
            <a:ext cx="2133600" cy="1631950"/>
          </a:xfrm>
          <a:prstGeom prst="rect">
            <a:avLst/>
          </a:prstGeom>
          <a:ln>
            <a:noFill/>
          </a:ln>
          <a:effectLst/>
        </p:spPr>
      </p:pic>
      <p:pic>
        <p:nvPicPr>
          <p:cNvPr id="9" name="Picture 2" descr="Laser_leveler"/>
          <p:cNvPicPr>
            <a:picLocks noChangeAspect="1" noChangeArrowheads="1"/>
          </p:cNvPicPr>
          <p:nvPr/>
        </p:nvPicPr>
        <p:blipFill>
          <a:blip r:embed="rId6"/>
          <a:srcRect l="4478" t="6483" r="22388" b="13551"/>
          <a:stretch>
            <a:fillRect/>
          </a:stretch>
        </p:blipFill>
        <p:spPr bwMode="auto">
          <a:xfrm>
            <a:off x="4343400" y="0"/>
            <a:ext cx="2687638" cy="1631950"/>
          </a:xfrm>
          <a:prstGeom prst="rect">
            <a:avLst/>
          </a:prstGeom>
          <a:ln>
            <a:noFill/>
          </a:ln>
          <a:effectLst/>
        </p:spPr>
      </p:pic>
      <p:pic>
        <p:nvPicPr>
          <p:cNvPr id="10" name="Picture 3"/>
          <p:cNvPicPr>
            <a:picLocks noChangeAspect="1" noChangeArrowheads="1"/>
          </p:cNvPicPr>
          <p:nvPr/>
        </p:nvPicPr>
        <p:blipFill>
          <a:blip r:embed="rId7"/>
          <a:srcRect/>
          <a:stretch>
            <a:fillRect/>
          </a:stretch>
        </p:blipFill>
        <p:spPr bwMode="auto">
          <a:xfrm>
            <a:off x="7031038" y="0"/>
            <a:ext cx="2112962" cy="1631950"/>
          </a:xfrm>
          <a:prstGeom prst="rect">
            <a:avLst/>
          </a:prstGeom>
          <a:ln>
            <a:noFill/>
          </a:ln>
          <a:effectLst/>
        </p:spPr>
      </p:pic>
      <p:pic>
        <p:nvPicPr>
          <p:cNvPr id="54281" name="Picture 10" descr="http://farm4.staticflickr.com/3239/2881639349_11f2b39d81_z.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124200" y="4773613"/>
            <a:ext cx="3124200" cy="208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2214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static.squarespace.com/static/5181d5b7e4b07b8c66ed5614/t/52155709e4b069b81518e685/1377130252807/gras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745042"/>
            <a:ext cx="9144000" cy="2112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Horizontal Scroll 7"/>
          <p:cNvSpPr/>
          <p:nvPr/>
        </p:nvSpPr>
        <p:spPr>
          <a:xfrm>
            <a:off x="107514" y="95360"/>
            <a:ext cx="6239498" cy="1763712"/>
          </a:xfrm>
          <a:prstGeom prst="horizontalScroll">
            <a:avLst>
              <a:gd name="adj" fmla="val 25000"/>
            </a:avLst>
          </a:prstGeom>
          <a:solidFill>
            <a:schemeClr val="accent6">
              <a:lumMod val="75000"/>
            </a:schemeClr>
          </a:solidFill>
          <a:ln w="28575">
            <a:solidFill>
              <a:srgbClr val="C00000"/>
            </a:solidFill>
          </a:ln>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hi-IN" altLang="en-US" sz="4000" b="1" dirty="0" smtClean="0">
                <a:solidFill>
                  <a:srgbClr val="FFFF00"/>
                </a:solidFill>
              </a:rPr>
              <a:t>मेरा गाँव मेरा गौरव</a:t>
            </a:r>
            <a:endParaRPr lang="en-US" altLang="en-US" sz="3200" dirty="0" smtClean="0">
              <a:solidFill>
                <a:srgbClr val="FFFF00"/>
              </a:solidFill>
            </a:endParaRPr>
          </a:p>
        </p:txBody>
      </p:sp>
      <p:pic>
        <p:nvPicPr>
          <p:cNvPr id="159752" name="Picture 10" descr="https://encrypted-tbn3.gstatic.com/images?q=tbn:ANd9GcTPy1T370eWIa4Grsschq-L3Ju5k9reH6_82Fw7gd8KwiLY6HIQmA">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86953" y="2851676"/>
            <a:ext cx="2796987" cy="1876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201706" y="2173942"/>
            <a:ext cx="8754035" cy="577806"/>
          </a:xfrm>
        </p:spPr>
        <p:txBody>
          <a:bodyPr>
            <a:noAutofit/>
          </a:bodyPr>
          <a:lstStyle/>
          <a:p>
            <a:pPr marL="0" indent="0" algn="ctr">
              <a:buNone/>
            </a:pPr>
            <a:r>
              <a:rPr lang="en-US" sz="4000" b="1" dirty="0" smtClean="0">
                <a:solidFill>
                  <a:srgbClr val="000099"/>
                </a:solidFill>
                <a:cs typeface="EucrosiaUPC" panose="02020603050405020304" pitchFamily="18" charset="-34"/>
              </a:rPr>
              <a:t>Scientists, as Social Change Agents</a:t>
            </a:r>
            <a:endParaRPr lang="en-US" sz="4000" b="1" dirty="0">
              <a:solidFill>
                <a:srgbClr val="000099"/>
              </a:solidFill>
              <a:cs typeface="EucrosiaUPC" panose="02020603050405020304" pitchFamily="18" charset="-34"/>
            </a:endParaRPr>
          </a:p>
        </p:txBody>
      </p:sp>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1707" y="2851676"/>
            <a:ext cx="2847108" cy="1876568"/>
          </a:xfrm>
          <a:prstGeom prst="rect">
            <a:avLst/>
          </a:prstGeom>
        </p:spPr>
      </p:pic>
      <p:pic>
        <p:nvPicPr>
          <p:cNvPr id="4" name="Picture 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133633" y="2851675"/>
            <a:ext cx="2822108" cy="1876568"/>
          </a:xfrm>
          <a:prstGeom prst="rect">
            <a:avLst/>
          </a:prstGeom>
        </p:spPr>
      </p:pic>
      <p:pic>
        <p:nvPicPr>
          <p:cNvPr id="159747" name="Picture 8"/>
          <p:cNvPicPr>
            <a:picLocks noChangeAspect="1"/>
          </p:cNvPicPr>
          <p:nvPr/>
        </p:nvPicPr>
        <p:blipFill>
          <a:blip r:embed="rId7">
            <a:extLst>
              <a:ext uri="{28A0092B-C50C-407E-A947-70E740481C1C}">
                <a14:useLocalDpi xmlns="" xmlns:a14="http://schemas.microsoft.com/office/drawing/2010/main" val="0"/>
              </a:ext>
            </a:extLst>
          </a:blip>
          <a:srcRect t="8653"/>
          <a:stretch>
            <a:fillRect/>
          </a:stretch>
        </p:blipFill>
        <p:spPr bwMode="auto">
          <a:xfrm>
            <a:off x="0" y="4325409"/>
            <a:ext cx="4275137" cy="270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86411771"/>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000" dirty="0" smtClean="0"/>
              <a:t/>
            </a:r>
            <a:br>
              <a:rPr lang="en-US" sz="4000" dirty="0" smtClean="0"/>
            </a:br>
            <a:r>
              <a:rPr lang="en-US" dirty="0" smtClean="0"/>
              <a:t> </a:t>
            </a:r>
            <a:r>
              <a:rPr lang="en-US" b="1" dirty="0" smtClean="0"/>
              <a:t>Inter-dependent Forces </a:t>
            </a:r>
            <a:r>
              <a:rPr lang="en-US" dirty="0" smtClean="0"/>
              <a:t/>
            </a:r>
            <a:br>
              <a:rPr lang="en-US" dirty="0" smtClean="0"/>
            </a:br>
            <a:endParaRPr lang="en-US" dirty="0"/>
          </a:p>
        </p:txBody>
      </p:sp>
      <p:sp>
        <p:nvSpPr>
          <p:cNvPr id="3" name="Content Placeholder 2"/>
          <p:cNvSpPr>
            <a:spLocks noGrp="1"/>
          </p:cNvSpPr>
          <p:nvPr>
            <p:ph sz="half" idx="1"/>
          </p:nvPr>
        </p:nvSpPr>
        <p:spPr>
          <a:xfrm>
            <a:off x="0" y="1219200"/>
            <a:ext cx="4572000" cy="5638800"/>
          </a:xfrm>
        </p:spPr>
        <p:txBody>
          <a:bodyPr>
            <a:normAutofit fontScale="47500" lnSpcReduction="20000"/>
          </a:bodyPr>
          <a:lstStyle/>
          <a:p>
            <a:r>
              <a:rPr lang="en-US" sz="5900" dirty="0" smtClean="0"/>
              <a:t>The sustainable development is centered on nature’s principles. Nature has five important forces –Sky (atmosphere), Sun, Earth, Water and Vegetation. These forces are inter-dependent and maintain equilibrium in nature. </a:t>
            </a:r>
            <a:r>
              <a:rPr lang="en-US" sz="5900" dirty="0" smtClean="0"/>
              <a:t>These </a:t>
            </a:r>
            <a:r>
              <a:rPr lang="en-US" sz="5900" dirty="0" smtClean="0"/>
              <a:t>cyclic and circular - </a:t>
            </a:r>
            <a:r>
              <a:rPr lang="en-US" sz="5900" dirty="0" smtClean="0"/>
              <a:t>forces </a:t>
            </a:r>
            <a:r>
              <a:rPr lang="en-US" sz="5900" dirty="0" smtClean="0"/>
              <a:t>are </a:t>
            </a:r>
            <a:r>
              <a:rPr lang="en-US" sz="5900" dirty="0" smtClean="0"/>
              <a:t> </a:t>
            </a:r>
            <a:r>
              <a:rPr lang="en-US" sz="5900" dirty="0" smtClean="0"/>
              <a:t>responsible for different seasons round the year - including weather cycles and climate. </a:t>
            </a:r>
          </a:p>
          <a:p>
            <a:endParaRPr lang="en-US" dirty="0"/>
          </a:p>
        </p:txBody>
      </p:sp>
      <p:sp>
        <p:nvSpPr>
          <p:cNvPr id="4" name="Content Placeholder 3"/>
          <p:cNvSpPr>
            <a:spLocks noGrp="1"/>
          </p:cNvSpPr>
          <p:nvPr>
            <p:ph sz="half" idx="2"/>
          </p:nvPr>
        </p:nvSpPr>
        <p:spPr>
          <a:xfrm>
            <a:off x="4419600" y="1066800"/>
            <a:ext cx="4495800" cy="5638800"/>
          </a:xfrm>
        </p:spPr>
        <p:txBody>
          <a:bodyPr>
            <a:noAutofit/>
          </a:bodyPr>
          <a:lstStyle/>
          <a:p>
            <a:r>
              <a:rPr lang="en-US" sz="2000" b="1" dirty="0" smtClean="0"/>
              <a:t>Appropriate use of these forces  of nature  generate basic resources for livelihood  and sustains the habitat and promote sustainable development. </a:t>
            </a:r>
          </a:p>
          <a:p>
            <a:r>
              <a:rPr lang="en-US" sz="2000" b="1" dirty="0" smtClean="0"/>
              <a:t>Improper use and reckless exploitation of these resources has disturbed the balance of nature and affected sustainable development. For example, overdrawing of underground water leads to salinity ingress and advancement of desert while excessive use of fossil fuel leads to excess of gases in the atmosphere that disturb heat balances. Inequitable use of resources leads to social turmoil and political instability. </a:t>
            </a:r>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t="9040" b="8341"/>
          <a:stretch/>
        </p:blipFill>
        <p:spPr>
          <a:xfrm>
            <a:off x="0" y="0"/>
            <a:ext cx="9144000" cy="5624715"/>
          </a:xfrm>
          <a:prstGeom prst="rect">
            <a:avLst/>
          </a:prstGeom>
        </p:spPr>
      </p:pic>
      <p:sp>
        <p:nvSpPr>
          <p:cNvPr id="4" name="Content Placeholder 2"/>
          <p:cNvSpPr>
            <a:spLocks noGrp="1"/>
          </p:cNvSpPr>
          <p:nvPr>
            <p:ph idx="1"/>
          </p:nvPr>
        </p:nvSpPr>
        <p:spPr>
          <a:xfrm>
            <a:off x="1752600" y="5787652"/>
            <a:ext cx="7329113" cy="935038"/>
          </a:xfrm>
          <a:solidFill>
            <a:schemeClr val="accent4">
              <a:lumMod val="20000"/>
              <a:lumOff val="8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noAutofit/>
          </a:bodyPr>
          <a:lstStyle/>
          <a:p>
            <a:pPr marL="0" indent="0" eaLnBrk="1" fontAlgn="auto" hangingPunct="1">
              <a:spcAft>
                <a:spcPts val="0"/>
              </a:spcAft>
              <a:buFont typeface="Arial" panose="020B0604020202020204" pitchFamily="34" charset="0"/>
              <a:buNone/>
              <a:defRPr/>
            </a:pPr>
            <a:r>
              <a:rPr lang="en-US" b="1" dirty="0" smtClean="0">
                <a:solidFill>
                  <a:srgbClr val="C00000"/>
                </a:solidFill>
              </a:rPr>
              <a:t>Skilling Indian Youth……..</a:t>
            </a:r>
            <a:endParaRPr lang="en-US" b="1" dirty="0">
              <a:solidFill>
                <a:srgbClr val="C00000"/>
              </a:solidFill>
            </a:endParaRPr>
          </a:p>
        </p:txBody>
      </p:sp>
    </p:spTree>
    <p:extLst>
      <p:ext uri="{BB962C8B-B14F-4D97-AF65-F5344CB8AC3E}">
        <p14:creationId xmlns="" xmlns:p14="http://schemas.microsoft.com/office/powerpoint/2010/main" val="208692057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IN" b="1" dirty="0" smtClean="0"/>
              <a:t/>
            </a:r>
            <a:br>
              <a:rPr lang="en-IN" b="1" dirty="0" smtClean="0"/>
            </a:br>
            <a:r>
              <a:rPr lang="en-IN" b="1" dirty="0" err="1" smtClean="0"/>
              <a:t>Dr.Kirit</a:t>
            </a:r>
            <a:r>
              <a:rPr lang="en-IN" b="1" dirty="0" smtClean="0"/>
              <a:t> </a:t>
            </a:r>
            <a:r>
              <a:rPr lang="en-IN" b="1" dirty="0" err="1" smtClean="0"/>
              <a:t>Shelat</a:t>
            </a:r>
            <a:r>
              <a:rPr lang="en-IN" b="1" dirty="0" smtClean="0"/>
              <a:t>, I.A.S.(</a:t>
            </a:r>
            <a:r>
              <a:rPr lang="en-IN" b="1" dirty="0" err="1" smtClean="0"/>
              <a:t>Rtd</a:t>
            </a:r>
            <a:r>
              <a:rPr lang="en-IN" b="1" dirty="0" smtClean="0"/>
              <a:t>.)</a:t>
            </a:r>
            <a:br>
              <a:rPr lang="en-IN" b="1" dirty="0" smtClean="0"/>
            </a:br>
            <a:r>
              <a:rPr lang="en-IN" sz="3600" b="1" dirty="0" smtClean="0"/>
              <a:t>Executive Chairman – NCCSD</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ctr">
              <a:buNone/>
            </a:pPr>
            <a:r>
              <a:rPr lang="en-IN" b="1" dirty="0" smtClean="0"/>
              <a:t>    National Council for Climate Change Sustainable</a:t>
            </a:r>
            <a:br>
              <a:rPr lang="en-IN" b="1" dirty="0" smtClean="0"/>
            </a:br>
            <a:r>
              <a:rPr lang="en-IN" b="1" dirty="0" smtClean="0"/>
              <a:t>Development and Public Leadership (NCCSD)</a:t>
            </a:r>
            <a:br>
              <a:rPr lang="en-IN" b="1" dirty="0" smtClean="0"/>
            </a:br>
            <a:r>
              <a:rPr lang="en-IN" dirty="0" smtClean="0"/>
              <a:t>Patel Block, </a:t>
            </a:r>
            <a:r>
              <a:rPr lang="en-IN" dirty="0" err="1" smtClean="0"/>
              <a:t>Rajdeep</a:t>
            </a:r>
            <a:r>
              <a:rPr lang="en-IN" dirty="0" smtClean="0"/>
              <a:t> </a:t>
            </a:r>
            <a:r>
              <a:rPr lang="en-IN" dirty="0" err="1" smtClean="0"/>
              <a:t>Electronic's</a:t>
            </a:r>
            <a:r>
              <a:rPr lang="en-IN" dirty="0" smtClean="0"/>
              <a:t> Compound, </a:t>
            </a:r>
            <a:br>
              <a:rPr lang="en-IN" dirty="0" smtClean="0"/>
            </a:br>
            <a:r>
              <a:rPr lang="en-IN" dirty="0" smtClean="0"/>
              <a:t>Near Stadium Six Road, </a:t>
            </a:r>
            <a:r>
              <a:rPr lang="en-IN" dirty="0" err="1" smtClean="0"/>
              <a:t>Navrangpura</a:t>
            </a:r>
            <a:r>
              <a:rPr lang="en-IN" dirty="0" smtClean="0"/>
              <a:t>,</a:t>
            </a:r>
            <a:br>
              <a:rPr lang="en-IN" dirty="0" smtClean="0"/>
            </a:br>
            <a:r>
              <a:rPr lang="en-IN" dirty="0" smtClean="0"/>
              <a:t>Mobile: 091 9904404393</a:t>
            </a:r>
            <a:br>
              <a:rPr lang="en-IN" dirty="0" smtClean="0"/>
            </a:br>
            <a:r>
              <a:rPr lang="en-IN" dirty="0" smtClean="0"/>
              <a:t>Email: </a:t>
            </a:r>
            <a:r>
              <a:rPr lang="en-IN" dirty="0" smtClean="0">
                <a:hlinkClick r:id="rId2"/>
              </a:rPr>
              <a:t>drkiritshelat@gmail.com</a:t>
            </a:r>
            <a:endParaRPr lang="en-US" dirty="0" smtClean="0"/>
          </a:p>
          <a:p>
            <a:pPr algn="ctr">
              <a:buNone/>
            </a:pPr>
            <a:r>
              <a:rPr lang="en-US" dirty="0" smtClean="0"/>
              <a:t>    Website: </a:t>
            </a:r>
            <a:r>
              <a:rPr lang="en-US" dirty="0" smtClean="0">
                <a:hlinkClick r:id="rId3"/>
              </a:rPr>
              <a:t>www.nccsdindia.org</a:t>
            </a:r>
            <a:r>
              <a:rPr lang="en-US" dirty="0" smtClean="0"/>
              <a:t> </a:t>
            </a:r>
            <a:br>
              <a:rPr lang="en-US" dirty="0" smtClean="0"/>
            </a:br>
            <a:endParaRPr lang="en-US" dirty="0"/>
          </a:p>
        </p:txBody>
      </p:sp>
      <p:sp>
        <p:nvSpPr>
          <p:cNvPr id="4" name="Footer Placeholder 3"/>
          <p:cNvSpPr>
            <a:spLocks noGrp="1"/>
          </p:cNvSpPr>
          <p:nvPr>
            <p:ph type="ftr" sz="quarter" idx="11"/>
          </p:nvPr>
        </p:nvSpPr>
        <p:spPr>
          <a:xfrm>
            <a:off x="3124200" y="6356350"/>
            <a:ext cx="3276600" cy="365125"/>
          </a:xfrm>
        </p:spPr>
        <p:txBody>
          <a:bodyPr/>
          <a:lstStyle/>
          <a:p>
            <a:r>
              <a:rPr lang="en-US" dirty="0" err="1" smtClean="0"/>
              <a:t>Ppt</a:t>
            </a:r>
            <a:r>
              <a:rPr lang="en-US" dirty="0" smtClean="0"/>
              <a:t> Climate Resilient Development 19 Oct 2022</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b="1" dirty="0" smtClean="0"/>
              <a:t>How Nature Operates its System </a:t>
            </a:r>
            <a:endParaRPr lang="en-US" dirty="0"/>
          </a:p>
        </p:txBody>
      </p:sp>
      <p:sp>
        <p:nvSpPr>
          <p:cNvPr id="3" name="Content Placeholder 2"/>
          <p:cNvSpPr>
            <a:spLocks noGrp="1"/>
          </p:cNvSpPr>
          <p:nvPr>
            <p:ph idx="1"/>
          </p:nvPr>
        </p:nvSpPr>
        <p:spPr>
          <a:xfrm>
            <a:off x="0" y="838200"/>
            <a:ext cx="8991600" cy="6019800"/>
          </a:xfrm>
        </p:spPr>
        <p:txBody>
          <a:bodyPr>
            <a:normAutofit fontScale="25000" lnSpcReduction="20000"/>
          </a:bodyPr>
          <a:lstStyle/>
          <a:p>
            <a:r>
              <a:rPr lang="en-US" dirty="0" smtClean="0"/>
              <a:t> </a:t>
            </a:r>
            <a:r>
              <a:rPr lang="en-US" sz="8000" dirty="0" smtClean="0"/>
              <a:t>Photosynthesis is a process by which green plants use sunlight to make their food. They use sunlight along with carbon dioxide and water to create simple sugar or glucose. Plants absorb CO2 from the atmosphere and release oxygen. </a:t>
            </a:r>
          </a:p>
          <a:p>
            <a:r>
              <a:rPr lang="en-US" sz="8000" dirty="0" smtClean="0"/>
              <a:t>They </a:t>
            </a:r>
            <a:r>
              <a:rPr lang="en-US" sz="8000" dirty="0" smtClean="0"/>
              <a:t>use these to build leaves, flowers and fruits and seeds to convert glucose into cellulose - the structural material in their cell walls. Most plants produce more glucose than they can use. Hence, they store it in the form of starch and other carbohydrates in roots, stem and leaves. Nutrients are also transferred by plants into the soil, which increases its fertility. This is   a part of the process of carbon assimilation by plants. </a:t>
            </a:r>
          </a:p>
          <a:p>
            <a:r>
              <a:rPr lang="en-US" sz="8000" dirty="0" smtClean="0"/>
              <a:t>The ancient by-products of photosynthesis are fossil fuels such as natural gas, coal and petroleum essential for the energy needs of human. </a:t>
            </a:r>
          </a:p>
          <a:p>
            <a:r>
              <a:rPr lang="en-US" sz="8000" dirty="0" smtClean="0"/>
              <a:t>Humans and other animals too depend on glucose as an energy sources, but they are not capable of producing it on their own. They are dependent on plants for glucose. </a:t>
            </a:r>
          </a:p>
          <a:p>
            <a:r>
              <a:rPr lang="en-US" sz="8000" dirty="0" smtClean="0"/>
              <a:t> Thus, virtually all life on earth, directly or indirectly, depends on photosynthesis - the process of interaction between the five forces of nature. </a:t>
            </a:r>
          </a:p>
          <a:p>
            <a:r>
              <a:rPr lang="en-US" sz="8000" dirty="0" smtClean="0"/>
              <a:t> Currently the excess use of fossil fuel and reduction in vegetative cover which used to absorb Co2 has nature’s balance or equilibrium of its forces is disturbed and the weather cycle is adversely affected, resulting in climate change.  Hence what is needed is to restore this balance by reduction of use of fossil fuels and increased in vegetative to bring back equilibrium – which is both cyclic and circular.</a:t>
            </a:r>
          </a:p>
          <a:p>
            <a:endParaRPr lang="en-US" sz="5000" dirty="0" smtClean="0"/>
          </a:p>
          <a:p>
            <a:endParaRPr lang="en-US"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pPr algn="l"/>
            <a:r>
              <a:rPr lang="en-US" b="1" u="sng" dirty="0" smtClean="0"/>
              <a:t/>
            </a:r>
            <a:br>
              <a:rPr lang="en-US" b="1" u="sng" dirty="0" smtClean="0"/>
            </a:br>
            <a:r>
              <a:rPr lang="en-US" b="1" u="sng" dirty="0" smtClean="0"/>
              <a:t>Strategy</a:t>
            </a:r>
            <a:r>
              <a:rPr lang="en-US" dirty="0" smtClean="0"/>
              <a:t/>
            </a:r>
            <a:br>
              <a:rPr lang="en-US" dirty="0" smtClean="0"/>
            </a:br>
            <a:endParaRPr lang="en-US" dirty="0"/>
          </a:p>
        </p:txBody>
      </p:sp>
      <p:sp>
        <p:nvSpPr>
          <p:cNvPr id="3" name="Content Placeholder 2"/>
          <p:cNvSpPr>
            <a:spLocks noGrp="1"/>
          </p:cNvSpPr>
          <p:nvPr>
            <p:ph idx="1"/>
          </p:nvPr>
        </p:nvSpPr>
        <p:spPr>
          <a:xfrm>
            <a:off x="0" y="762000"/>
            <a:ext cx="8991600" cy="6096000"/>
          </a:xfrm>
        </p:spPr>
        <p:txBody>
          <a:bodyPr>
            <a:normAutofit fontScale="62500" lnSpcReduction="20000"/>
          </a:bodyPr>
          <a:lstStyle/>
          <a:p>
            <a:r>
              <a:rPr lang="en-US" dirty="0" smtClean="0"/>
              <a:t>Objective is to Restore Equilibrium.</a:t>
            </a:r>
          </a:p>
          <a:p>
            <a:r>
              <a:rPr lang="en-US" dirty="0" smtClean="0"/>
              <a:t>Action Points: </a:t>
            </a:r>
          </a:p>
          <a:p>
            <a:pPr lvl="0"/>
            <a:r>
              <a:rPr lang="en-US" dirty="0" smtClean="0"/>
              <a:t>Reduce GHG emission</a:t>
            </a:r>
          </a:p>
          <a:p>
            <a:pPr lvl="0"/>
            <a:r>
              <a:rPr lang="en-US" dirty="0" smtClean="0"/>
              <a:t>Increase vegetation</a:t>
            </a:r>
          </a:p>
          <a:p>
            <a:pPr lvl="0"/>
            <a:r>
              <a:rPr lang="en-US" dirty="0" smtClean="0"/>
              <a:t>Increase use of Renewable Energy Sources</a:t>
            </a:r>
          </a:p>
          <a:p>
            <a:r>
              <a:rPr lang="en-US" dirty="0" smtClean="0"/>
              <a:t>Already this is under progress – but while emphasis is on GHG reduction – Agriculture Vegetation is not prioritized.  The need is to prioritize agriculture and farmers.  But in reality they are discriminated – </a:t>
            </a:r>
            <a:r>
              <a:rPr lang="en-US" dirty="0" err="1" smtClean="0"/>
              <a:t>eg</a:t>
            </a:r>
            <a:r>
              <a:rPr lang="en-US" dirty="0" smtClean="0"/>
              <a:t>:</a:t>
            </a:r>
          </a:p>
          <a:p>
            <a:pPr lvl="0"/>
            <a:r>
              <a:rPr lang="en-US" dirty="0" smtClean="0"/>
              <a:t>An industry gets Carbon Credit for planting trees. But farmers who plan Horticulture trees, Agro Forestry – do not get it.</a:t>
            </a:r>
          </a:p>
          <a:p>
            <a:pPr lvl="0"/>
            <a:r>
              <a:rPr lang="en-US" dirty="0" smtClean="0"/>
              <a:t>Carbon </a:t>
            </a:r>
            <a:r>
              <a:rPr lang="en-US" dirty="0" smtClean="0"/>
              <a:t>emission </a:t>
            </a:r>
            <a:r>
              <a:rPr lang="en-US" dirty="0" smtClean="0"/>
              <a:t>by industry is what </a:t>
            </a:r>
            <a:r>
              <a:rPr lang="en-US" dirty="0" smtClean="0"/>
              <a:t>they discharge as GHG but Industry or that matter any non-agricultural activity – removes vegetation and that stops absorption of Co2 from atmosphere – but this not debited on account of industry and added their share of GHG.</a:t>
            </a:r>
          </a:p>
          <a:p>
            <a:pPr lvl="0"/>
            <a:r>
              <a:rPr lang="en-US" dirty="0" smtClean="0"/>
              <a:t>Agriculture – vegetation has its share in GHG emission – but while calculating that share deduction is not given to carbon sequestration by agriculture – vegetation – Co2 it stores in soil, stem, leaves and seeds or fruits.</a:t>
            </a:r>
          </a:p>
          <a:p>
            <a:r>
              <a:rPr lang="en-US" dirty="0" smtClean="0"/>
              <a:t>Hence to promote Co2 absorption agriculture has to be given fair and equitable treatment.</a:t>
            </a:r>
          </a:p>
          <a:p>
            <a:r>
              <a:rPr lang="en-US" dirty="0" smtClean="0"/>
              <a:t>We now share some of illustration circular economy practices adapted in India.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839200" cy="4154984"/>
          </a:xfrm>
          <a:prstGeom prst="rect">
            <a:avLst/>
          </a:prstGeom>
        </p:spPr>
        <p:txBody>
          <a:bodyPr wrap="square">
            <a:spAutoFit/>
          </a:bodyPr>
          <a:lstStyle/>
          <a:p>
            <a:r>
              <a:rPr lang="en-US" sz="6600" b="1" dirty="0" smtClean="0"/>
              <a:t>Some of illustration:- Circular economy practices adapted in India</a:t>
            </a:r>
            <a:r>
              <a:rPr lang="en-US" sz="2000" b="1" dirty="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CASE-1 Solar</a:t>
            </a:r>
            <a:endParaRPr lang="en-US" b="1" dirty="0"/>
          </a:p>
        </p:txBody>
      </p:sp>
      <p:sp>
        <p:nvSpPr>
          <p:cNvPr id="7" name="Text Placeholder 6"/>
          <p:cNvSpPr>
            <a:spLocks noGrp="1"/>
          </p:cNvSpPr>
          <p:nvPr>
            <p:ph type="body" idx="1"/>
          </p:nvPr>
        </p:nvSpPr>
        <p:spPr>
          <a:xfrm>
            <a:off x="228600" y="1143000"/>
            <a:ext cx="4268788" cy="1219200"/>
          </a:xfrm>
        </p:spPr>
        <p:txBody>
          <a:bodyPr>
            <a:normAutofit fontScale="77500" lnSpcReduction="20000"/>
          </a:bodyPr>
          <a:lstStyle/>
          <a:p>
            <a:endParaRPr lang="en-US" dirty="0" smtClean="0"/>
          </a:p>
          <a:p>
            <a:r>
              <a:rPr lang="en-US" dirty="0" smtClean="0"/>
              <a:t>Village:-</a:t>
            </a:r>
            <a:r>
              <a:rPr lang="en-US" dirty="0" err="1" smtClean="0"/>
              <a:t>Dhundhi</a:t>
            </a:r>
            <a:endParaRPr lang="en-US" dirty="0" smtClean="0"/>
          </a:p>
          <a:p>
            <a:r>
              <a:rPr lang="en-US" dirty="0" smtClean="0"/>
              <a:t>District </a:t>
            </a:r>
            <a:r>
              <a:rPr lang="en-US" dirty="0" err="1" smtClean="0"/>
              <a:t>Anand</a:t>
            </a:r>
            <a:r>
              <a:rPr lang="en-US" dirty="0" smtClean="0"/>
              <a:t>,</a:t>
            </a:r>
          </a:p>
          <a:p>
            <a:r>
              <a:rPr lang="en-US" dirty="0" smtClean="0"/>
              <a:t>State Gujarat. India</a:t>
            </a:r>
          </a:p>
          <a:p>
            <a:endParaRPr lang="en-US" dirty="0"/>
          </a:p>
        </p:txBody>
      </p:sp>
      <p:pic>
        <p:nvPicPr>
          <p:cNvPr id="4" name="image30.jpeg"/>
          <p:cNvPicPr>
            <a:picLocks noGrp="1"/>
          </p:cNvPicPr>
          <p:nvPr>
            <p:ph sz="half" idx="2"/>
          </p:nvPr>
        </p:nvPicPr>
        <p:blipFill>
          <a:blip r:embed="rId2" cstate="print"/>
          <a:stretch>
            <a:fillRect/>
          </a:stretch>
        </p:blipFill>
        <p:spPr>
          <a:xfrm>
            <a:off x="381000" y="2362200"/>
            <a:ext cx="4040188" cy="1972307"/>
          </a:xfrm>
          <a:prstGeom prst="rect">
            <a:avLst/>
          </a:prstGeom>
        </p:spPr>
      </p:pic>
      <p:sp>
        <p:nvSpPr>
          <p:cNvPr id="8" name="Text Placeholder 7"/>
          <p:cNvSpPr>
            <a:spLocks noGrp="1"/>
          </p:cNvSpPr>
          <p:nvPr>
            <p:ph type="body" sz="quarter" idx="3"/>
          </p:nvPr>
        </p:nvSpPr>
        <p:spPr>
          <a:xfrm>
            <a:off x="4645025" y="1535112"/>
            <a:ext cx="4041775" cy="1589087"/>
          </a:xfrm>
        </p:spPr>
        <p:txBody>
          <a:bodyPr>
            <a:normAutofit fontScale="92500" lnSpcReduction="20000"/>
          </a:bodyPr>
          <a:lstStyle/>
          <a:p>
            <a:r>
              <a:rPr lang="en-US" dirty="0" smtClean="0"/>
              <a:t>-Pumping Water</a:t>
            </a:r>
          </a:p>
          <a:p>
            <a:r>
              <a:rPr lang="en-US" dirty="0" smtClean="0"/>
              <a:t>-In Shadow area grow vegetables</a:t>
            </a:r>
          </a:p>
          <a:p>
            <a:r>
              <a:rPr lang="en-US" dirty="0" smtClean="0"/>
              <a:t>Excess-sell to Electricity company- Permanent source of income </a:t>
            </a:r>
            <a:endParaRPr lang="en-US" dirty="0"/>
          </a:p>
        </p:txBody>
      </p:sp>
      <p:pic>
        <p:nvPicPr>
          <p:cNvPr id="6" name="image31.jpeg"/>
          <p:cNvPicPr>
            <a:picLocks/>
          </p:cNvPicPr>
          <p:nvPr/>
        </p:nvPicPr>
        <p:blipFill>
          <a:blip r:embed="rId3" cstate="print"/>
          <a:stretch>
            <a:fillRect/>
          </a:stretch>
        </p:blipFill>
        <p:spPr>
          <a:xfrm>
            <a:off x="152400" y="4572000"/>
            <a:ext cx="4724400" cy="2286000"/>
          </a:xfrm>
          <a:prstGeom prst="rect">
            <a:avLst/>
          </a:prstGeom>
        </p:spPr>
      </p:pic>
      <p:pic>
        <p:nvPicPr>
          <p:cNvPr id="10" name="image32.jpeg"/>
          <p:cNvPicPr>
            <a:picLocks noGrp="1"/>
          </p:cNvPicPr>
          <p:nvPr>
            <p:ph sz="quarter" idx="4"/>
          </p:nvPr>
        </p:nvPicPr>
        <p:blipFill>
          <a:blip r:embed="rId4" cstate="print"/>
          <a:stretch>
            <a:fillRect/>
          </a:stretch>
        </p:blipFill>
        <p:spPr>
          <a:xfrm>
            <a:off x="4832350" y="3250406"/>
            <a:ext cx="3667125" cy="3378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b="1" dirty="0" smtClean="0"/>
              <a:t/>
            </a:r>
            <a:br>
              <a:rPr lang="en-US" b="1" dirty="0" smtClean="0"/>
            </a:br>
            <a:r>
              <a:rPr lang="en-US" b="1" dirty="0" smtClean="0"/>
              <a:t>CASE </a:t>
            </a:r>
            <a:r>
              <a:rPr lang="en-US" b="1" dirty="0" smtClean="0"/>
              <a:t>STUDY-2-</a:t>
            </a:r>
            <a:r>
              <a:rPr lang="en-US" b="1" dirty="0" smtClean="0"/>
              <a:t>“Zero Waste Village” </a:t>
            </a:r>
            <a:br>
              <a:rPr lang="en-US" b="1" dirty="0" smtClean="0"/>
            </a:br>
            <a:r>
              <a:rPr lang="en-US" sz="3600" b="1" dirty="0" smtClean="0"/>
              <a:t>by Solid and Liquid Waste Management” Genesis:</a:t>
            </a:r>
            <a:r>
              <a:rPr lang="en-US" dirty="0" smtClean="0"/>
              <a:t/>
            </a:r>
            <a:br>
              <a:rPr lang="en-US" dirty="0" smtClean="0"/>
            </a:br>
            <a:endParaRPr lang="en-US" dirty="0"/>
          </a:p>
        </p:txBody>
      </p:sp>
      <p:sp>
        <p:nvSpPr>
          <p:cNvPr id="3" name="Content Placeholder 2"/>
          <p:cNvSpPr>
            <a:spLocks noGrp="1"/>
          </p:cNvSpPr>
          <p:nvPr>
            <p:ph idx="1"/>
          </p:nvPr>
        </p:nvSpPr>
        <p:spPr>
          <a:xfrm>
            <a:off x="228600" y="1905000"/>
            <a:ext cx="8534400" cy="4953000"/>
          </a:xfrm>
        </p:spPr>
        <p:txBody>
          <a:bodyPr>
            <a:normAutofit fontScale="92500" lnSpcReduction="20000"/>
          </a:bodyPr>
          <a:lstStyle/>
          <a:p>
            <a:pPr lvl="0"/>
            <a:r>
              <a:rPr lang="en-IN" dirty="0" err="1" smtClean="0"/>
              <a:t>Khanderaopura</a:t>
            </a:r>
            <a:r>
              <a:rPr lang="en-IN" dirty="0" smtClean="0"/>
              <a:t> village (</a:t>
            </a:r>
            <a:r>
              <a:rPr lang="en-IN" dirty="0" err="1" smtClean="0"/>
              <a:t>Padra</a:t>
            </a:r>
            <a:r>
              <a:rPr lang="en-IN" dirty="0" smtClean="0"/>
              <a:t> block of </a:t>
            </a:r>
            <a:r>
              <a:rPr lang="en-IN" dirty="0" err="1" smtClean="0"/>
              <a:t>Vadodara</a:t>
            </a:r>
            <a:r>
              <a:rPr lang="en-IN" dirty="0" smtClean="0"/>
              <a:t> District, Gujarat)is a village having population of 1500 having 185 households.</a:t>
            </a:r>
            <a:endParaRPr lang="en-US" dirty="0" smtClean="0"/>
          </a:p>
          <a:p>
            <a:pPr lvl="0"/>
            <a:r>
              <a:rPr lang="en-IN" dirty="0" smtClean="0"/>
              <a:t>In 2016 this village had </a:t>
            </a:r>
            <a:r>
              <a:rPr lang="en-IN" dirty="0" err="1" smtClean="0"/>
              <a:t>anoutbreak</a:t>
            </a:r>
            <a:r>
              <a:rPr lang="en-IN" dirty="0" smtClean="0"/>
              <a:t> of Cholera and it earned a bad </a:t>
            </a:r>
            <a:r>
              <a:rPr lang="en-IN" dirty="0" err="1" smtClean="0"/>
              <a:t>name.It</a:t>
            </a:r>
            <a:r>
              <a:rPr lang="en-IN" dirty="0" smtClean="0"/>
              <a:t> remained focus of media for a long period. </a:t>
            </a:r>
            <a:r>
              <a:rPr lang="en-IN" dirty="0" err="1" smtClean="0"/>
              <a:t>Shroff</a:t>
            </a:r>
            <a:r>
              <a:rPr lang="en-IN" dirty="0" smtClean="0"/>
              <a:t> Foundation Trust was requested to look in to the problems of sanitation &amp; hygiene of this village.</a:t>
            </a:r>
            <a:endParaRPr lang="en-US" dirty="0" smtClean="0"/>
          </a:p>
          <a:p>
            <a:r>
              <a:rPr lang="en-IN" dirty="0" smtClean="0"/>
              <a:t>Thus, it was decided by the village community that this village would need to be qualified for ODF and the drainage line would be repaired to make it functional.</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IN" b="1" dirty="0" smtClean="0"/>
              <a:t/>
            </a:r>
            <a:br>
              <a:rPr lang="en-IN" b="1" dirty="0" smtClean="0"/>
            </a:br>
            <a:r>
              <a:rPr lang="en-IN" b="1" dirty="0" smtClean="0"/>
              <a:t>CASE </a:t>
            </a:r>
            <a:r>
              <a:rPr lang="en-IN" b="1" dirty="0" smtClean="0"/>
              <a:t>STUDY-3 </a:t>
            </a:r>
            <a:r>
              <a:rPr lang="en-IN" b="1" dirty="0" smtClean="0"/>
              <a:t>-Use of Technology –City Sewage Treated and Recycled for Agriculture</a:t>
            </a:r>
            <a:r>
              <a:rPr lang="en-US" b="1" dirty="0" smtClean="0"/>
              <a:t/>
            </a:r>
            <a:br>
              <a:rPr lang="en-US" b="1" dirty="0" smtClean="0"/>
            </a:br>
            <a:endParaRPr lang="en-US" dirty="0"/>
          </a:p>
        </p:txBody>
      </p:sp>
      <p:sp>
        <p:nvSpPr>
          <p:cNvPr id="3" name="Content Placeholder 2"/>
          <p:cNvSpPr>
            <a:spLocks noGrp="1"/>
          </p:cNvSpPr>
          <p:nvPr>
            <p:ph idx="1"/>
          </p:nvPr>
        </p:nvSpPr>
        <p:spPr>
          <a:xfrm>
            <a:off x="228600" y="1981200"/>
            <a:ext cx="8686800" cy="4876800"/>
          </a:xfrm>
        </p:spPr>
        <p:txBody>
          <a:bodyPr>
            <a:normAutofit fontScale="92500"/>
          </a:bodyPr>
          <a:lstStyle/>
          <a:p>
            <a:r>
              <a:rPr lang="en-IN" dirty="0" err="1" smtClean="0"/>
              <a:t>Jalna</a:t>
            </a:r>
            <a:r>
              <a:rPr lang="en-IN" dirty="0" smtClean="0"/>
              <a:t> is a city located in </a:t>
            </a:r>
            <a:r>
              <a:rPr lang="en-IN" dirty="0" err="1" smtClean="0"/>
              <a:t>Marathwada</a:t>
            </a:r>
            <a:r>
              <a:rPr lang="en-IN" dirty="0" smtClean="0"/>
              <a:t> and receives very less rainfall and is drought prone area. Having population of around 3.0 </a:t>
            </a:r>
            <a:r>
              <a:rPr lang="en-IN" dirty="0" err="1" smtClean="0"/>
              <a:t>lakhs</a:t>
            </a:r>
            <a:r>
              <a:rPr lang="en-IN" dirty="0" smtClean="0"/>
              <a:t>, availability of domestic sewage is sufficient including in summers. Farmers of </a:t>
            </a:r>
            <a:r>
              <a:rPr lang="en-IN" dirty="0" err="1" smtClean="0"/>
              <a:t>Jalna</a:t>
            </a:r>
            <a:r>
              <a:rPr lang="en-IN" dirty="0" smtClean="0"/>
              <a:t> here facing shortage of water for agriculture and therefore it was decided to treat the city sewage (from nearby </a:t>
            </a:r>
            <a:r>
              <a:rPr lang="en-IN" dirty="0" err="1" smtClean="0"/>
              <a:t>nallah</a:t>
            </a:r>
            <a:r>
              <a:rPr lang="en-IN" dirty="0" smtClean="0"/>
              <a:t>) through </a:t>
            </a:r>
            <a:r>
              <a:rPr lang="en-IN" dirty="0" err="1" smtClean="0"/>
              <a:t>Bioflter</a:t>
            </a:r>
            <a:r>
              <a:rPr lang="en-IN" dirty="0" smtClean="0"/>
              <a:t> Technology and reuse for agriculture. Since then the farmer are able to take 3-4 crops per year and their problem of water shortage was completely resolved.</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92.jpeg"/>
          <p:cNvPicPr>
            <a:picLocks noGrp="1"/>
          </p:cNvPicPr>
          <p:nvPr>
            <p:ph idx="1"/>
          </p:nvPr>
        </p:nvPicPr>
        <p:blipFill>
          <a:blip r:embed="rId2" cstate="print"/>
          <a:stretch>
            <a:fillRect/>
          </a:stretch>
        </p:blipFill>
        <p:spPr>
          <a:xfrm>
            <a:off x="457200" y="1447800"/>
            <a:ext cx="8229600" cy="5181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1761</TotalTime>
  <Words>1607</Words>
  <Application>Microsoft Office PowerPoint</Application>
  <PresentationFormat>On-screen Show (4:3)</PresentationFormat>
  <Paragraphs>97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Circular Economy                                         Sustainable Development: Nature’s Forces:-  The Role of Farmers and Ranchers in Concurrently Delivering Climate Change, Agro ecosystems Services and Food &amp; Nutrition Security     </vt:lpstr>
      <vt:lpstr>  Inter-dependent Forces  </vt:lpstr>
      <vt:lpstr>How Nature Operates its System </vt:lpstr>
      <vt:lpstr> Strategy </vt:lpstr>
      <vt:lpstr>Slide 5</vt:lpstr>
      <vt:lpstr>CASE-1 Solar</vt:lpstr>
      <vt:lpstr> CASE STUDY-2-“Zero Waste Village”  by Solid and Liquid Waste Management” Genesis: </vt:lpstr>
      <vt:lpstr> CASE STUDY-3 -Use of Technology –City Sewage Treated and Recycled for Agriculture </vt:lpstr>
      <vt:lpstr>Contd….</vt:lpstr>
      <vt:lpstr> Introduction to Rural Liquid Waste Management </vt:lpstr>
      <vt:lpstr>Contd….</vt:lpstr>
      <vt:lpstr> CASE-4 Village Level Hydro Power-Maharashtra </vt:lpstr>
      <vt:lpstr>CASE-5 ,Creation of Irrigation Facilities Based on Development of Water Reservoirs In closed Dolomite Mines </vt:lpstr>
      <vt:lpstr>CASE-6 Vermiwash</vt:lpstr>
      <vt:lpstr>Slide 15</vt:lpstr>
      <vt:lpstr>Slide 16</vt:lpstr>
      <vt:lpstr>CASE-9 Seaweed Cultivation  </vt:lpstr>
      <vt:lpstr>envision smart farming &amp;  enable small farmers</vt:lpstr>
      <vt:lpstr>Slide 19</vt:lpstr>
      <vt:lpstr>Slide 20</vt:lpstr>
      <vt:lpstr> Dr.Kirit Shelat, I.A.S.(Rtd.) Executive Chairman – NCCSD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Stakeholders Doubling Income of Farmers Dr.Kirit Shelat, I.A.S.(Rtd.)</dc:title>
  <dc:creator>Mohandas</dc:creator>
  <cp:lastModifiedBy>Nisha Shah</cp:lastModifiedBy>
  <cp:revision>235</cp:revision>
  <dcterms:created xsi:type="dcterms:W3CDTF">2006-08-16T00:00:00Z</dcterms:created>
  <dcterms:modified xsi:type="dcterms:W3CDTF">2022-11-01T05:14:26Z</dcterms:modified>
</cp:coreProperties>
</file>