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77" r:id="rId3"/>
    <p:sldId id="276" r:id="rId4"/>
    <p:sldId id="265" r:id="rId5"/>
    <p:sldId id="266" r:id="rId6"/>
    <p:sldId id="267" r:id="rId7"/>
    <p:sldId id="268" r:id="rId8"/>
    <p:sldId id="269" r:id="rId9"/>
    <p:sldId id="257" r:id="rId10"/>
    <p:sldId id="258" r:id="rId11"/>
    <p:sldId id="259" r:id="rId12"/>
    <p:sldId id="260" r:id="rId13"/>
    <p:sldId id="261" r:id="rId14"/>
    <p:sldId id="270" r:id="rId15"/>
    <p:sldId id="271" r:id="rId16"/>
    <p:sldId id="272" r:id="rId17"/>
    <p:sldId id="273" r:id="rId18"/>
  </p:sldIdLst>
  <p:sldSz cx="9144000" cy="6858000" type="screen4x3"/>
  <p:notesSz cx="9296400" cy="70104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4"/>
            <a:ext cx="64008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0972800" h="16459200">
                <a:moveTo>
                  <a:pt x="0" y="0"/>
                </a:moveTo>
                <a:lnTo>
                  <a:pt x="10972800" y="0"/>
                </a:lnTo>
                <a:lnTo>
                  <a:pt x="10972800" y="16459200"/>
                </a:lnTo>
                <a:lnTo>
                  <a:pt x="0" y="16459200"/>
                </a:lnTo>
                <a:lnTo>
                  <a:pt x="0" y="0"/>
                </a:lnTo>
                <a:close/>
              </a:path>
            </a:pathLst>
          </a:custGeom>
          <a:solidFill>
            <a:srgbClr val="B0CC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90500" y="1238250"/>
            <a:ext cx="8763000" cy="4381500"/>
          </a:xfrm>
          <a:custGeom>
            <a:avLst/>
            <a:gdLst/>
            <a:ahLst/>
            <a:cxnLst/>
            <a:rect l="l" t="t" r="r" b="b"/>
            <a:pathLst>
              <a:path w="10515600" h="10515600">
                <a:moveTo>
                  <a:pt x="5641557" y="10502900"/>
                </a:moveTo>
                <a:lnTo>
                  <a:pt x="4874042" y="10502900"/>
                </a:lnTo>
                <a:lnTo>
                  <a:pt x="4921623" y="10515600"/>
                </a:lnTo>
                <a:lnTo>
                  <a:pt x="5593976" y="10515600"/>
                </a:lnTo>
                <a:lnTo>
                  <a:pt x="5641557" y="10502900"/>
                </a:lnTo>
                <a:close/>
              </a:path>
              <a:path w="10515600" h="10515600">
                <a:moveTo>
                  <a:pt x="5783592" y="10490200"/>
                </a:moveTo>
                <a:lnTo>
                  <a:pt x="4732007" y="10490200"/>
                </a:lnTo>
                <a:lnTo>
                  <a:pt x="4779232" y="10502900"/>
                </a:lnTo>
                <a:lnTo>
                  <a:pt x="5736367" y="10502900"/>
                </a:lnTo>
                <a:lnTo>
                  <a:pt x="5783592" y="10490200"/>
                </a:lnTo>
                <a:close/>
              </a:path>
              <a:path w="10515600" h="10515600">
                <a:moveTo>
                  <a:pt x="5924527" y="10477500"/>
                </a:moveTo>
                <a:lnTo>
                  <a:pt x="4591072" y="10477500"/>
                </a:lnTo>
                <a:lnTo>
                  <a:pt x="4637925" y="10490200"/>
                </a:lnTo>
                <a:lnTo>
                  <a:pt x="5877674" y="10490200"/>
                </a:lnTo>
                <a:lnTo>
                  <a:pt x="5924527" y="10477500"/>
                </a:lnTo>
                <a:close/>
              </a:path>
              <a:path w="10515600" h="10515600">
                <a:moveTo>
                  <a:pt x="6017848" y="10464800"/>
                </a:moveTo>
                <a:lnTo>
                  <a:pt x="4497751" y="10464800"/>
                </a:lnTo>
                <a:lnTo>
                  <a:pt x="4544347" y="10477500"/>
                </a:lnTo>
                <a:lnTo>
                  <a:pt x="5971252" y="10477500"/>
                </a:lnTo>
                <a:lnTo>
                  <a:pt x="6017848" y="10464800"/>
                </a:lnTo>
                <a:close/>
              </a:path>
              <a:path w="10515600" h="10515600">
                <a:moveTo>
                  <a:pt x="6156838" y="10439400"/>
                </a:moveTo>
                <a:lnTo>
                  <a:pt x="4358761" y="10439400"/>
                </a:lnTo>
                <a:lnTo>
                  <a:pt x="4451287" y="10464800"/>
                </a:lnTo>
                <a:lnTo>
                  <a:pt x="6064312" y="10464800"/>
                </a:lnTo>
                <a:lnTo>
                  <a:pt x="6156838" y="10439400"/>
                </a:lnTo>
                <a:close/>
              </a:path>
              <a:path w="10515600" h="10515600">
                <a:moveTo>
                  <a:pt x="6294594" y="10414000"/>
                </a:moveTo>
                <a:lnTo>
                  <a:pt x="4221005" y="10414000"/>
                </a:lnTo>
                <a:lnTo>
                  <a:pt x="4312703" y="10439400"/>
                </a:lnTo>
                <a:lnTo>
                  <a:pt x="6202896" y="10439400"/>
                </a:lnTo>
                <a:lnTo>
                  <a:pt x="6294594" y="10414000"/>
                </a:lnTo>
                <a:close/>
              </a:path>
              <a:path w="10515600" h="10515600">
                <a:moveTo>
                  <a:pt x="6521310" y="10363200"/>
                </a:moveTo>
                <a:lnTo>
                  <a:pt x="3994289" y="10363200"/>
                </a:lnTo>
                <a:lnTo>
                  <a:pt x="4175369" y="10414000"/>
                </a:lnTo>
                <a:lnTo>
                  <a:pt x="6340230" y="10414000"/>
                </a:lnTo>
                <a:lnTo>
                  <a:pt x="6521310" y="10363200"/>
                </a:lnTo>
                <a:close/>
              </a:path>
              <a:path w="10515600" h="10515600">
                <a:moveTo>
                  <a:pt x="6566205" y="165100"/>
                </a:moveTo>
                <a:lnTo>
                  <a:pt x="3949394" y="165100"/>
                </a:lnTo>
                <a:lnTo>
                  <a:pt x="3639540" y="254000"/>
                </a:lnTo>
                <a:lnTo>
                  <a:pt x="3595927" y="279400"/>
                </a:lnTo>
                <a:lnTo>
                  <a:pt x="3423182" y="330200"/>
                </a:lnTo>
                <a:lnTo>
                  <a:pt x="3380431" y="355600"/>
                </a:lnTo>
                <a:lnTo>
                  <a:pt x="3295465" y="381000"/>
                </a:lnTo>
                <a:lnTo>
                  <a:pt x="3253254" y="406400"/>
                </a:lnTo>
                <a:lnTo>
                  <a:pt x="3169383" y="431800"/>
                </a:lnTo>
                <a:lnTo>
                  <a:pt x="3127728" y="457200"/>
                </a:lnTo>
                <a:lnTo>
                  <a:pt x="3086261" y="469900"/>
                </a:lnTo>
                <a:lnTo>
                  <a:pt x="3044986" y="495300"/>
                </a:lnTo>
                <a:lnTo>
                  <a:pt x="3003903" y="508000"/>
                </a:lnTo>
                <a:lnTo>
                  <a:pt x="2963015" y="533400"/>
                </a:lnTo>
                <a:lnTo>
                  <a:pt x="2922323" y="546100"/>
                </a:lnTo>
                <a:lnTo>
                  <a:pt x="2841537" y="596900"/>
                </a:lnTo>
                <a:lnTo>
                  <a:pt x="2801446" y="609600"/>
                </a:lnTo>
                <a:lnTo>
                  <a:pt x="2721878" y="660400"/>
                </a:lnTo>
                <a:lnTo>
                  <a:pt x="2682404" y="673100"/>
                </a:lnTo>
                <a:lnTo>
                  <a:pt x="2488214" y="800100"/>
                </a:lnTo>
                <a:lnTo>
                  <a:pt x="2450025" y="812800"/>
                </a:lnTo>
                <a:lnTo>
                  <a:pt x="2412057" y="838200"/>
                </a:lnTo>
                <a:lnTo>
                  <a:pt x="2262426" y="939800"/>
                </a:lnTo>
                <a:lnTo>
                  <a:pt x="2116474" y="1041400"/>
                </a:lnTo>
                <a:lnTo>
                  <a:pt x="2080574" y="1079500"/>
                </a:lnTo>
                <a:lnTo>
                  <a:pt x="1939387" y="1181100"/>
                </a:lnTo>
                <a:lnTo>
                  <a:pt x="1904702" y="1219200"/>
                </a:lnTo>
                <a:lnTo>
                  <a:pt x="1802145" y="1295400"/>
                </a:lnTo>
                <a:lnTo>
                  <a:pt x="1768465" y="1333500"/>
                </a:lnTo>
                <a:lnTo>
                  <a:pt x="1735041" y="1358900"/>
                </a:lnTo>
                <a:lnTo>
                  <a:pt x="1701874" y="1397000"/>
                </a:lnTo>
                <a:lnTo>
                  <a:pt x="1636322" y="1447800"/>
                </a:lnTo>
                <a:lnTo>
                  <a:pt x="1603940" y="1485900"/>
                </a:lnTo>
                <a:lnTo>
                  <a:pt x="1571823" y="1511300"/>
                </a:lnTo>
                <a:lnTo>
                  <a:pt x="1539973" y="1549400"/>
                </a:lnTo>
                <a:lnTo>
                  <a:pt x="1508392" y="1574800"/>
                </a:lnTo>
                <a:lnTo>
                  <a:pt x="1477082" y="1612900"/>
                </a:lnTo>
                <a:lnTo>
                  <a:pt x="1446044" y="1638300"/>
                </a:lnTo>
                <a:lnTo>
                  <a:pt x="1415280" y="1676400"/>
                </a:lnTo>
                <a:lnTo>
                  <a:pt x="1384793" y="1714500"/>
                </a:lnTo>
                <a:lnTo>
                  <a:pt x="1354585" y="1739900"/>
                </a:lnTo>
                <a:lnTo>
                  <a:pt x="1324656" y="1778000"/>
                </a:lnTo>
                <a:lnTo>
                  <a:pt x="1295009" y="1803400"/>
                </a:lnTo>
                <a:lnTo>
                  <a:pt x="1265645" y="1841500"/>
                </a:lnTo>
                <a:lnTo>
                  <a:pt x="1236568" y="1879600"/>
                </a:lnTo>
                <a:lnTo>
                  <a:pt x="1207777" y="1905000"/>
                </a:lnTo>
                <a:lnTo>
                  <a:pt x="1179276" y="1943100"/>
                </a:lnTo>
                <a:lnTo>
                  <a:pt x="1151067" y="1981200"/>
                </a:lnTo>
                <a:lnTo>
                  <a:pt x="1123150" y="2019300"/>
                </a:lnTo>
                <a:lnTo>
                  <a:pt x="1095528" y="2057400"/>
                </a:lnTo>
                <a:lnTo>
                  <a:pt x="1068202" y="2082800"/>
                </a:lnTo>
                <a:lnTo>
                  <a:pt x="1041176" y="2120900"/>
                </a:lnTo>
                <a:lnTo>
                  <a:pt x="1014449" y="2159000"/>
                </a:lnTo>
                <a:lnTo>
                  <a:pt x="988025" y="2197100"/>
                </a:lnTo>
                <a:lnTo>
                  <a:pt x="961906" y="2235200"/>
                </a:lnTo>
                <a:lnTo>
                  <a:pt x="936092" y="2273300"/>
                </a:lnTo>
                <a:lnTo>
                  <a:pt x="910586" y="2311400"/>
                </a:lnTo>
                <a:lnTo>
                  <a:pt x="885389" y="2336800"/>
                </a:lnTo>
                <a:lnTo>
                  <a:pt x="860505" y="2374900"/>
                </a:lnTo>
                <a:lnTo>
                  <a:pt x="835933" y="2413000"/>
                </a:lnTo>
                <a:lnTo>
                  <a:pt x="811677" y="2451100"/>
                </a:lnTo>
                <a:lnTo>
                  <a:pt x="787738" y="2489200"/>
                </a:lnTo>
                <a:lnTo>
                  <a:pt x="764118" y="2527300"/>
                </a:lnTo>
                <a:lnTo>
                  <a:pt x="740819" y="2565400"/>
                </a:lnTo>
                <a:lnTo>
                  <a:pt x="717843" y="2616200"/>
                </a:lnTo>
                <a:lnTo>
                  <a:pt x="695191" y="2654300"/>
                </a:lnTo>
                <a:lnTo>
                  <a:pt x="672866" y="2692400"/>
                </a:lnTo>
                <a:lnTo>
                  <a:pt x="650869" y="2730500"/>
                </a:lnTo>
                <a:lnTo>
                  <a:pt x="629202" y="2768600"/>
                </a:lnTo>
                <a:lnTo>
                  <a:pt x="607867" y="2806700"/>
                </a:lnTo>
                <a:lnTo>
                  <a:pt x="586865" y="2844800"/>
                </a:lnTo>
                <a:lnTo>
                  <a:pt x="566200" y="2882900"/>
                </a:lnTo>
                <a:lnTo>
                  <a:pt x="545872" y="2933700"/>
                </a:lnTo>
                <a:lnTo>
                  <a:pt x="525883" y="2971800"/>
                </a:lnTo>
                <a:lnTo>
                  <a:pt x="506236" y="3009900"/>
                </a:lnTo>
                <a:lnTo>
                  <a:pt x="486932" y="3048000"/>
                </a:lnTo>
                <a:lnTo>
                  <a:pt x="467973" y="3098800"/>
                </a:lnTo>
                <a:lnTo>
                  <a:pt x="449360" y="3136900"/>
                </a:lnTo>
                <a:lnTo>
                  <a:pt x="431096" y="3175000"/>
                </a:lnTo>
                <a:lnTo>
                  <a:pt x="413183" y="3213100"/>
                </a:lnTo>
                <a:lnTo>
                  <a:pt x="395623" y="3263900"/>
                </a:lnTo>
                <a:lnTo>
                  <a:pt x="378416" y="3302000"/>
                </a:lnTo>
                <a:lnTo>
                  <a:pt x="361566" y="3340100"/>
                </a:lnTo>
                <a:lnTo>
                  <a:pt x="345073" y="3390900"/>
                </a:lnTo>
                <a:lnTo>
                  <a:pt x="328941" y="3429000"/>
                </a:lnTo>
                <a:lnTo>
                  <a:pt x="313170" y="3467100"/>
                </a:lnTo>
                <a:lnTo>
                  <a:pt x="297762" y="3517900"/>
                </a:lnTo>
                <a:lnTo>
                  <a:pt x="282720" y="3556000"/>
                </a:lnTo>
                <a:lnTo>
                  <a:pt x="268045" y="3606800"/>
                </a:lnTo>
                <a:lnTo>
                  <a:pt x="253740" y="3644900"/>
                </a:lnTo>
                <a:lnTo>
                  <a:pt x="239805" y="3695700"/>
                </a:lnTo>
                <a:lnTo>
                  <a:pt x="226243" y="3733800"/>
                </a:lnTo>
                <a:lnTo>
                  <a:pt x="213056" y="3771900"/>
                </a:lnTo>
                <a:lnTo>
                  <a:pt x="200245" y="3822700"/>
                </a:lnTo>
                <a:lnTo>
                  <a:pt x="187813" y="3860800"/>
                </a:lnTo>
                <a:lnTo>
                  <a:pt x="175761" y="3911600"/>
                </a:lnTo>
                <a:lnTo>
                  <a:pt x="164091" y="3949700"/>
                </a:lnTo>
                <a:lnTo>
                  <a:pt x="152805" y="4000500"/>
                </a:lnTo>
                <a:lnTo>
                  <a:pt x="141905" y="4051300"/>
                </a:lnTo>
                <a:lnTo>
                  <a:pt x="131392" y="4089400"/>
                </a:lnTo>
                <a:lnTo>
                  <a:pt x="121269" y="4140200"/>
                </a:lnTo>
                <a:lnTo>
                  <a:pt x="111538" y="4178300"/>
                </a:lnTo>
                <a:lnTo>
                  <a:pt x="102199" y="4229100"/>
                </a:lnTo>
                <a:lnTo>
                  <a:pt x="93256" y="4267200"/>
                </a:lnTo>
                <a:lnTo>
                  <a:pt x="84710" y="4318000"/>
                </a:lnTo>
                <a:lnTo>
                  <a:pt x="76562" y="4368800"/>
                </a:lnTo>
                <a:lnTo>
                  <a:pt x="68815" y="4406900"/>
                </a:lnTo>
                <a:lnTo>
                  <a:pt x="61471" y="4457700"/>
                </a:lnTo>
                <a:lnTo>
                  <a:pt x="54531" y="4508500"/>
                </a:lnTo>
                <a:lnTo>
                  <a:pt x="47997" y="4546600"/>
                </a:lnTo>
                <a:lnTo>
                  <a:pt x="41871" y="4597400"/>
                </a:lnTo>
                <a:lnTo>
                  <a:pt x="36156" y="4648200"/>
                </a:lnTo>
                <a:lnTo>
                  <a:pt x="30852" y="4686300"/>
                </a:lnTo>
                <a:lnTo>
                  <a:pt x="25961" y="4737100"/>
                </a:lnTo>
                <a:lnTo>
                  <a:pt x="21486" y="4787900"/>
                </a:lnTo>
                <a:lnTo>
                  <a:pt x="17429" y="4838700"/>
                </a:lnTo>
                <a:lnTo>
                  <a:pt x="13791" y="4876800"/>
                </a:lnTo>
                <a:lnTo>
                  <a:pt x="10574" y="4927600"/>
                </a:lnTo>
                <a:lnTo>
                  <a:pt x="7779" y="4978400"/>
                </a:lnTo>
                <a:lnTo>
                  <a:pt x="5410" y="5029200"/>
                </a:lnTo>
                <a:lnTo>
                  <a:pt x="3467" y="5067300"/>
                </a:lnTo>
                <a:lnTo>
                  <a:pt x="1953" y="5118100"/>
                </a:lnTo>
                <a:lnTo>
                  <a:pt x="869" y="5168900"/>
                </a:lnTo>
                <a:lnTo>
                  <a:pt x="217" y="5219700"/>
                </a:lnTo>
                <a:lnTo>
                  <a:pt x="0" y="5257800"/>
                </a:lnTo>
                <a:lnTo>
                  <a:pt x="217" y="5308600"/>
                </a:lnTo>
                <a:lnTo>
                  <a:pt x="869" y="5359400"/>
                </a:lnTo>
                <a:lnTo>
                  <a:pt x="1953" y="5410200"/>
                </a:lnTo>
                <a:lnTo>
                  <a:pt x="3467" y="5461000"/>
                </a:lnTo>
                <a:lnTo>
                  <a:pt x="5410" y="5499100"/>
                </a:lnTo>
                <a:lnTo>
                  <a:pt x="7779" y="5549900"/>
                </a:lnTo>
                <a:lnTo>
                  <a:pt x="10574" y="5600700"/>
                </a:lnTo>
                <a:lnTo>
                  <a:pt x="13791" y="5651500"/>
                </a:lnTo>
                <a:lnTo>
                  <a:pt x="17429" y="5689600"/>
                </a:lnTo>
                <a:lnTo>
                  <a:pt x="21486" y="5740400"/>
                </a:lnTo>
                <a:lnTo>
                  <a:pt x="25961" y="5791200"/>
                </a:lnTo>
                <a:lnTo>
                  <a:pt x="30852" y="5842000"/>
                </a:lnTo>
                <a:lnTo>
                  <a:pt x="36156" y="5880100"/>
                </a:lnTo>
                <a:lnTo>
                  <a:pt x="41871" y="5930900"/>
                </a:lnTo>
                <a:lnTo>
                  <a:pt x="47997" y="5981700"/>
                </a:lnTo>
                <a:lnTo>
                  <a:pt x="54531" y="6019800"/>
                </a:lnTo>
                <a:lnTo>
                  <a:pt x="61471" y="6070600"/>
                </a:lnTo>
                <a:lnTo>
                  <a:pt x="68815" y="6121400"/>
                </a:lnTo>
                <a:lnTo>
                  <a:pt x="76562" y="6159500"/>
                </a:lnTo>
                <a:lnTo>
                  <a:pt x="84710" y="6210300"/>
                </a:lnTo>
                <a:lnTo>
                  <a:pt x="93256" y="6261100"/>
                </a:lnTo>
                <a:lnTo>
                  <a:pt x="102199" y="6299200"/>
                </a:lnTo>
                <a:lnTo>
                  <a:pt x="111538" y="6350000"/>
                </a:lnTo>
                <a:lnTo>
                  <a:pt x="121269" y="6388100"/>
                </a:lnTo>
                <a:lnTo>
                  <a:pt x="131392" y="6438900"/>
                </a:lnTo>
                <a:lnTo>
                  <a:pt x="141905" y="6477000"/>
                </a:lnTo>
                <a:lnTo>
                  <a:pt x="152805" y="6527800"/>
                </a:lnTo>
                <a:lnTo>
                  <a:pt x="164091" y="6578600"/>
                </a:lnTo>
                <a:lnTo>
                  <a:pt x="175761" y="6616700"/>
                </a:lnTo>
                <a:lnTo>
                  <a:pt x="187813" y="6667500"/>
                </a:lnTo>
                <a:lnTo>
                  <a:pt x="200245" y="6705600"/>
                </a:lnTo>
                <a:lnTo>
                  <a:pt x="213056" y="6756400"/>
                </a:lnTo>
                <a:lnTo>
                  <a:pt x="226243" y="6794500"/>
                </a:lnTo>
                <a:lnTo>
                  <a:pt x="239805" y="6832600"/>
                </a:lnTo>
                <a:lnTo>
                  <a:pt x="253740" y="6883400"/>
                </a:lnTo>
                <a:lnTo>
                  <a:pt x="268045" y="6921500"/>
                </a:lnTo>
                <a:lnTo>
                  <a:pt x="282720" y="6972300"/>
                </a:lnTo>
                <a:lnTo>
                  <a:pt x="297762" y="7010400"/>
                </a:lnTo>
                <a:lnTo>
                  <a:pt x="313170" y="7061200"/>
                </a:lnTo>
                <a:lnTo>
                  <a:pt x="328941" y="7099300"/>
                </a:lnTo>
                <a:lnTo>
                  <a:pt x="345073" y="7137400"/>
                </a:lnTo>
                <a:lnTo>
                  <a:pt x="361566" y="7188200"/>
                </a:lnTo>
                <a:lnTo>
                  <a:pt x="378416" y="7226300"/>
                </a:lnTo>
                <a:lnTo>
                  <a:pt x="395623" y="7264400"/>
                </a:lnTo>
                <a:lnTo>
                  <a:pt x="413183" y="7315200"/>
                </a:lnTo>
                <a:lnTo>
                  <a:pt x="431096" y="7353300"/>
                </a:lnTo>
                <a:lnTo>
                  <a:pt x="449360" y="7391400"/>
                </a:lnTo>
                <a:lnTo>
                  <a:pt x="467973" y="7429500"/>
                </a:lnTo>
                <a:lnTo>
                  <a:pt x="486932" y="7480300"/>
                </a:lnTo>
                <a:lnTo>
                  <a:pt x="506236" y="7518400"/>
                </a:lnTo>
                <a:lnTo>
                  <a:pt x="525883" y="7556500"/>
                </a:lnTo>
                <a:lnTo>
                  <a:pt x="545872" y="7594600"/>
                </a:lnTo>
                <a:lnTo>
                  <a:pt x="566200" y="7645400"/>
                </a:lnTo>
                <a:lnTo>
                  <a:pt x="586865" y="7683500"/>
                </a:lnTo>
                <a:lnTo>
                  <a:pt x="607867" y="7721600"/>
                </a:lnTo>
                <a:lnTo>
                  <a:pt x="629202" y="7759700"/>
                </a:lnTo>
                <a:lnTo>
                  <a:pt x="650869" y="7797800"/>
                </a:lnTo>
                <a:lnTo>
                  <a:pt x="672866" y="7835900"/>
                </a:lnTo>
                <a:lnTo>
                  <a:pt x="695191" y="7874000"/>
                </a:lnTo>
                <a:lnTo>
                  <a:pt x="717843" y="7912100"/>
                </a:lnTo>
                <a:lnTo>
                  <a:pt x="740819" y="7962900"/>
                </a:lnTo>
                <a:lnTo>
                  <a:pt x="764118" y="8001000"/>
                </a:lnTo>
                <a:lnTo>
                  <a:pt x="787738" y="8039100"/>
                </a:lnTo>
                <a:lnTo>
                  <a:pt x="811677" y="8077200"/>
                </a:lnTo>
                <a:lnTo>
                  <a:pt x="835933" y="8115300"/>
                </a:lnTo>
                <a:lnTo>
                  <a:pt x="860505" y="8153400"/>
                </a:lnTo>
                <a:lnTo>
                  <a:pt x="885389" y="8191500"/>
                </a:lnTo>
                <a:lnTo>
                  <a:pt x="910586" y="8216900"/>
                </a:lnTo>
                <a:lnTo>
                  <a:pt x="936092" y="8255000"/>
                </a:lnTo>
                <a:lnTo>
                  <a:pt x="961906" y="8293100"/>
                </a:lnTo>
                <a:lnTo>
                  <a:pt x="988025" y="8331200"/>
                </a:lnTo>
                <a:lnTo>
                  <a:pt x="1014449" y="8369300"/>
                </a:lnTo>
                <a:lnTo>
                  <a:pt x="1041176" y="8407400"/>
                </a:lnTo>
                <a:lnTo>
                  <a:pt x="1068202" y="8445500"/>
                </a:lnTo>
                <a:lnTo>
                  <a:pt x="1095528" y="8470900"/>
                </a:lnTo>
                <a:lnTo>
                  <a:pt x="1123150" y="8509000"/>
                </a:lnTo>
                <a:lnTo>
                  <a:pt x="1151067" y="8547100"/>
                </a:lnTo>
                <a:lnTo>
                  <a:pt x="1179276" y="8585200"/>
                </a:lnTo>
                <a:lnTo>
                  <a:pt x="1207777" y="8623300"/>
                </a:lnTo>
                <a:lnTo>
                  <a:pt x="1236568" y="8648700"/>
                </a:lnTo>
                <a:lnTo>
                  <a:pt x="1265645" y="8686800"/>
                </a:lnTo>
                <a:lnTo>
                  <a:pt x="1295009" y="8724900"/>
                </a:lnTo>
                <a:lnTo>
                  <a:pt x="1324656" y="8750300"/>
                </a:lnTo>
                <a:lnTo>
                  <a:pt x="1354585" y="8788400"/>
                </a:lnTo>
                <a:lnTo>
                  <a:pt x="1384793" y="8813800"/>
                </a:lnTo>
                <a:lnTo>
                  <a:pt x="1415280" y="8851900"/>
                </a:lnTo>
                <a:lnTo>
                  <a:pt x="1446044" y="8890000"/>
                </a:lnTo>
                <a:lnTo>
                  <a:pt x="1477082" y="8915400"/>
                </a:lnTo>
                <a:lnTo>
                  <a:pt x="1508392" y="8953500"/>
                </a:lnTo>
                <a:lnTo>
                  <a:pt x="1539973" y="8978900"/>
                </a:lnTo>
                <a:lnTo>
                  <a:pt x="1571823" y="9017000"/>
                </a:lnTo>
                <a:lnTo>
                  <a:pt x="1603940" y="9042400"/>
                </a:lnTo>
                <a:lnTo>
                  <a:pt x="1636322" y="9080500"/>
                </a:lnTo>
                <a:lnTo>
                  <a:pt x="1701874" y="9131300"/>
                </a:lnTo>
                <a:lnTo>
                  <a:pt x="1735041" y="9169400"/>
                </a:lnTo>
                <a:lnTo>
                  <a:pt x="1768465" y="9194800"/>
                </a:lnTo>
                <a:lnTo>
                  <a:pt x="1802145" y="9232900"/>
                </a:lnTo>
                <a:lnTo>
                  <a:pt x="1904702" y="9309100"/>
                </a:lnTo>
                <a:lnTo>
                  <a:pt x="1939387" y="9347200"/>
                </a:lnTo>
                <a:lnTo>
                  <a:pt x="2080574" y="9448800"/>
                </a:lnTo>
                <a:lnTo>
                  <a:pt x="2116474" y="9486900"/>
                </a:lnTo>
                <a:lnTo>
                  <a:pt x="2152610" y="9512300"/>
                </a:lnTo>
                <a:lnTo>
                  <a:pt x="2299494" y="9613900"/>
                </a:lnTo>
                <a:lnTo>
                  <a:pt x="2450025" y="9715500"/>
                </a:lnTo>
                <a:lnTo>
                  <a:pt x="2488214" y="9728200"/>
                </a:lnTo>
                <a:lnTo>
                  <a:pt x="2682404" y="9855200"/>
                </a:lnTo>
                <a:lnTo>
                  <a:pt x="2721878" y="9867900"/>
                </a:lnTo>
                <a:lnTo>
                  <a:pt x="2801446" y="9918700"/>
                </a:lnTo>
                <a:lnTo>
                  <a:pt x="2841537" y="9931400"/>
                </a:lnTo>
                <a:lnTo>
                  <a:pt x="2922323" y="9982200"/>
                </a:lnTo>
                <a:lnTo>
                  <a:pt x="2963015" y="9994900"/>
                </a:lnTo>
                <a:lnTo>
                  <a:pt x="3003903" y="10020300"/>
                </a:lnTo>
                <a:lnTo>
                  <a:pt x="3044986" y="10033000"/>
                </a:lnTo>
                <a:lnTo>
                  <a:pt x="3086261" y="10058400"/>
                </a:lnTo>
                <a:lnTo>
                  <a:pt x="3127728" y="10071100"/>
                </a:lnTo>
                <a:lnTo>
                  <a:pt x="3169383" y="10096500"/>
                </a:lnTo>
                <a:lnTo>
                  <a:pt x="3253254" y="10121900"/>
                </a:lnTo>
                <a:lnTo>
                  <a:pt x="3295465" y="10147300"/>
                </a:lnTo>
                <a:lnTo>
                  <a:pt x="3380431" y="10172700"/>
                </a:lnTo>
                <a:lnTo>
                  <a:pt x="3423182" y="10198100"/>
                </a:lnTo>
                <a:lnTo>
                  <a:pt x="3595927" y="10248900"/>
                </a:lnTo>
                <a:lnTo>
                  <a:pt x="3639540" y="10274300"/>
                </a:lnTo>
                <a:lnTo>
                  <a:pt x="3949394" y="10363200"/>
                </a:lnTo>
                <a:lnTo>
                  <a:pt x="6566205" y="10363200"/>
                </a:lnTo>
                <a:lnTo>
                  <a:pt x="6876059" y="10274300"/>
                </a:lnTo>
                <a:lnTo>
                  <a:pt x="6919672" y="10248900"/>
                </a:lnTo>
                <a:lnTo>
                  <a:pt x="7092417" y="10198100"/>
                </a:lnTo>
                <a:lnTo>
                  <a:pt x="7135168" y="10172700"/>
                </a:lnTo>
                <a:lnTo>
                  <a:pt x="7220134" y="10147300"/>
                </a:lnTo>
                <a:lnTo>
                  <a:pt x="7262345" y="10121900"/>
                </a:lnTo>
                <a:lnTo>
                  <a:pt x="7346216" y="10096500"/>
                </a:lnTo>
                <a:lnTo>
                  <a:pt x="7387871" y="10071100"/>
                </a:lnTo>
                <a:lnTo>
                  <a:pt x="7429338" y="10058400"/>
                </a:lnTo>
                <a:lnTo>
                  <a:pt x="7470613" y="10033000"/>
                </a:lnTo>
                <a:lnTo>
                  <a:pt x="7511696" y="10020300"/>
                </a:lnTo>
                <a:lnTo>
                  <a:pt x="7552584" y="9994900"/>
                </a:lnTo>
                <a:lnTo>
                  <a:pt x="7593276" y="9982200"/>
                </a:lnTo>
                <a:lnTo>
                  <a:pt x="7674062" y="9931400"/>
                </a:lnTo>
                <a:lnTo>
                  <a:pt x="7714153" y="9918700"/>
                </a:lnTo>
                <a:lnTo>
                  <a:pt x="7793721" y="9867900"/>
                </a:lnTo>
                <a:lnTo>
                  <a:pt x="7833195" y="9855200"/>
                </a:lnTo>
                <a:lnTo>
                  <a:pt x="8027385" y="9728200"/>
                </a:lnTo>
                <a:lnTo>
                  <a:pt x="8065574" y="9715500"/>
                </a:lnTo>
                <a:lnTo>
                  <a:pt x="8216105" y="9613900"/>
                </a:lnTo>
                <a:lnTo>
                  <a:pt x="8362989" y="9512300"/>
                </a:lnTo>
                <a:lnTo>
                  <a:pt x="8399125" y="9486900"/>
                </a:lnTo>
                <a:lnTo>
                  <a:pt x="8435025" y="9448800"/>
                </a:lnTo>
                <a:lnTo>
                  <a:pt x="8576212" y="9347200"/>
                </a:lnTo>
                <a:lnTo>
                  <a:pt x="8610897" y="9309100"/>
                </a:lnTo>
                <a:lnTo>
                  <a:pt x="8713454" y="9232900"/>
                </a:lnTo>
                <a:lnTo>
                  <a:pt x="8747134" y="9194800"/>
                </a:lnTo>
                <a:lnTo>
                  <a:pt x="8780558" y="9169400"/>
                </a:lnTo>
                <a:lnTo>
                  <a:pt x="8813725" y="9131300"/>
                </a:lnTo>
                <a:lnTo>
                  <a:pt x="8879277" y="9080500"/>
                </a:lnTo>
                <a:lnTo>
                  <a:pt x="8911659" y="9042400"/>
                </a:lnTo>
                <a:lnTo>
                  <a:pt x="8943776" y="9017000"/>
                </a:lnTo>
                <a:lnTo>
                  <a:pt x="8975626" y="8978900"/>
                </a:lnTo>
                <a:lnTo>
                  <a:pt x="9007207" y="8953500"/>
                </a:lnTo>
                <a:lnTo>
                  <a:pt x="9038517" y="8915400"/>
                </a:lnTo>
                <a:lnTo>
                  <a:pt x="9069555" y="8890000"/>
                </a:lnTo>
                <a:lnTo>
                  <a:pt x="9100319" y="8851900"/>
                </a:lnTo>
                <a:lnTo>
                  <a:pt x="9130806" y="8813800"/>
                </a:lnTo>
                <a:lnTo>
                  <a:pt x="9161014" y="8788400"/>
                </a:lnTo>
                <a:lnTo>
                  <a:pt x="9190943" y="8750300"/>
                </a:lnTo>
                <a:lnTo>
                  <a:pt x="9220590" y="8724900"/>
                </a:lnTo>
                <a:lnTo>
                  <a:pt x="9249954" y="8686800"/>
                </a:lnTo>
                <a:lnTo>
                  <a:pt x="9279031" y="8648700"/>
                </a:lnTo>
                <a:lnTo>
                  <a:pt x="9307822" y="8623300"/>
                </a:lnTo>
                <a:lnTo>
                  <a:pt x="9336323" y="8585200"/>
                </a:lnTo>
                <a:lnTo>
                  <a:pt x="9364532" y="8547100"/>
                </a:lnTo>
                <a:lnTo>
                  <a:pt x="9392449" y="8509000"/>
                </a:lnTo>
                <a:lnTo>
                  <a:pt x="9420071" y="8470900"/>
                </a:lnTo>
                <a:lnTo>
                  <a:pt x="9447397" y="8445500"/>
                </a:lnTo>
                <a:lnTo>
                  <a:pt x="9474423" y="8407400"/>
                </a:lnTo>
                <a:lnTo>
                  <a:pt x="9501150" y="8369300"/>
                </a:lnTo>
                <a:lnTo>
                  <a:pt x="9527574" y="8331200"/>
                </a:lnTo>
                <a:lnTo>
                  <a:pt x="9553693" y="8293100"/>
                </a:lnTo>
                <a:lnTo>
                  <a:pt x="9579507" y="8255000"/>
                </a:lnTo>
                <a:lnTo>
                  <a:pt x="9605013" y="8216900"/>
                </a:lnTo>
                <a:lnTo>
                  <a:pt x="9630210" y="8191500"/>
                </a:lnTo>
                <a:lnTo>
                  <a:pt x="9655094" y="8153400"/>
                </a:lnTo>
                <a:lnTo>
                  <a:pt x="9679666" y="8115300"/>
                </a:lnTo>
                <a:lnTo>
                  <a:pt x="9703922" y="8077200"/>
                </a:lnTo>
                <a:lnTo>
                  <a:pt x="9727861" y="8039100"/>
                </a:lnTo>
                <a:lnTo>
                  <a:pt x="9751481" y="8001000"/>
                </a:lnTo>
                <a:lnTo>
                  <a:pt x="9774780" y="7962900"/>
                </a:lnTo>
                <a:lnTo>
                  <a:pt x="9797756" y="7912100"/>
                </a:lnTo>
                <a:lnTo>
                  <a:pt x="9820408" y="7874000"/>
                </a:lnTo>
                <a:lnTo>
                  <a:pt x="9842733" y="7835900"/>
                </a:lnTo>
                <a:lnTo>
                  <a:pt x="9864730" y="7797800"/>
                </a:lnTo>
                <a:lnTo>
                  <a:pt x="9886397" y="7759700"/>
                </a:lnTo>
                <a:lnTo>
                  <a:pt x="9907732" y="7721600"/>
                </a:lnTo>
                <a:lnTo>
                  <a:pt x="9928734" y="7683500"/>
                </a:lnTo>
                <a:lnTo>
                  <a:pt x="9949399" y="7645400"/>
                </a:lnTo>
                <a:lnTo>
                  <a:pt x="9969727" y="7594600"/>
                </a:lnTo>
                <a:lnTo>
                  <a:pt x="9989716" y="7556500"/>
                </a:lnTo>
                <a:lnTo>
                  <a:pt x="10009363" y="7518400"/>
                </a:lnTo>
                <a:lnTo>
                  <a:pt x="10028667" y="7480300"/>
                </a:lnTo>
                <a:lnTo>
                  <a:pt x="10047626" y="7429500"/>
                </a:lnTo>
                <a:lnTo>
                  <a:pt x="10066239" y="7391400"/>
                </a:lnTo>
                <a:lnTo>
                  <a:pt x="10084503" y="7353300"/>
                </a:lnTo>
                <a:lnTo>
                  <a:pt x="10102416" y="7315200"/>
                </a:lnTo>
                <a:lnTo>
                  <a:pt x="10119976" y="7264400"/>
                </a:lnTo>
                <a:lnTo>
                  <a:pt x="10137183" y="7226300"/>
                </a:lnTo>
                <a:lnTo>
                  <a:pt x="10154033" y="7188200"/>
                </a:lnTo>
                <a:lnTo>
                  <a:pt x="10170526" y="7137400"/>
                </a:lnTo>
                <a:lnTo>
                  <a:pt x="10186658" y="7099300"/>
                </a:lnTo>
                <a:lnTo>
                  <a:pt x="10202429" y="7061200"/>
                </a:lnTo>
                <a:lnTo>
                  <a:pt x="10217837" y="7010400"/>
                </a:lnTo>
                <a:lnTo>
                  <a:pt x="10232879" y="6972300"/>
                </a:lnTo>
                <a:lnTo>
                  <a:pt x="10247554" y="6921500"/>
                </a:lnTo>
                <a:lnTo>
                  <a:pt x="10261859" y="6883400"/>
                </a:lnTo>
                <a:lnTo>
                  <a:pt x="10275794" y="6832600"/>
                </a:lnTo>
                <a:lnTo>
                  <a:pt x="10289356" y="6794500"/>
                </a:lnTo>
                <a:lnTo>
                  <a:pt x="10302543" y="6756400"/>
                </a:lnTo>
                <a:lnTo>
                  <a:pt x="10315354" y="6705600"/>
                </a:lnTo>
                <a:lnTo>
                  <a:pt x="10327786" y="6667500"/>
                </a:lnTo>
                <a:lnTo>
                  <a:pt x="10339838" y="6616700"/>
                </a:lnTo>
                <a:lnTo>
                  <a:pt x="10351508" y="6578600"/>
                </a:lnTo>
                <a:lnTo>
                  <a:pt x="10362794" y="6527800"/>
                </a:lnTo>
                <a:lnTo>
                  <a:pt x="10373694" y="6477000"/>
                </a:lnTo>
                <a:lnTo>
                  <a:pt x="10384207" y="6438900"/>
                </a:lnTo>
                <a:lnTo>
                  <a:pt x="10394330" y="6388100"/>
                </a:lnTo>
                <a:lnTo>
                  <a:pt x="10404061" y="6350000"/>
                </a:lnTo>
                <a:lnTo>
                  <a:pt x="10413400" y="6299200"/>
                </a:lnTo>
                <a:lnTo>
                  <a:pt x="10422343" y="6261100"/>
                </a:lnTo>
                <a:lnTo>
                  <a:pt x="10430889" y="6210300"/>
                </a:lnTo>
                <a:lnTo>
                  <a:pt x="10439037" y="6159500"/>
                </a:lnTo>
                <a:lnTo>
                  <a:pt x="10446784" y="6121400"/>
                </a:lnTo>
                <a:lnTo>
                  <a:pt x="10454128" y="6070600"/>
                </a:lnTo>
                <a:lnTo>
                  <a:pt x="10461068" y="6019800"/>
                </a:lnTo>
                <a:lnTo>
                  <a:pt x="10467602" y="5981700"/>
                </a:lnTo>
                <a:lnTo>
                  <a:pt x="10473728" y="5930900"/>
                </a:lnTo>
                <a:lnTo>
                  <a:pt x="10479443" y="5880100"/>
                </a:lnTo>
                <a:lnTo>
                  <a:pt x="10484747" y="5842000"/>
                </a:lnTo>
                <a:lnTo>
                  <a:pt x="10489638" y="5791200"/>
                </a:lnTo>
                <a:lnTo>
                  <a:pt x="10494113" y="5740400"/>
                </a:lnTo>
                <a:lnTo>
                  <a:pt x="10498170" y="5689600"/>
                </a:lnTo>
                <a:lnTo>
                  <a:pt x="10501808" y="5651500"/>
                </a:lnTo>
                <a:lnTo>
                  <a:pt x="10505025" y="5600700"/>
                </a:lnTo>
                <a:lnTo>
                  <a:pt x="10507820" y="5549900"/>
                </a:lnTo>
                <a:lnTo>
                  <a:pt x="10510189" y="5499100"/>
                </a:lnTo>
                <a:lnTo>
                  <a:pt x="10512132" y="5461000"/>
                </a:lnTo>
                <a:lnTo>
                  <a:pt x="10513646" y="5410200"/>
                </a:lnTo>
                <a:lnTo>
                  <a:pt x="10514730" y="5359400"/>
                </a:lnTo>
                <a:lnTo>
                  <a:pt x="10515382" y="5308600"/>
                </a:lnTo>
                <a:lnTo>
                  <a:pt x="10515600" y="5257800"/>
                </a:lnTo>
                <a:lnTo>
                  <a:pt x="10515382" y="5219700"/>
                </a:lnTo>
                <a:lnTo>
                  <a:pt x="10514730" y="5168900"/>
                </a:lnTo>
                <a:lnTo>
                  <a:pt x="10513646" y="5118100"/>
                </a:lnTo>
                <a:lnTo>
                  <a:pt x="10512132" y="5067300"/>
                </a:lnTo>
                <a:lnTo>
                  <a:pt x="10510189" y="5029200"/>
                </a:lnTo>
                <a:lnTo>
                  <a:pt x="10507820" y="4978400"/>
                </a:lnTo>
                <a:lnTo>
                  <a:pt x="10505025" y="4927600"/>
                </a:lnTo>
                <a:lnTo>
                  <a:pt x="10501808" y="4876800"/>
                </a:lnTo>
                <a:lnTo>
                  <a:pt x="10498170" y="4838700"/>
                </a:lnTo>
                <a:lnTo>
                  <a:pt x="10494113" y="4787900"/>
                </a:lnTo>
                <a:lnTo>
                  <a:pt x="10489638" y="4737100"/>
                </a:lnTo>
                <a:lnTo>
                  <a:pt x="10484747" y="4686300"/>
                </a:lnTo>
                <a:lnTo>
                  <a:pt x="10479443" y="4648200"/>
                </a:lnTo>
                <a:lnTo>
                  <a:pt x="10473728" y="4597400"/>
                </a:lnTo>
                <a:lnTo>
                  <a:pt x="10467602" y="4546600"/>
                </a:lnTo>
                <a:lnTo>
                  <a:pt x="10461068" y="4508500"/>
                </a:lnTo>
                <a:lnTo>
                  <a:pt x="10454128" y="4457700"/>
                </a:lnTo>
                <a:lnTo>
                  <a:pt x="10446784" y="4406900"/>
                </a:lnTo>
                <a:lnTo>
                  <a:pt x="10439037" y="4368800"/>
                </a:lnTo>
                <a:lnTo>
                  <a:pt x="10430889" y="4318000"/>
                </a:lnTo>
                <a:lnTo>
                  <a:pt x="10422343" y="4267200"/>
                </a:lnTo>
                <a:lnTo>
                  <a:pt x="10413400" y="4229100"/>
                </a:lnTo>
                <a:lnTo>
                  <a:pt x="10404061" y="4178300"/>
                </a:lnTo>
                <a:lnTo>
                  <a:pt x="10394330" y="4140200"/>
                </a:lnTo>
                <a:lnTo>
                  <a:pt x="10384207" y="4089400"/>
                </a:lnTo>
                <a:lnTo>
                  <a:pt x="10373694" y="4051300"/>
                </a:lnTo>
                <a:lnTo>
                  <a:pt x="10362794" y="4000500"/>
                </a:lnTo>
                <a:lnTo>
                  <a:pt x="10351508" y="3949700"/>
                </a:lnTo>
                <a:lnTo>
                  <a:pt x="10339838" y="3911600"/>
                </a:lnTo>
                <a:lnTo>
                  <a:pt x="10327786" y="3860800"/>
                </a:lnTo>
                <a:lnTo>
                  <a:pt x="10315354" y="3822700"/>
                </a:lnTo>
                <a:lnTo>
                  <a:pt x="10302543" y="3771900"/>
                </a:lnTo>
                <a:lnTo>
                  <a:pt x="10289356" y="3733800"/>
                </a:lnTo>
                <a:lnTo>
                  <a:pt x="10275794" y="3695700"/>
                </a:lnTo>
                <a:lnTo>
                  <a:pt x="10261859" y="3644900"/>
                </a:lnTo>
                <a:lnTo>
                  <a:pt x="10247554" y="3606800"/>
                </a:lnTo>
                <a:lnTo>
                  <a:pt x="10232879" y="3556000"/>
                </a:lnTo>
                <a:lnTo>
                  <a:pt x="10217837" y="3517900"/>
                </a:lnTo>
                <a:lnTo>
                  <a:pt x="10202429" y="3467100"/>
                </a:lnTo>
                <a:lnTo>
                  <a:pt x="10186658" y="3429000"/>
                </a:lnTo>
                <a:lnTo>
                  <a:pt x="10170526" y="3390900"/>
                </a:lnTo>
                <a:lnTo>
                  <a:pt x="10154033" y="3340100"/>
                </a:lnTo>
                <a:lnTo>
                  <a:pt x="10137183" y="3302000"/>
                </a:lnTo>
                <a:lnTo>
                  <a:pt x="10119976" y="3263900"/>
                </a:lnTo>
                <a:lnTo>
                  <a:pt x="10102416" y="3213100"/>
                </a:lnTo>
                <a:lnTo>
                  <a:pt x="10084503" y="3175000"/>
                </a:lnTo>
                <a:lnTo>
                  <a:pt x="10066239" y="3136900"/>
                </a:lnTo>
                <a:lnTo>
                  <a:pt x="10047626" y="3098800"/>
                </a:lnTo>
                <a:lnTo>
                  <a:pt x="10028667" y="3048000"/>
                </a:lnTo>
                <a:lnTo>
                  <a:pt x="10009363" y="3009900"/>
                </a:lnTo>
                <a:lnTo>
                  <a:pt x="9989716" y="2971800"/>
                </a:lnTo>
                <a:lnTo>
                  <a:pt x="9969727" y="2933700"/>
                </a:lnTo>
                <a:lnTo>
                  <a:pt x="9949399" y="2882900"/>
                </a:lnTo>
                <a:lnTo>
                  <a:pt x="9928734" y="2844800"/>
                </a:lnTo>
                <a:lnTo>
                  <a:pt x="9907732" y="2806700"/>
                </a:lnTo>
                <a:lnTo>
                  <a:pt x="9886397" y="2768600"/>
                </a:lnTo>
                <a:lnTo>
                  <a:pt x="9864730" y="2730500"/>
                </a:lnTo>
                <a:lnTo>
                  <a:pt x="9842733" y="2692400"/>
                </a:lnTo>
                <a:lnTo>
                  <a:pt x="9820408" y="2654300"/>
                </a:lnTo>
                <a:lnTo>
                  <a:pt x="9797756" y="2616200"/>
                </a:lnTo>
                <a:lnTo>
                  <a:pt x="9774780" y="2565400"/>
                </a:lnTo>
                <a:lnTo>
                  <a:pt x="9751481" y="2527300"/>
                </a:lnTo>
                <a:lnTo>
                  <a:pt x="9727861" y="2489200"/>
                </a:lnTo>
                <a:lnTo>
                  <a:pt x="9703922" y="2451100"/>
                </a:lnTo>
                <a:lnTo>
                  <a:pt x="9679666" y="2413000"/>
                </a:lnTo>
                <a:lnTo>
                  <a:pt x="9655094" y="2374900"/>
                </a:lnTo>
                <a:lnTo>
                  <a:pt x="9630210" y="2336800"/>
                </a:lnTo>
                <a:lnTo>
                  <a:pt x="9605013" y="2311400"/>
                </a:lnTo>
                <a:lnTo>
                  <a:pt x="9579507" y="2273300"/>
                </a:lnTo>
                <a:lnTo>
                  <a:pt x="9553693" y="2235200"/>
                </a:lnTo>
                <a:lnTo>
                  <a:pt x="9527574" y="2197100"/>
                </a:lnTo>
                <a:lnTo>
                  <a:pt x="9501150" y="2159000"/>
                </a:lnTo>
                <a:lnTo>
                  <a:pt x="9474423" y="2120900"/>
                </a:lnTo>
                <a:lnTo>
                  <a:pt x="9447397" y="2082800"/>
                </a:lnTo>
                <a:lnTo>
                  <a:pt x="9420071" y="2057400"/>
                </a:lnTo>
                <a:lnTo>
                  <a:pt x="9392449" y="2019300"/>
                </a:lnTo>
                <a:lnTo>
                  <a:pt x="9364532" y="1981200"/>
                </a:lnTo>
                <a:lnTo>
                  <a:pt x="9336323" y="1943100"/>
                </a:lnTo>
                <a:lnTo>
                  <a:pt x="9307822" y="1905000"/>
                </a:lnTo>
                <a:lnTo>
                  <a:pt x="9279031" y="1879600"/>
                </a:lnTo>
                <a:lnTo>
                  <a:pt x="9249954" y="1841500"/>
                </a:lnTo>
                <a:lnTo>
                  <a:pt x="9220590" y="1803400"/>
                </a:lnTo>
                <a:lnTo>
                  <a:pt x="9190943" y="1778000"/>
                </a:lnTo>
                <a:lnTo>
                  <a:pt x="9161014" y="1739900"/>
                </a:lnTo>
                <a:lnTo>
                  <a:pt x="9130806" y="1714500"/>
                </a:lnTo>
                <a:lnTo>
                  <a:pt x="9100319" y="1676400"/>
                </a:lnTo>
                <a:lnTo>
                  <a:pt x="9069555" y="1638300"/>
                </a:lnTo>
                <a:lnTo>
                  <a:pt x="9038517" y="1612900"/>
                </a:lnTo>
                <a:lnTo>
                  <a:pt x="9007207" y="1574800"/>
                </a:lnTo>
                <a:lnTo>
                  <a:pt x="8975626" y="1549400"/>
                </a:lnTo>
                <a:lnTo>
                  <a:pt x="8943776" y="1511300"/>
                </a:lnTo>
                <a:lnTo>
                  <a:pt x="8911659" y="1485900"/>
                </a:lnTo>
                <a:lnTo>
                  <a:pt x="8879277" y="1447800"/>
                </a:lnTo>
                <a:lnTo>
                  <a:pt x="8813725" y="1397000"/>
                </a:lnTo>
                <a:lnTo>
                  <a:pt x="8780558" y="1358900"/>
                </a:lnTo>
                <a:lnTo>
                  <a:pt x="8747134" y="1333500"/>
                </a:lnTo>
                <a:lnTo>
                  <a:pt x="8713454" y="1295400"/>
                </a:lnTo>
                <a:lnTo>
                  <a:pt x="8610897" y="1219200"/>
                </a:lnTo>
                <a:lnTo>
                  <a:pt x="8576212" y="1181100"/>
                </a:lnTo>
                <a:lnTo>
                  <a:pt x="8435025" y="1079500"/>
                </a:lnTo>
                <a:lnTo>
                  <a:pt x="8399125" y="1041400"/>
                </a:lnTo>
                <a:lnTo>
                  <a:pt x="8253173" y="939800"/>
                </a:lnTo>
                <a:lnTo>
                  <a:pt x="8103542" y="838200"/>
                </a:lnTo>
                <a:lnTo>
                  <a:pt x="8065574" y="812800"/>
                </a:lnTo>
                <a:lnTo>
                  <a:pt x="8027385" y="800100"/>
                </a:lnTo>
                <a:lnTo>
                  <a:pt x="7833195" y="673100"/>
                </a:lnTo>
                <a:lnTo>
                  <a:pt x="7793721" y="660400"/>
                </a:lnTo>
                <a:lnTo>
                  <a:pt x="7714153" y="609600"/>
                </a:lnTo>
                <a:lnTo>
                  <a:pt x="7674062" y="596900"/>
                </a:lnTo>
                <a:lnTo>
                  <a:pt x="7593276" y="546100"/>
                </a:lnTo>
                <a:lnTo>
                  <a:pt x="7552584" y="533400"/>
                </a:lnTo>
                <a:lnTo>
                  <a:pt x="7511696" y="508000"/>
                </a:lnTo>
                <a:lnTo>
                  <a:pt x="7470613" y="495300"/>
                </a:lnTo>
                <a:lnTo>
                  <a:pt x="7429338" y="469900"/>
                </a:lnTo>
                <a:lnTo>
                  <a:pt x="7387871" y="457200"/>
                </a:lnTo>
                <a:lnTo>
                  <a:pt x="7346216" y="431800"/>
                </a:lnTo>
                <a:lnTo>
                  <a:pt x="7262345" y="406400"/>
                </a:lnTo>
                <a:lnTo>
                  <a:pt x="7220134" y="381000"/>
                </a:lnTo>
                <a:lnTo>
                  <a:pt x="7135168" y="355600"/>
                </a:lnTo>
                <a:lnTo>
                  <a:pt x="7092417" y="330200"/>
                </a:lnTo>
                <a:lnTo>
                  <a:pt x="6919672" y="279400"/>
                </a:lnTo>
                <a:lnTo>
                  <a:pt x="6876059" y="254000"/>
                </a:lnTo>
                <a:lnTo>
                  <a:pt x="6566205" y="165100"/>
                </a:lnTo>
                <a:close/>
              </a:path>
              <a:path w="10515600" h="10515600">
                <a:moveTo>
                  <a:pt x="6340230" y="114300"/>
                </a:moveTo>
                <a:lnTo>
                  <a:pt x="4175369" y="114300"/>
                </a:lnTo>
                <a:lnTo>
                  <a:pt x="3994289" y="165100"/>
                </a:lnTo>
                <a:lnTo>
                  <a:pt x="6521310" y="165100"/>
                </a:lnTo>
                <a:lnTo>
                  <a:pt x="6340230" y="114300"/>
                </a:lnTo>
                <a:close/>
              </a:path>
              <a:path w="10515600" h="10515600">
                <a:moveTo>
                  <a:pt x="6202896" y="88900"/>
                </a:moveTo>
                <a:lnTo>
                  <a:pt x="4312703" y="88900"/>
                </a:lnTo>
                <a:lnTo>
                  <a:pt x="4221005" y="114300"/>
                </a:lnTo>
                <a:lnTo>
                  <a:pt x="6294594" y="114300"/>
                </a:lnTo>
                <a:lnTo>
                  <a:pt x="6202896" y="88900"/>
                </a:lnTo>
                <a:close/>
              </a:path>
              <a:path w="10515600" h="10515600">
                <a:moveTo>
                  <a:pt x="6064312" y="63500"/>
                </a:moveTo>
                <a:lnTo>
                  <a:pt x="4451287" y="63500"/>
                </a:lnTo>
                <a:lnTo>
                  <a:pt x="4358761" y="88900"/>
                </a:lnTo>
                <a:lnTo>
                  <a:pt x="6156838" y="88900"/>
                </a:lnTo>
                <a:lnTo>
                  <a:pt x="6064312" y="63500"/>
                </a:lnTo>
                <a:close/>
              </a:path>
              <a:path w="10515600" h="10515600">
                <a:moveTo>
                  <a:pt x="5971252" y="50800"/>
                </a:moveTo>
                <a:lnTo>
                  <a:pt x="4544347" y="50800"/>
                </a:lnTo>
                <a:lnTo>
                  <a:pt x="4497751" y="63500"/>
                </a:lnTo>
                <a:lnTo>
                  <a:pt x="6017848" y="63500"/>
                </a:lnTo>
                <a:lnTo>
                  <a:pt x="5971252" y="50800"/>
                </a:lnTo>
                <a:close/>
              </a:path>
              <a:path w="10515600" h="10515600">
                <a:moveTo>
                  <a:pt x="5877674" y="38100"/>
                </a:moveTo>
                <a:lnTo>
                  <a:pt x="4637925" y="38100"/>
                </a:lnTo>
                <a:lnTo>
                  <a:pt x="4591072" y="50800"/>
                </a:lnTo>
                <a:lnTo>
                  <a:pt x="5924527" y="50800"/>
                </a:lnTo>
                <a:lnTo>
                  <a:pt x="5877674" y="38100"/>
                </a:lnTo>
                <a:close/>
              </a:path>
              <a:path w="10515600" h="10515600">
                <a:moveTo>
                  <a:pt x="5736367" y="25400"/>
                </a:moveTo>
                <a:lnTo>
                  <a:pt x="4779232" y="25400"/>
                </a:lnTo>
                <a:lnTo>
                  <a:pt x="4732007" y="38100"/>
                </a:lnTo>
                <a:lnTo>
                  <a:pt x="5783592" y="38100"/>
                </a:lnTo>
                <a:lnTo>
                  <a:pt x="5736367" y="25400"/>
                </a:lnTo>
                <a:close/>
              </a:path>
              <a:path w="10515600" h="10515600">
                <a:moveTo>
                  <a:pt x="5593976" y="12700"/>
                </a:moveTo>
                <a:lnTo>
                  <a:pt x="4921623" y="12700"/>
                </a:lnTo>
                <a:lnTo>
                  <a:pt x="4874042" y="25400"/>
                </a:lnTo>
                <a:lnTo>
                  <a:pt x="5641557" y="25400"/>
                </a:lnTo>
                <a:lnTo>
                  <a:pt x="5593976" y="12700"/>
                </a:lnTo>
                <a:close/>
              </a:path>
              <a:path w="10515600" h="10515600">
                <a:moveTo>
                  <a:pt x="5257800" y="0"/>
                </a:moveTo>
                <a:lnTo>
                  <a:pt x="5209454" y="12700"/>
                </a:lnTo>
                <a:lnTo>
                  <a:pt x="5306145" y="12700"/>
                </a:lnTo>
                <a:lnTo>
                  <a:pt x="5257800" y="0"/>
                </a:lnTo>
                <a:close/>
              </a:path>
            </a:pathLst>
          </a:custGeom>
          <a:solidFill>
            <a:srgbClr val="61A3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90464" y="1319498"/>
            <a:ext cx="8563081" cy="4218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82773" y="5994568"/>
            <a:ext cx="1538028" cy="678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86509" y="462025"/>
            <a:ext cx="4570983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3930" y="1610360"/>
            <a:ext cx="7296149" cy="430887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86509" y="462025"/>
            <a:ext cx="4570983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4"/>
            <a:ext cx="397764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4"/>
            <a:ext cx="397764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86509" y="462025"/>
            <a:ext cx="4570983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6386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166" y="113120"/>
            <a:ext cx="4829175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2B292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9252" y="2266512"/>
            <a:ext cx="5295900" cy="184666"/>
          </a:xfrm>
        </p:spPr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166" y="113120"/>
            <a:ext cx="4829175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2B292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1"/>
            <a:ext cx="3977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1"/>
            <a:ext cx="3977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895403"/>
            <a:ext cx="8967258" cy="4965700"/>
          </a:xfrm>
          <a:custGeom>
            <a:avLst/>
            <a:gdLst/>
            <a:ahLst/>
            <a:cxnLst/>
            <a:rect l="l" t="t" r="r" b="b"/>
            <a:pathLst>
              <a:path w="10760710" h="11917680">
                <a:moveTo>
                  <a:pt x="0" y="11917464"/>
                </a:moveTo>
                <a:lnTo>
                  <a:pt x="10760430" y="11917464"/>
                </a:lnTo>
                <a:lnTo>
                  <a:pt x="10760430" y="0"/>
                </a:lnTo>
                <a:lnTo>
                  <a:pt x="0" y="0"/>
                </a:lnTo>
                <a:lnTo>
                  <a:pt x="0" y="11917464"/>
                </a:lnTo>
                <a:close/>
              </a:path>
            </a:pathLst>
          </a:custGeom>
          <a:solidFill>
            <a:srgbClr val="FFF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-10583" y="0"/>
            <a:ext cx="9165168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166" y="113120"/>
            <a:ext cx="4829175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2B292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86509" y="462025"/>
            <a:ext cx="4570983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3930" y="1610365"/>
            <a:ext cx="729614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955">
        <a:defRPr>
          <a:latin typeface="+mn-lt"/>
          <a:ea typeface="+mn-ea"/>
          <a:cs typeface="+mn-cs"/>
        </a:defRPr>
      </a:lvl2pPr>
      <a:lvl3pPr marL="913910">
        <a:defRPr>
          <a:latin typeface="+mn-lt"/>
          <a:ea typeface="+mn-ea"/>
          <a:cs typeface="+mn-cs"/>
        </a:defRPr>
      </a:lvl3pPr>
      <a:lvl4pPr marL="1370865">
        <a:defRPr>
          <a:latin typeface="+mn-lt"/>
          <a:ea typeface="+mn-ea"/>
          <a:cs typeface="+mn-cs"/>
        </a:defRPr>
      </a:lvl4pPr>
      <a:lvl5pPr marL="1827820">
        <a:defRPr>
          <a:latin typeface="+mn-lt"/>
          <a:ea typeface="+mn-ea"/>
          <a:cs typeface="+mn-cs"/>
        </a:defRPr>
      </a:lvl5pPr>
      <a:lvl6pPr marL="2284775">
        <a:defRPr>
          <a:latin typeface="+mn-lt"/>
          <a:ea typeface="+mn-ea"/>
          <a:cs typeface="+mn-cs"/>
        </a:defRPr>
      </a:lvl6pPr>
      <a:lvl7pPr marL="2741730">
        <a:defRPr>
          <a:latin typeface="+mn-lt"/>
          <a:ea typeface="+mn-ea"/>
          <a:cs typeface="+mn-cs"/>
        </a:defRPr>
      </a:lvl7pPr>
      <a:lvl8pPr marL="3198685">
        <a:defRPr>
          <a:latin typeface="+mn-lt"/>
          <a:ea typeface="+mn-ea"/>
          <a:cs typeface="+mn-cs"/>
        </a:defRPr>
      </a:lvl8pPr>
      <a:lvl9pPr marL="365564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955">
        <a:defRPr>
          <a:latin typeface="+mn-lt"/>
          <a:ea typeface="+mn-ea"/>
          <a:cs typeface="+mn-cs"/>
        </a:defRPr>
      </a:lvl2pPr>
      <a:lvl3pPr marL="913910">
        <a:defRPr>
          <a:latin typeface="+mn-lt"/>
          <a:ea typeface="+mn-ea"/>
          <a:cs typeface="+mn-cs"/>
        </a:defRPr>
      </a:lvl3pPr>
      <a:lvl4pPr marL="1370865">
        <a:defRPr>
          <a:latin typeface="+mn-lt"/>
          <a:ea typeface="+mn-ea"/>
          <a:cs typeface="+mn-cs"/>
        </a:defRPr>
      </a:lvl4pPr>
      <a:lvl5pPr marL="1827820">
        <a:defRPr>
          <a:latin typeface="+mn-lt"/>
          <a:ea typeface="+mn-ea"/>
          <a:cs typeface="+mn-cs"/>
        </a:defRPr>
      </a:lvl5pPr>
      <a:lvl6pPr marL="2284775">
        <a:defRPr>
          <a:latin typeface="+mn-lt"/>
          <a:ea typeface="+mn-ea"/>
          <a:cs typeface="+mn-cs"/>
        </a:defRPr>
      </a:lvl6pPr>
      <a:lvl7pPr marL="2741730">
        <a:defRPr>
          <a:latin typeface="+mn-lt"/>
          <a:ea typeface="+mn-ea"/>
          <a:cs typeface="+mn-cs"/>
        </a:defRPr>
      </a:lvl7pPr>
      <a:lvl8pPr marL="3198685">
        <a:defRPr>
          <a:latin typeface="+mn-lt"/>
          <a:ea typeface="+mn-ea"/>
          <a:cs typeface="+mn-cs"/>
        </a:defRPr>
      </a:lvl8pPr>
      <a:lvl9pPr marL="365564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0972800" h="16459200">
                <a:moveTo>
                  <a:pt x="0" y="0"/>
                </a:moveTo>
                <a:lnTo>
                  <a:pt x="10972800" y="0"/>
                </a:lnTo>
                <a:lnTo>
                  <a:pt x="10972800" y="16459200"/>
                </a:lnTo>
                <a:lnTo>
                  <a:pt x="0" y="16459200"/>
                </a:lnTo>
                <a:lnTo>
                  <a:pt x="0" y="0"/>
                </a:lnTo>
                <a:close/>
              </a:path>
            </a:pathLst>
          </a:custGeom>
          <a:solidFill>
            <a:srgbClr val="B0CC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166" y="113120"/>
            <a:ext cx="4829175" cy="6386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50" b="1" i="0">
                <a:solidFill>
                  <a:srgbClr val="2B292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9252" y="2266512"/>
            <a:ext cx="52959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66656">
        <a:defRPr>
          <a:latin typeface="+mn-lt"/>
          <a:ea typeface="+mn-ea"/>
          <a:cs typeface="+mn-cs"/>
        </a:defRPr>
      </a:lvl2pPr>
      <a:lvl3pPr marL="533313">
        <a:defRPr>
          <a:latin typeface="+mn-lt"/>
          <a:ea typeface="+mn-ea"/>
          <a:cs typeface="+mn-cs"/>
        </a:defRPr>
      </a:lvl3pPr>
      <a:lvl4pPr marL="799969">
        <a:defRPr>
          <a:latin typeface="+mn-lt"/>
          <a:ea typeface="+mn-ea"/>
          <a:cs typeface="+mn-cs"/>
        </a:defRPr>
      </a:lvl4pPr>
      <a:lvl5pPr marL="1066625">
        <a:defRPr>
          <a:latin typeface="+mn-lt"/>
          <a:ea typeface="+mn-ea"/>
          <a:cs typeface="+mn-cs"/>
        </a:defRPr>
      </a:lvl5pPr>
      <a:lvl6pPr marL="1333281">
        <a:defRPr>
          <a:latin typeface="+mn-lt"/>
          <a:ea typeface="+mn-ea"/>
          <a:cs typeface="+mn-cs"/>
        </a:defRPr>
      </a:lvl6pPr>
      <a:lvl7pPr marL="1599938">
        <a:defRPr>
          <a:latin typeface="+mn-lt"/>
          <a:ea typeface="+mn-ea"/>
          <a:cs typeface="+mn-cs"/>
        </a:defRPr>
      </a:lvl7pPr>
      <a:lvl8pPr marL="1866593">
        <a:defRPr>
          <a:latin typeface="+mn-lt"/>
          <a:ea typeface="+mn-ea"/>
          <a:cs typeface="+mn-cs"/>
        </a:defRPr>
      </a:lvl8pPr>
      <a:lvl9pPr marL="213324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66656">
        <a:defRPr>
          <a:latin typeface="+mn-lt"/>
          <a:ea typeface="+mn-ea"/>
          <a:cs typeface="+mn-cs"/>
        </a:defRPr>
      </a:lvl2pPr>
      <a:lvl3pPr marL="533313">
        <a:defRPr>
          <a:latin typeface="+mn-lt"/>
          <a:ea typeface="+mn-ea"/>
          <a:cs typeface="+mn-cs"/>
        </a:defRPr>
      </a:lvl3pPr>
      <a:lvl4pPr marL="799969">
        <a:defRPr>
          <a:latin typeface="+mn-lt"/>
          <a:ea typeface="+mn-ea"/>
          <a:cs typeface="+mn-cs"/>
        </a:defRPr>
      </a:lvl4pPr>
      <a:lvl5pPr marL="1066625">
        <a:defRPr>
          <a:latin typeface="+mn-lt"/>
          <a:ea typeface="+mn-ea"/>
          <a:cs typeface="+mn-cs"/>
        </a:defRPr>
      </a:lvl5pPr>
      <a:lvl6pPr marL="1333281">
        <a:defRPr>
          <a:latin typeface="+mn-lt"/>
          <a:ea typeface="+mn-ea"/>
          <a:cs typeface="+mn-cs"/>
        </a:defRPr>
      </a:lvl6pPr>
      <a:lvl7pPr marL="1599938">
        <a:defRPr>
          <a:latin typeface="+mn-lt"/>
          <a:ea typeface="+mn-ea"/>
          <a:cs typeface="+mn-cs"/>
        </a:defRPr>
      </a:lvl7pPr>
      <a:lvl8pPr marL="1866593">
        <a:defRPr>
          <a:latin typeface="+mn-lt"/>
          <a:ea typeface="+mn-ea"/>
          <a:cs typeface="+mn-cs"/>
        </a:defRPr>
      </a:lvl8pPr>
      <a:lvl9pPr marL="213324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jpeg"/><Relationship Id="rId1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hyperlink" Target="http://www.nccsdindia.org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drkiritshelat@gmail.com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-26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rcRect r="48333" b="47778"/>
          <a:stretch/>
        </p:blipFill>
        <p:spPr bwMode="auto">
          <a:xfrm>
            <a:off x="0" y="0"/>
            <a:ext cx="2438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352800"/>
            <a:ext cx="6248400" cy="1600200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r>
              <a:rPr lang="en-US" sz="2400" kern="100" dirty="0" smtClean="0">
                <a:solidFill>
                  <a:schemeClr val="accent6">
                    <a:lumMod val="75000"/>
                  </a:schemeClr>
                </a:solidFill>
              </a:rPr>
              <a:t>Farmers constituency</a:t>
            </a:r>
            <a:br>
              <a:rPr lang="en-US" sz="2400" kern="1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kern="100" dirty="0" smtClean="0">
                <a:solidFill>
                  <a:schemeClr val="accent6">
                    <a:lumMod val="75000"/>
                  </a:schemeClr>
                </a:solidFill>
              </a:rPr>
              <a:t>A Global Farmers Market’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Picture 2" descr="https://encrypted-tbn3.gstatic.com/images?q=tbn:ANd9GcSNMh6Rji0eztXv77_14_w4SwaHJ56XFGHRCHA6UahykaDZCVuXHQ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546" r="17877" b="25510"/>
          <a:stretch/>
        </p:blipFill>
        <p:spPr bwMode="auto">
          <a:xfrm>
            <a:off x="7728857" y="5410200"/>
            <a:ext cx="1415143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90600" y="4800600"/>
            <a:ext cx="64770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cs typeface="Arial" pitchFamily="34" charset="0"/>
              </a:rPr>
              <a:t>By </a:t>
            </a:r>
          </a:p>
          <a:p>
            <a:pPr algn="ctr"/>
            <a:r>
              <a:rPr lang="en-US" sz="2000" b="1" dirty="0" smtClean="0">
                <a:cs typeface="Arial" pitchFamily="34" charset="0"/>
              </a:rPr>
              <a:t>Dr. </a:t>
            </a:r>
            <a:r>
              <a:rPr lang="en-US" sz="2000" b="1" dirty="0" err="1" smtClean="0">
                <a:cs typeface="Arial" pitchFamily="34" charset="0"/>
              </a:rPr>
              <a:t>Kirit</a:t>
            </a:r>
            <a:r>
              <a:rPr lang="en-US" sz="2000" b="1" dirty="0" smtClean="0">
                <a:cs typeface="Arial" pitchFamily="34" charset="0"/>
              </a:rPr>
              <a:t> </a:t>
            </a:r>
            <a:r>
              <a:rPr lang="en-US" sz="2000" b="1" dirty="0" err="1" smtClean="0">
                <a:cs typeface="Arial" pitchFamily="34" charset="0"/>
              </a:rPr>
              <a:t>Shelat</a:t>
            </a:r>
            <a:r>
              <a:rPr lang="en-US" sz="2000" b="1" dirty="0" smtClean="0">
                <a:cs typeface="Arial" pitchFamily="34" charset="0"/>
              </a:rPr>
              <a:t>, I.A.S. (</a:t>
            </a:r>
            <a:r>
              <a:rPr lang="en-US" sz="2000" b="1" dirty="0" err="1" smtClean="0">
                <a:cs typeface="Arial" pitchFamily="34" charset="0"/>
              </a:rPr>
              <a:t>Retd</a:t>
            </a:r>
            <a:r>
              <a:rPr lang="en-US" sz="2000" b="1" dirty="0" smtClean="0">
                <a:cs typeface="Arial" pitchFamily="34" charset="0"/>
              </a:rPr>
              <a:t>) </a:t>
            </a:r>
          </a:p>
          <a:p>
            <a:pPr algn="ctr"/>
            <a:r>
              <a:rPr lang="en-US" sz="2000" b="1" dirty="0" smtClean="0"/>
              <a:t>Executive Chairman</a:t>
            </a:r>
            <a:endParaRPr lang="en-US" sz="2000" b="1" dirty="0" smtClean="0">
              <a:cs typeface="Arial" pitchFamily="34" charset="0"/>
            </a:endParaRPr>
          </a:p>
          <a:p>
            <a:pPr algn="ctr"/>
            <a:r>
              <a:rPr lang="en-US" b="1" dirty="0" smtClean="0">
                <a:cs typeface="Arial" pitchFamily="34" charset="0"/>
              </a:rPr>
              <a:t>National Council for Climate Change, Sustainable Development </a:t>
            </a:r>
          </a:p>
          <a:p>
            <a:pPr algn="ctr"/>
            <a:r>
              <a:rPr lang="en-US" b="1" dirty="0" smtClean="0">
                <a:cs typeface="Arial" pitchFamily="34" charset="0"/>
              </a:rPr>
              <a:t>and Public Leadership (NCCSD)-Ahmedabad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43000" y="1371600"/>
            <a:ext cx="71628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 </a:t>
            </a:r>
          </a:p>
          <a:p>
            <a:pPr algn="ctr"/>
            <a:r>
              <a:rPr lang="en-US" sz="2800" b="1" dirty="0" smtClean="0"/>
              <a:t>ON 4 </a:t>
            </a:r>
            <a:r>
              <a:rPr lang="en-US" sz="2800" b="1" dirty="0" err="1" smtClean="0"/>
              <a:t>th</a:t>
            </a:r>
            <a:r>
              <a:rPr lang="en-US" sz="2800" b="1" dirty="0" smtClean="0"/>
              <a:t> Capacity-building Hub within COP27 (Blue zone)</a:t>
            </a:r>
          </a:p>
          <a:p>
            <a:r>
              <a:rPr lang="en-US" sz="2800" dirty="0" smtClean="0"/>
              <a:t> 11.20-12.20,</a:t>
            </a:r>
            <a:r>
              <a:rPr lang="en-US" sz="2800" b="1" dirty="0" smtClean="0"/>
              <a:t>November 14th , 2022, Monday</a:t>
            </a:r>
          </a:p>
        </p:txBody>
      </p:sp>
    </p:spTree>
    <p:extLst>
      <p:ext uri="{BB962C8B-B14F-4D97-AF65-F5344CB8AC3E}">
        <p14:creationId xmlns="" xmlns:p14="http://schemas.microsoft.com/office/powerpoint/2010/main" val="72951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85803" y="228599"/>
          <a:ext cx="7390765" cy="58674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2420"/>
                <a:gridCol w="2287905"/>
                <a:gridCol w="2250440"/>
              </a:tblGrid>
              <a:tr h="732899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000" b="1" spc="-5" dirty="0">
                          <a:latin typeface="Bookman Uralic"/>
                          <a:cs typeface="Bookman Uralic"/>
                        </a:rPr>
                        <a:t>Detail</a:t>
                      </a:r>
                      <a:endParaRPr sz="2000" b="1">
                        <a:latin typeface="Bookman Uralic"/>
                        <a:cs typeface="Bookman Uralic"/>
                      </a:endParaRPr>
                    </a:p>
                  </a:txBody>
                  <a:tcPr marL="0" marR="0" marT="825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87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000" b="1" spc="-10" dirty="0">
                          <a:latin typeface="Bookman Uralic"/>
                          <a:cs typeface="Bookman Uralic"/>
                        </a:rPr>
                        <a:t>Amount </a:t>
                      </a:r>
                      <a:r>
                        <a:rPr sz="2000" b="1" spc="-5" dirty="0">
                          <a:latin typeface="Bookman Uralic"/>
                          <a:cs typeface="Bookman Uralic"/>
                        </a:rPr>
                        <a:t>in </a:t>
                      </a:r>
                      <a:r>
                        <a:rPr sz="2000" b="1" spc="-10" dirty="0">
                          <a:latin typeface="Bookman Uralic"/>
                          <a:cs typeface="Bookman Uralic"/>
                        </a:rPr>
                        <a:t>Rs</a:t>
                      </a:r>
                      <a:endParaRPr sz="2000" b="1">
                        <a:latin typeface="Bookman Uralic"/>
                        <a:cs typeface="Bookman Uralic"/>
                      </a:endParaRPr>
                    </a:p>
                  </a:txBody>
                  <a:tcPr marL="0" marR="0" marT="825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46637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000" b="1" spc="-5" dirty="0">
                          <a:latin typeface="Bookman Uralic"/>
                          <a:cs typeface="Bookman Uralic"/>
                        </a:rPr>
                        <a:t>Contribution</a:t>
                      </a:r>
                      <a:r>
                        <a:rPr sz="2000" b="1" spc="10" dirty="0">
                          <a:latin typeface="Bookman Uralic"/>
                          <a:cs typeface="Bookman Uralic"/>
                        </a:rPr>
                        <a:t> </a:t>
                      </a:r>
                      <a:r>
                        <a:rPr sz="2000" b="1" spc="-5" dirty="0">
                          <a:latin typeface="Bookman Uralic"/>
                          <a:cs typeface="Bookman Uralic"/>
                        </a:rPr>
                        <a:t>from</a:t>
                      </a:r>
                      <a:endParaRPr sz="2000" b="1">
                        <a:latin typeface="Bookman Uralic"/>
                        <a:cs typeface="Bookman Uralic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2000" b="1" spc="-10" dirty="0">
                          <a:latin typeface="Bookman Uralic"/>
                          <a:cs typeface="Bookman Uralic"/>
                        </a:rPr>
                        <a:t>Agency </a:t>
                      </a:r>
                      <a:r>
                        <a:rPr sz="2000" b="1" spc="-5" dirty="0">
                          <a:latin typeface="Bookman Uralic"/>
                          <a:cs typeface="Bookman Uralic"/>
                        </a:rPr>
                        <a:t>and</a:t>
                      </a:r>
                      <a:r>
                        <a:rPr sz="2000" b="1" spc="-15" dirty="0">
                          <a:latin typeface="Bookman Uralic"/>
                          <a:cs typeface="Bookman Uralic"/>
                        </a:rPr>
                        <a:t> </a:t>
                      </a:r>
                      <a:r>
                        <a:rPr sz="2000" b="1" spc="-5" dirty="0">
                          <a:latin typeface="Bookman Uralic"/>
                          <a:cs typeface="Bookman Uralic"/>
                        </a:rPr>
                        <a:t>farmers</a:t>
                      </a:r>
                      <a:endParaRPr sz="2000" b="1">
                        <a:latin typeface="Bookman Uralic"/>
                        <a:cs typeface="Bookman Uralic"/>
                      </a:endParaRPr>
                    </a:p>
                  </a:txBody>
                  <a:tcPr marL="0" marR="0" marT="8255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b="1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b="1">
                        <a:latin typeface="Times New Roman"/>
                        <a:cs typeface="Times New Roman"/>
                      </a:endParaRPr>
                    </a:p>
                    <a:p>
                      <a:pPr marL="3181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10" dirty="0">
                          <a:latin typeface="Bookman Uralic"/>
                          <a:cs typeface="Bookman Uralic"/>
                        </a:rPr>
                        <a:t>11,65,824</a:t>
                      </a:r>
                      <a:endParaRPr sz="2000" b="1">
                        <a:latin typeface="Bookman Uralic"/>
                        <a:cs typeface="Bookman Uralic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 b="1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b="1">
                        <a:latin typeface="Times New Roman"/>
                        <a:cs typeface="Times New Roman"/>
                      </a:endParaRPr>
                    </a:p>
                    <a:p>
                      <a:pPr marL="1022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10" dirty="0">
                          <a:latin typeface="Bookman Uralic"/>
                          <a:cs typeface="Bookman Uralic"/>
                        </a:rPr>
                        <a:t>40.43%</a:t>
                      </a:r>
                      <a:endParaRPr sz="2000" b="1">
                        <a:latin typeface="Bookman Uralic"/>
                        <a:cs typeface="Bookman Uralic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7647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3000" b="1">
                        <a:latin typeface="Times New Roman"/>
                        <a:cs typeface="Times New Roman"/>
                      </a:endParaRPr>
                    </a:p>
                    <a:p>
                      <a:pPr marL="67945" marR="250190">
                        <a:lnSpc>
                          <a:spcPct val="114999"/>
                        </a:lnSpc>
                      </a:pPr>
                      <a:r>
                        <a:rPr sz="2000" b="1" spc="-5" dirty="0">
                          <a:latin typeface="Bookman Uralic"/>
                          <a:cs typeface="Bookman Uralic"/>
                        </a:rPr>
                        <a:t>Contribution </a:t>
                      </a:r>
                      <a:r>
                        <a:rPr sz="2000" b="1" spc="-10" dirty="0">
                          <a:latin typeface="Bookman Uralic"/>
                          <a:cs typeface="Bookman Uralic"/>
                        </a:rPr>
                        <a:t>sought  </a:t>
                      </a:r>
                      <a:r>
                        <a:rPr sz="2000" b="1" spc="-5" dirty="0">
                          <a:latin typeface="Bookman Uralic"/>
                          <a:cs typeface="Bookman Uralic"/>
                        </a:rPr>
                        <a:t>from</a:t>
                      </a:r>
                      <a:r>
                        <a:rPr sz="2000" b="1" spc="-30" dirty="0">
                          <a:latin typeface="Bookman Uralic"/>
                          <a:cs typeface="Bookman Uralic"/>
                        </a:rPr>
                        <a:t> </a:t>
                      </a:r>
                      <a:r>
                        <a:rPr sz="2000" b="1" spc="-5" dirty="0">
                          <a:latin typeface="Bookman Uralic"/>
                          <a:cs typeface="Bookman Uralic"/>
                        </a:rPr>
                        <a:t>NABARD</a:t>
                      </a:r>
                      <a:endParaRPr sz="2000" b="1">
                        <a:latin typeface="Bookman Uralic"/>
                        <a:cs typeface="Bookman Uralic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237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ts val="2220"/>
                        </a:lnSpc>
                      </a:pPr>
                      <a:r>
                        <a:rPr sz="2000" b="1" spc="-10" dirty="0">
                          <a:latin typeface="Bookman Uralic"/>
                          <a:cs typeface="Bookman Uralic"/>
                        </a:rPr>
                        <a:t>17,17,600</a:t>
                      </a:r>
                      <a:endParaRPr sz="2000" b="1">
                        <a:latin typeface="Bookman Uralic"/>
                        <a:cs typeface="Bookman Uralic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 algn="ctr">
                        <a:lnSpc>
                          <a:spcPts val="2220"/>
                        </a:lnSpc>
                      </a:pPr>
                      <a:r>
                        <a:rPr sz="2000" b="1" spc="-10" dirty="0">
                          <a:latin typeface="Bookman Uralic"/>
                          <a:cs typeface="Bookman Uralic"/>
                        </a:rPr>
                        <a:t>59.56%</a:t>
                      </a:r>
                      <a:endParaRPr sz="2000" b="1">
                        <a:latin typeface="Bookman Uralic"/>
                        <a:cs typeface="Bookman Uralic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86023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2000" b="1" spc="-5" dirty="0">
                          <a:latin typeface="Bookman Uralic"/>
                          <a:cs typeface="Bookman Uralic"/>
                        </a:rPr>
                        <a:t>Total </a:t>
                      </a:r>
                      <a:r>
                        <a:rPr sz="2000" b="1" spc="-10" dirty="0">
                          <a:latin typeface="Bookman Uralic"/>
                          <a:cs typeface="Bookman Uralic"/>
                        </a:rPr>
                        <a:t>Project </a:t>
                      </a:r>
                      <a:r>
                        <a:rPr sz="2000" b="1" spc="-5" dirty="0">
                          <a:latin typeface="Bookman Uralic"/>
                          <a:cs typeface="Bookman Uralic"/>
                        </a:rPr>
                        <a:t>Cost</a:t>
                      </a:r>
                      <a:endParaRPr sz="2000" b="1">
                        <a:latin typeface="Bookman Uralic"/>
                        <a:cs typeface="Bookman Uralic"/>
                      </a:endParaRPr>
                    </a:p>
                  </a:txBody>
                  <a:tcPr marL="0" marR="0" marT="825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000" b="1" spc="-10" dirty="0">
                          <a:latin typeface="Bookman Uralic"/>
                          <a:cs typeface="Bookman Uralic"/>
                        </a:rPr>
                        <a:t>28,83,424</a:t>
                      </a:r>
                      <a:endParaRPr sz="2000" b="1">
                        <a:latin typeface="Bookman Uralic"/>
                        <a:cs typeface="Bookman Uralic"/>
                      </a:endParaRPr>
                    </a:p>
                  </a:txBody>
                  <a:tcPr marL="0" marR="0" marT="2190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870" algn="ctr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000" b="1" spc="-10" dirty="0">
                          <a:latin typeface="Bookman Uralic"/>
                          <a:cs typeface="Bookman Uralic"/>
                        </a:rPr>
                        <a:t>100%</a:t>
                      </a:r>
                      <a:endParaRPr sz="2000" b="1">
                        <a:latin typeface="Bookman Uralic"/>
                        <a:cs typeface="Bookman Uralic"/>
                      </a:endParaRPr>
                    </a:p>
                  </a:txBody>
                  <a:tcPr marL="0" marR="0" marT="21907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1" y="462025"/>
            <a:ext cx="7315200" cy="689285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 marL="15231">
              <a:spcBef>
                <a:spcPts val="95"/>
              </a:spcBef>
            </a:pPr>
            <a:r>
              <a:rPr spc="-10" dirty="0"/>
              <a:t>Barriers </a:t>
            </a:r>
            <a:r>
              <a:rPr spc="-5" dirty="0"/>
              <a:t>/</a:t>
            </a:r>
            <a:r>
              <a:rPr spc="-45" dirty="0"/>
              <a:t> </a:t>
            </a:r>
            <a:r>
              <a:rPr spc="-20" dirty="0"/>
              <a:t>Obstacles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23930" y="1610361"/>
            <a:ext cx="7296149" cy="4565345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marL="366834" marR="10790" indent="-285597">
              <a:spcBef>
                <a:spcPts val="100"/>
              </a:spcBef>
              <a:buFont typeface="Arial"/>
              <a:buChar char="–"/>
              <a:tabLst>
                <a:tab pos="367469" algn="l"/>
              </a:tabLst>
            </a:pPr>
            <a:r>
              <a:rPr spc="-5" dirty="0"/>
              <a:t>The </a:t>
            </a:r>
            <a:r>
              <a:rPr spc="-10" dirty="0"/>
              <a:t>project </a:t>
            </a:r>
            <a:r>
              <a:rPr spc="-15" dirty="0"/>
              <a:t>was </a:t>
            </a:r>
            <a:r>
              <a:rPr spc="-10" dirty="0"/>
              <a:t>implemented </a:t>
            </a:r>
            <a:r>
              <a:rPr spc="-5" dirty="0"/>
              <a:t>in time of peak of  Covid-19 pandemic </a:t>
            </a:r>
            <a:r>
              <a:rPr dirty="0"/>
              <a:t>– </a:t>
            </a:r>
            <a:r>
              <a:rPr spc="-5" dirty="0"/>
              <a:t>but </a:t>
            </a:r>
            <a:r>
              <a:rPr spc="-20" dirty="0"/>
              <a:t>farmers </a:t>
            </a:r>
            <a:r>
              <a:rPr spc="-5" dirty="0"/>
              <a:t>and field  </a:t>
            </a:r>
            <a:r>
              <a:rPr spc="-10" dirty="0"/>
              <a:t>extension still </a:t>
            </a:r>
            <a:r>
              <a:rPr spc="-25" dirty="0"/>
              <a:t>worked </a:t>
            </a:r>
            <a:r>
              <a:rPr spc="-15" dirty="0"/>
              <a:t>hard </a:t>
            </a:r>
            <a:r>
              <a:rPr dirty="0"/>
              <a:t>– </a:t>
            </a:r>
            <a:r>
              <a:rPr spc="-5" dirty="0"/>
              <a:t>made it</a:t>
            </a:r>
            <a:r>
              <a:rPr spc="10" dirty="0"/>
              <a:t> </a:t>
            </a:r>
            <a:r>
              <a:rPr spc="-5" dirty="0"/>
              <a:t>success.</a:t>
            </a:r>
          </a:p>
          <a:p>
            <a:pPr marL="366834" marR="5078" indent="-285597">
              <a:spcBef>
                <a:spcPts val="670"/>
              </a:spcBef>
              <a:buFont typeface="Arial"/>
              <a:buChar char="–"/>
              <a:tabLst>
                <a:tab pos="367469" algn="l"/>
              </a:tabLst>
            </a:pPr>
            <a:r>
              <a:rPr spc="-10" dirty="0"/>
              <a:t>There </a:t>
            </a:r>
            <a:r>
              <a:rPr spc="-20" dirty="0"/>
              <a:t>were </a:t>
            </a:r>
            <a:r>
              <a:rPr spc="-15" dirty="0"/>
              <a:t>adverse </a:t>
            </a:r>
            <a:r>
              <a:rPr spc="-10" dirty="0"/>
              <a:t>weather </a:t>
            </a:r>
            <a:r>
              <a:rPr spc="-15" dirty="0"/>
              <a:t>events </a:t>
            </a:r>
            <a:r>
              <a:rPr spc="-30" dirty="0"/>
              <a:t>like </a:t>
            </a:r>
            <a:r>
              <a:rPr spc="-15" dirty="0"/>
              <a:t>delay </a:t>
            </a:r>
            <a:r>
              <a:rPr spc="-10" dirty="0"/>
              <a:t>in  </a:t>
            </a:r>
            <a:r>
              <a:rPr spc="-15" dirty="0"/>
              <a:t>rains </a:t>
            </a:r>
            <a:r>
              <a:rPr spc="-5" dirty="0"/>
              <a:t>and one </a:t>
            </a:r>
            <a:r>
              <a:rPr spc="-20" dirty="0"/>
              <a:t>day </a:t>
            </a:r>
            <a:r>
              <a:rPr spc="-10" dirty="0"/>
              <a:t>heavy </a:t>
            </a:r>
            <a:r>
              <a:rPr dirty="0"/>
              <a:t>episodes </a:t>
            </a:r>
            <a:r>
              <a:rPr spc="-5" dirty="0"/>
              <a:t>of </a:t>
            </a:r>
            <a:r>
              <a:rPr spc="-20" dirty="0"/>
              <a:t>rain </a:t>
            </a:r>
            <a:r>
              <a:rPr dirty="0"/>
              <a:t>–  </a:t>
            </a:r>
            <a:r>
              <a:rPr spc="-15" dirty="0"/>
              <a:t>however </a:t>
            </a:r>
            <a:r>
              <a:rPr spc="-5" dirty="0"/>
              <a:t>time </a:t>
            </a:r>
            <a:r>
              <a:rPr spc="-10" dirty="0"/>
              <a:t>management </a:t>
            </a:r>
            <a:r>
              <a:rPr spc="-5" dirty="0"/>
              <a:t>helped </a:t>
            </a:r>
            <a:r>
              <a:rPr spc="-20" dirty="0"/>
              <a:t>farmers to  </a:t>
            </a:r>
            <a:r>
              <a:rPr spc="-15" dirty="0"/>
              <a:t>protect</a:t>
            </a:r>
            <a:r>
              <a:rPr dirty="0"/>
              <a:t> </a:t>
            </a:r>
            <a:r>
              <a:rPr spc="-15" dirty="0"/>
              <a:t>crops.</a:t>
            </a:r>
          </a:p>
          <a:p>
            <a:pPr marL="366834" marR="253230" indent="-285597">
              <a:spcBef>
                <a:spcPts val="675"/>
              </a:spcBef>
              <a:buFont typeface="Arial"/>
              <a:buChar char="–"/>
              <a:tabLst>
                <a:tab pos="367469" algn="l"/>
              </a:tabLst>
            </a:pPr>
            <a:r>
              <a:rPr spc="-15" dirty="0"/>
              <a:t>There was </a:t>
            </a:r>
            <a:r>
              <a:rPr spc="-10" dirty="0"/>
              <a:t>shortage </a:t>
            </a:r>
            <a:r>
              <a:rPr spc="-5" dirty="0"/>
              <a:t>of </a:t>
            </a:r>
            <a:r>
              <a:rPr spc="-15" dirty="0"/>
              <a:t>laborers </a:t>
            </a:r>
            <a:r>
              <a:rPr spc="-5" dirty="0"/>
              <a:t>due </a:t>
            </a:r>
            <a:r>
              <a:rPr spc="-20" dirty="0"/>
              <a:t>to </a:t>
            </a:r>
            <a:r>
              <a:rPr spc="-15" dirty="0"/>
              <a:t>migrant  </a:t>
            </a:r>
            <a:r>
              <a:rPr spc="-25" dirty="0"/>
              <a:t>workers </a:t>
            </a:r>
            <a:r>
              <a:rPr spc="-10" dirty="0"/>
              <a:t>returning</a:t>
            </a:r>
            <a:r>
              <a:rPr dirty="0"/>
              <a:t> </a:t>
            </a:r>
            <a:r>
              <a:rPr spc="-5" dirty="0"/>
              <a:t>home.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0160"/>
            <a:ext cx="8830310" cy="6470995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marL="12693" marR="22848" indent="-635">
              <a:spcBef>
                <a:spcPts val="100"/>
              </a:spcBef>
              <a:buSzPct val="64285"/>
              <a:buFont typeface="Arial"/>
              <a:buChar char="•"/>
              <a:tabLst>
                <a:tab pos="144068" algn="l"/>
              </a:tabLst>
            </a:pPr>
            <a:r>
              <a:rPr sz="2400" b="1" u="sng" spc="-20" dirty="0">
                <a:latin typeface="Carlito"/>
                <a:cs typeface="Carlito"/>
              </a:rPr>
              <a:t>first category </a:t>
            </a:r>
            <a:r>
              <a:rPr sz="2400" b="1" dirty="0">
                <a:latin typeface="Carlito"/>
                <a:cs typeface="Carlito"/>
              </a:rPr>
              <a:t>on </a:t>
            </a:r>
            <a:r>
              <a:rPr sz="2400" b="1" spc="-10" dirty="0">
                <a:latin typeface="Carlito"/>
                <a:cs typeface="Carlito"/>
              </a:rPr>
              <a:t>improved </a:t>
            </a:r>
            <a:r>
              <a:rPr sz="2400" b="1" dirty="0">
                <a:latin typeface="Carlito"/>
                <a:cs typeface="Carlito"/>
              </a:rPr>
              <a:t>seed and </a:t>
            </a:r>
            <a:r>
              <a:rPr sz="2400" b="1" spc="-10" dirty="0">
                <a:latin typeface="Carlito"/>
                <a:cs typeface="Carlito"/>
              </a:rPr>
              <a:t>technologies </a:t>
            </a:r>
            <a:r>
              <a:rPr sz="2400" b="1" dirty="0">
                <a:latin typeface="Carlito"/>
                <a:cs typeface="Carlito"/>
              </a:rPr>
              <a:t>in </a:t>
            </a:r>
            <a:r>
              <a:rPr sz="2400" b="1" spc="-45" dirty="0">
                <a:latin typeface="Carlito"/>
                <a:cs typeface="Carlito"/>
              </a:rPr>
              <a:t>castor,  </a:t>
            </a:r>
            <a:r>
              <a:rPr sz="2400" b="1" spc="-15" dirty="0">
                <a:latin typeface="Carlito"/>
                <a:cs typeface="Carlito"/>
              </a:rPr>
              <a:t>cotton </a:t>
            </a:r>
            <a:r>
              <a:rPr sz="2400" b="1" dirty="0">
                <a:latin typeface="Carlito"/>
                <a:cs typeface="Carlito"/>
              </a:rPr>
              <a:t>and onion </a:t>
            </a:r>
            <a:r>
              <a:rPr sz="2400" spc="-10" dirty="0">
                <a:latin typeface="Carlito"/>
                <a:cs typeface="Carlito"/>
              </a:rPr>
              <a:t>-increase </a:t>
            </a:r>
            <a:r>
              <a:rPr sz="2400" spc="-5" dirty="0">
                <a:latin typeface="Carlito"/>
                <a:cs typeface="Carlito"/>
              </a:rPr>
              <a:t>in </a:t>
            </a:r>
            <a:r>
              <a:rPr sz="2400" spc="-15" dirty="0">
                <a:latin typeface="Carlito"/>
                <a:cs typeface="Carlito"/>
              </a:rPr>
              <a:t>gross </a:t>
            </a:r>
            <a:r>
              <a:rPr sz="2400" spc="-10" dirty="0">
                <a:latin typeface="Carlito"/>
                <a:cs typeface="Carlito"/>
              </a:rPr>
              <a:t>income </a:t>
            </a:r>
            <a:r>
              <a:rPr sz="2400" spc="-5" dirty="0">
                <a:latin typeface="Carlito"/>
                <a:cs typeface="Carlito"/>
              </a:rPr>
              <a:t>due </a:t>
            </a:r>
            <a:r>
              <a:rPr sz="2400" spc="-20" dirty="0">
                <a:latin typeface="Carlito"/>
                <a:cs typeface="Carlito"/>
              </a:rPr>
              <a:t>to </a:t>
            </a:r>
            <a:r>
              <a:rPr sz="2400" spc="-5" dirty="0">
                <a:latin typeface="Carlito"/>
                <a:cs typeface="Carlito"/>
              </a:rPr>
              <a:t>new  technologies </a:t>
            </a:r>
            <a:r>
              <a:rPr sz="2400" spc="-10" dirty="0">
                <a:latin typeface="Carlito"/>
                <a:cs typeface="Carlito"/>
              </a:rPr>
              <a:t>over </a:t>
            </a:r>
            <a:r>
              <a:rPr sz="2400" spc="-15" dirty="0">
                <a:latin typeface="Carlito"/>
                <a:cs typeface="Carlito"/>
              </a:rPr>
              <a:t>farmers’ </a:t>
            </a:r>
            <a:r>
              <a:rPr sz="2400" spc="-10" dirty="0">
                <a:latin typeface="Carlito"/>
                <a:cs typeface="Carlito"/>
              </a:rPr>
              <a:t>practices </a:t>
            </a:r>
            <a:r>
              <a:rPr sz="2400" spc="-15" dirty="0">
                <a:latin typeface="Carlito"/>
                <a:cs typeface="Carlito"/>
              </a:rPr>
              <a:t>was </a:t>
            </a:r>
            <a:r>
              <a:rPr sz="2400" b="1" dirty="0">
                <a:latin typeface="Carlito"/>
                <a:cs typeface="Carlito"/>
              </a:rPr>
              <a:t>9.4% </a:t>
            </a:r>
            <a:r>
              <a:rPr sz="2400" b="1" spc="-5" dirty="0">
                <a:latin typeface="Carlito"/>
                <a:cs typeface="Carlito"/>
              </a:rPr>
              <a:t>increase </a:t>
            </a:r>
            <a:r>
              <a:rPr sz="2400" b="1" dirty="0">
                <a:latin typeface="Carlito"/>
                <a:cs typeface="Carlito"/>
              </a:rPr>
              <a:t>due  </a:t>
            </a:r>
            <a:r>
              <a:rPr sz="2400" b="1" spc="-15" dirty="0">
                <a:latin typeface="Carlito"/>
                <a:cs typeface="Carlito"/>
              </a:rPr>
              <a:t>to </a:t>
            </a:r>
            <a:r>
              <a:rPr sz="2400" b="1" spc="-10" dirty="0">
                <a:latin typeface="Carlito"/>
                <a:cs typeface="Carlito"/>
              </a:rPr>
              <a:t>technological intervention </a:t>
            </a:r>
            <a:r>
              <a:rPr sz="2400" b="1" spc="-20" dirty="0">
                <a:latin typeface="Carlito"/>
                <a:cs typeface="Carlito"/>
              </a:rPr>
              <a:t>like </a:t>
            </a:r>
            <a:r>
              <a:rPr sz="2400" b="1" spc="-10" dirty="0">
                <a:latin typeface="Carlito"/>
                <a:cs typeface="Carlito"/>
              </a:rPr>
              <a:t>improved</a:t>
            </a:r>
            <a:r>
              <a:rPr sz="2400" b="1" spc="10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seed,</a:t>
            </a:r>
            <a:endParaRPr sz="2400">
              <a:latin typeface="Carlito"/>
              <a:cs typeface="Carlito"/>
            </a:endParaRPr>
          </a:p>
          <a:p>
            <a:pPr marL="12693" marR="5078">
              <a:lnSpc>
                <a:spcPts val="3360"/>
              </a:lnSpc>
              <a:spcBef>
                <a:spcPts val="110"/>
              </a:spcBef>
              <a:buSzPct val="96428"/>
              <a:buFont typeface="Arial"/>
              <a:buChar char="•"/>
              <a:tabLst>
                <a:tab pos="138355" algn="l"/>
                <a:tab pos="797768" algn="l"/>
                <a:tab pos="5312103" algn="l"/>
              </a:tabLst>
            </a:pPr>
            <a:r>
              <a:rPr sz="2400" b="1" u="sng" spc="-5" dirty="0">
                <a:latin typeface="Carlito"/>
                <a:cs typeface="Carlito"/>
              </a:rPr>
              <a:t>second </a:t>
            </a:r>
            <a:r>
              <a:rPr sz="2400" b="1" u="sng" spc="-15" dirty="0">
                <a:latin typeface="Carlito"/>
                <a:cs typeface="Carlito"/>
              </a:rPr>
              <a:t>category </a:t>
            </a:r>
            <a:r>
              <a:rPr sz="2400" b="1" dirty="0">
                <a:latin typeface="Carlito"/>
                <a:cs typeface="Carlito"/>
              </a:rPr>
              <a:t>is </a:t>
            </a:r>
            <a:r>
              <a:rPr sz="2400" b="1" spc="-10" dirty="0">
                <a:latin typeface="Carlito"/>
                <a:cs typeface="Carlito"/>
              </a:rPr>
              <a:t>technology </a:t>
            </a:r>
            <a:r>
              <a:rPr sz="2400" b="1" dirty="0">
                <a:latin typeface="Carlito"/>
                <a:cs typeface="Carlito"/>
              </a:rPr>
              <a:t>of </a:t>
            </a:r>
            <a:r>
              <a:rPr sz="2400" b="1" spc="-10" dirty="0">
                <a:latin typeface="Carlito"/>
                <a:cs typeface="Carlito"/>
              </a:rPr>
              <a:t>vermiwash </a:t>
            </a:r>
            <a:r>
              <a:rPr sz="2400" spc="-15">
                <a:latin typeface="Carlito"/>
                <a:cs typeface="Carlito"/>
              </a:rPr>
              <a:t>resulted </a:t>
            </a:r>
            <a:r>
              <a:rPr sz="2400" smtClean="0">
                <a:latin typeface="Carlito"/>
                <a:cs typeface="Carlito"/>
              </a:rPr>
              <a:t>In </a:t>
            </a:r>
            <a:r>
              <a:rPr sz="2400" spc="-20" dirty="0">
                <a:latin typeface="Carlito"/>
                <a:cs typeface="Carlito"/>
              </a:rPr>
              <a:t>to  </a:t>
            </a:r>
            <a:r>
              <a:rPr sz="2400" dirty="0">
                <a:latin typeface="Carlito"/>
                <a:cs typeface="Carlito"/>
              </a:rPr>
              <a:t>Rs 75 </a:t>
            </a:r>
            <a:r>
              <a:rPr sz="2400" spc="-5" dirty="0">
                <a:latin typeface="Carlito"/>
                <a:cs typeface="Carlito"/>
              </a:rPr>
              <a:t>lakh </a:t>
            </a:r>
            <a:r>
              <a:rPr sz="2400" dirty="0">
                <a:latin typeface="Carlito"/>
                <a:cs typeface="Carlito"/>
              </a:rPr>
              <a:t>with </a:t>
            </a:r>
            <a:r>
              <a:rPr sz="2400" spc="-15" dirty="0">
                <a:latin typeface="Carlito"/>
                <a:cs typeface="Carlito"/>
              </a:rPr>
              <a:t>investment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Rs 1.2 </a:t>
            </a:r>
            <a:r>
              <a:rPr sz="2400" spc="-5" dirty="0">
                <a:latin typeface="Carlito"/>
                <a:cs typeface="Carlito"/>
              </a:rPr>
              <a:t>lakh </a:t>
            </a:r>
            <a:r>
              <a:rPr sz="2400" dirty="0">
                <a:latin typeface="Carlito"/>
                <a:cs typeface="Carlito"/>
              </a:rPr>
              <a:t>, additionally </a:t>
            </a:r>
            <a:r>
              <a:rPr sz="2400" spc="-10" dirty="0">
                <a:latin typeface="Carlito"/>
                <a:cs typeface="Carlito"/>
              </a:rPr>
              <a:t>saving  </a:t>
            </a:r>
            <a:r>
              <a:rPr sz="2400" spc="-20" dirty="0">
                <a:latin typeface="Carlito"/>
                <a:cs typeface="Carlito"/>
              </a:rPr>
              <a:t>fertilizer </a:t>
            </a:r>
            <a:r>
              <a:rPr sz="2400" spc="-20">
                <a:latin typeface="Carlito"/>
                <a:cs typeface="Carlito"/>
              </a:rPr>
              <a:t>cost </a:t>
            </a:r>
            <a:r>
              <a:rPr sz="2400" spc="-55" smtClean="0">
                <a:latin typeface="Carlito"/>
                <a:cs typeface="Carlito"/>
              </a:rPr>
              <a:t>.</a:t>
            </a:r>
            <a:endParaRPr lang="en-US" sz="2400" spc="-55" dirty="0" smtClean="0">
              <a:latin typeface="Carlito"/>
              <a:cs typeface="Carlito"/>
            </a:endParaRPr>
          </a:p>
          <a:p>
            <a:pPr marL="12693" marR="5078">
              <a:lnSpc>
                <a:spcPts val="3360"/>
              </a:lnSpc>
              <a:spcBef>
                <a:spcPts val="110"/>
              </a:spcBef>
              <a:buSzPct val="96428"/>
              <a:buFont typeface="Arial"/>
              <a:buChar char="•"/>
              <a:tabLst>
                <a:tab pos="138355" algn="l"/>
                <a:tab pos="797768" algn="l"/>
                <a:tab pos="5312103" algn="l"/>
              </a:tabLst>
            </a:pPr>
            <a:r>
              <a:rPr sz="2400" spc="-55" smtClean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another low </a:t>
            </a:r>
            <a:r>
              <a:rPr sz="2400" spc="-20" dirty="0">
                <a:latin typeface="Carlito"/>
                <a:cs typeface="Carlito"/>
              </a:rPr>
              <a:t>cost </a:t>
            </a:r>
            <a:r>
              <a:rPr sz="2400" spc="-5" dirty="0">
                <a:latin typeface="Carlito"/>
                <a:cs typeface="Carlito"/>
              </a:rPr>
              <a:t>technologies of </a:t>
            </a:r>
            <a:r>
              <a:rPr sz="2400" spc="-10" dirty="0">
                <a:latin typeface="Carlito"/>
                <a:cs typeface="Carlito"/>
              </a:rPr>
              <a:t>microbes  </a:t>
            </a:r>
            <a:r>
              <a:rPr sz="2400" spc="-5" dirty="0">
                <a:latin typeface="Carlito"/>
                <a:cs typeface="Carlito"/>
              </a:rPr>
              <a:t>and	</a:t>
            </a:r>
            <a:r>
              <a:rPr sz="2400" spc="-10" dirty="0">
                <a:latin typeface="Carlito"/>
                <a:cs typeface="Carlito"/>
              </a:rPr>
              <a:t>vermiwash </a:t>
            </a:r>
            <a:r>
              <a:rPr sz="2400" spc="-15" dirty="0">
                <a:latin typeface="Carlito"/>
                <a:cs typeface="Carlito"/>
              </a:rPr>
              <a:t>resulted</a:t>
            </a:r>
            <a:r>
              <a:rPr sz="2400" spc="2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in</a:t>
            </a:r>
            <a:r>
              <a:rPr sz="2400" spc="5" dirty="0">
                <a:latin typeface="Carlito"/>
                <a:cs typeface="Carlito"/>
              </a:rPr>
              <a:t> </a:t>
            </a:r>
            <a:r>
              <a:rPr sz="2400" b="1">
                <a:latin typeface="Carlito"/>
                <a:cs typeface="Carlito"/>
              </a:rPr>
              <a:t>15-20</a:t>
            </a:r>
            <a:r>
              <a:rPr sz="2400" b="1" smtClean="0">
                <a:latin typeface="Carlito"/>
                <a:cs typeface="Carlito"/>
              </a:rPr>
              <a:t>%</a:t>
            </a:r>
            <a:r>
              <a:rPr lang="en-US" sz="2400" b="1" dirty="0" smtClean="0">
                <a:latin typeface="Carlito"/>
                <a:cs typeface="Carlito"/>
              </a:rPr>
              <a:t>.</a:t>
            </a:r>
            <a:r>
              <a:rPr sz="2400" b="1" spc="-10" smtClean="0">
                <a:latin typeface="Carlito"/>
                <a:cs typeface="Carlito"/>
              </a:rPr>
              <a:t>reduction </a:t>
            </a:r>
            <a:r>
              <a:rPr sz="2400" b="1" dirty="0">
                <a:latin typeface="Carlito"/>
                <a:cs typeface="Carlito"/>
              </a:rPr>
              <a:t>in </a:t>
            </a:r>
            <a:r>
              <a:rPr sz="2400" b="1" spc="-15" dirty="0">
                <a:latin typeface="Carlito"/>
                <a:cs typeface="Carlito"/>
              </a:rPr>
              <a:t>cost </a:t>
            </a:r>
            <a:r>
              <a:rPr sz="2400" b="1" dirty="0">
                <a:latin typeface="Carlito"/>
                <a:cs typeface="Carlito"/>
              </a:rPr>
              <a:t>of  </a:t>
            </a:r>
            <a:r>
              <a:rPr sz="2400" b="1" spc="-5" dirty="0">
                <a:latin typeface="Carlito"/>
                <a:cs typeface="Carlito"/>
              </a:rPr>
              <a:t>production </a:t>
            </a:r>
            <a:r>
              <a:rPr sz="2400" spc="-5" dirty="0">
                <a:latin typeface="Carlito"/>
                <a:cs typeface="Carlito"/>
              </a:rPr>
              <a:t>and no/less use of </a:t>
            </a:r>
            <a:r>
              <a:rPr sz="2400" spc="-10" dirty="0">
                <a:latin typeface="Carlito"/>
                <a:cs typeface="Carlito"/>
              </a:rPr>
              <a:t>chemical </a:t>
            </a:r>
            <a:r>
              <a:rPr sz="2400" spc="-5" dirty="0">
                <a:latin typeface="Carlito"/>
                <a:cs typeface="Carlito"/>
              </a:rPr>
              <a:t>insecticides </a:t>
            </a:r>
            <a:r>
              <a:rPr sz="2400" spc="-20" dirty="0">
                <a:latin typeface="Carlito"/>
                <a:cs typeface="Carlito"/>
              </a:rPr>
              <a:t>favoring  </a:t>
            </a:r>
            <a:r>
              <a:rPr sz="2400" spc="-10" dirty="0">
                <a:latin typeface="Carlito"/>
                <a:cs typeface="Carlito"/>
              </a:rPr>
              <a:t>eco </a:t>
            </a:r>
            <a:r>
              <a:rPr sz="2400" spc="-5" dirty="0">
                <a:latin typeface="Carlito"/>
                <a:cs typeface="Carlito"/>
              </a:rPr>
              <a:t>friendly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.</a:t>
            </a:r>
            <a:endParaRPr sz="2400">
              <a:latin typeface="Carlito"/>
              <a:cs typeface="Carlito"/>
            </a:endParaRPr>
          </a:p>
          <a:p>
            <a:pPr marL="137720" indent="-125660">
              <a:lnSpc>
                <a:spcPts val="3245"/>
              </a:lnSpc>
              <a:buSzPct val="96428"/>
              <a:buFont typeface="Arial"/>
              <a:buChar char="•"/>
              <a:tabLst>
                <a:tab pos="138355" algn="l"/>
              </a:tabLst>
            </a:pPr>
            <a:r>
              <a:rPr sz="2400" b="1" u="sng" spc="-5" dirty="0">
                <a:latin typeface="Carlito"/>
                <a:cs typeface="Carlito"/>
              </a:rPr>
              <a:t>The </a:t>
            </a:r>
            <a:r>
              <a:rPr sz="2400" b="1" u="sng" spc="-10" dirty="0">
                <a:latin typeface="Carlito"/>
                <a:cs typeface="Carlito"/>
              </a:rPr>
              <a:t>third technology </a:t>
            </a:r>
            <a:r>
              <a:rPr sz="2400" spc="-5" dirty="0">
                <a:latin typeface="Carlito"/>
                <a:cs typeface="Carlito"/>
              </a:rPr>
              <a:t>of lesser </a:t>
            </a:r>
            <a:r>
              <a:rPr sz="2400" spc="-15" dirty="0">
                <a:latin typeface="Carlito"/>
                <a:cs typeface="Carlito"/>
              </a:rPr>
              <a:t>irrigation, easy </a:t>
            </a:r>
            <a:r>
              <a:rPr sz="2400" spc="-20">
                <a:latin typeface="Carlito"/>
                <a:cs typeface="Carlito"/>
              </a:rPr>
              <a:t>to</a:t>
            </a:r>
            <a:r>
              <a:rPr sz="2400" spc="45">
                <a:latin typeface="Carlito"/>
                <a:cs typeface="Carlito"/>
              </a:rPr>
              <a:t> </a:t>
            </a:r>
            <a:r>
              <a:rPr sz="2400" spc="-20" smtClean="0">
                <a:latin typeface="Carlito"/>
                <a:cs typeface="Carlito"/>
              </a:rPr>
              <a:t>operate,water </a:t>
            </a:r>
            <a:r>
              <a:rPr sz="2400" spc="-5" dirty="0">
                <a:latin typeface="Carlito"/>
                <a:cs typeface="Carlito"/>
              </a:rPr>
              <a:t>saving, </a:t>
            </a:r>
            <a:r>
              <a:rPr sz="2400" b="1" spc="-5" dirty="0">
                <a:latin typeface="Carlito"/>
                <a:cs typeface="Carlito"/>
              </a:rPr>
              <a:t>20%reduction </a:t>
            </a:r>
            <a:r>
              <a:rPr sz="2400" b="1" dirty="0">
                <a:latin typeface="Carlito"/>
                <a:cs typeface="Carlito"/>
              </a:rPr>
              <a:t>in </a:t>
            </a:r>
            <a:r>
              <a:rPr sz="2400" b="1" spc="-15" dirty="0">
                <a:latin typeface="Carlito"/>
                <a:cs typeface="Carlito"/>
              </a:rPr>
              <a:t>cost </a:t>
            </a:r>
            <a:r>
              <a:rPr sz="2400" b="1" dirty="0">
                <a:latin typeface="Carlito"/>
                <a:cs typeface="Carlito"/>
              </a:rPr>
              <a:t>of </a:t>
            </a:r>
            <a:r>
              <a:rPr sz="2400" b="1" spc="-10" dirty="0">
                <a:latin typeface="Carlito"/>
                <a:cs typeface="Carlito"/>
              </a:rPr>
              <a:t>cultivation </a:t>
            </a:r>
            <a:r>
              <a:rPr sz="2400" spc="-5" dirty="0">
                <a:latin typeface="Carlito"/>
                <a:cs typeface="Carlito"/>
              </a:rPr>
              <a:t>(no </a:t>
            </a:r>
            <a:r>
              <a:rPr sz="2400" spc="-10" dirty="0">
                <a:latin typeface="Carlito"/>
                <a:cs typeface="Carlito"/>
              </a:rPr>
              <a:t>laborer  </a:t>
            </a:r>
            <a:r>
              <a:rPr sz="2400" spc="-25" dirty="0">
                <a:latin typeface="Carlito"/>
                <a:cs typeface="Carlito"/>
              </a:rPr>
              <a:t>for </a:t>
            </a:r>
            <a:r>
              <a:rPr sz="2400" spc="-15" dirty="0">
                <a:latin typeface="Carlito"/>
                <a:cs typeface="Carlito"/>
              </a:rPr>
              <a:t>irrigation, </a:t>
            </a:r>
            <a:r>
              <a:rPr sz="2400" spc="-5" dirty="0">
                <a:latin typeface="Carlito"/>
                <a:cs typeface="Carlito"/>
              </a:rPr>
              <a:t>weeding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less).</a:t>
            </a:r>
            <a:endParaRPr sz="2400">
              <a:latin typeface="Carlito"/>
              <a:cs typeface="Carlito"/>
            </a:endParaRPr>
          </a:p>
          <a:p>
            <a:pPr marL="12693" marR="576905">
              <a:buSzPct val="96428"/>
              <a:buFont typeface="Arial"/>
              <a:buChar char="•"/>
              <a:tabLst>
                <a:tab pos="138355" algn="l"/>
              </a:tabLst>
            </a:pP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overall </a:t>
            </a:r>
            <a:r>
              <a:rPr sz="2400" spc="-10" dirty="0">
                <a:latin typeface="Carlito"/>
                <a:cs typeface="Carlito"/>
              </a:rPr>
              <a:t>increase </a:t>
            </a:r>
            <a:r>
              <a:rPr sz="2400" spc="-5" dirty="0">
                <a:latin typeface="Carlito"/>
                <a:cs typeface="Carlito"/>
              </a:rPr>
              <a:t>in </a:t>
            </a:r>
            <a:r>
              <a:rPr sz="2400" spc="-20" dirty="0">
                <a:latin typeface="Carlito"/>
                <a:cs typeface="Carlito"/>
              </a:rPr>
              <a:t>farmers’ </a:t>
            </a:r>
            <a:r>
              <a:rPr sz="2400" spc="-15" dirty="0">
                <a:latin typeface="Carlito"/>
                <a:cs typeface="Carlito"/>
              </a:rPr>
              <a:t>gross </a:t>
            </a:r>
            <a:r>
              <a:rPr sz="2400" spc="-10" dirty="0">
                <a:latin typeface="Carlito"/>
                <a:cs typeface="Carlito"/>
              </a:rPr>
              <a:t>income </a:t>
            </a:r>
            <a:r>
              <a:rPr sz="2400" spc="-5" dirty="0">
                <a:latin typeface="Carlito"/>
                <a:cs typeface="Carlito"/>
              </a:rPr>
              <a:t>due </a:t>
            </a:r>
            <a:r>
              <a:rPr sz="2400" spc="-20" dirty="0">
                <a:latin typeface="Carlito"/>
                <a:cs typeface="Carlito"/>
              </a:rPr>
              <a:t>to  </a:t>
            </a:r>
            <a:r>
              <a:rPr sz="2400" spc="-10" dirty="0">
                <a:latin typeface="Carlito"/>
                <a:cs typeface="Carlito"/>
              </a:rPr>
              <a:t>technological intervention </a:t>
            </a:r>
            <a:r>
              <a:rPr sz="2400" spc="-5" dirty="0">
                <a:latin typeface="Carlito"/>
                <a:cs typeface="Carlito"/>
              </a:rPr>
              <a:t>done under the </a:t>
            </a:r>
            <a:r>
              <a:rPr sz="2400" spc="-10" dirty="0">
                <a:latin typeface="Carlito"/>
                <a:cs typeface="Carlito"/>
              </a:rPr>
              <a:t>project can </a:t>
            </a:r>
            <a:r>
              <a:rPr sz="2400" spc="-5" dirty="0">
                <a:latin typeface="Carlito"/>
                <a:cs typeface="Carlito"/>
              </a:rPr>
              <a:t>be  </a:t>
            </a:r>
            <a:r>
              <a:rPr sz="2400" spc="-15" dirty="0">
                <a:latin typeface="Carlito"/>
                <a:cs typeface="Carlito"/>
              </a:rPr>
              <a:t>estimated </a:t>
            </a:r>
            <a:r>
              <a:rPr sz="2400" b="1" dirty="0">
                <a:latin typeface="Carlito"/>
                <a:cs typeface="Carlito"/>
              </a:rPr>
              <a:t>up </a:t>
            </a:r>
            <a:r>
              <a:rPr sz="2400" b="1" spc="-15" dirty="0">
                <a:latin typeface="Carlito"/>
                <a:cs typeface="Carlito"/>
              </a:rPr>
              <a:t>to </a:t>
            </a:r>
            <a:r>
              <a:rPr sz="2400" b="1" spc="-10" dirty="0">
                <a:latin typeface="Carlito"/>
                <a:cs typeface="Carlito"/>
              </a:rPr>
              <a:t>around </a:t>
            </a:r>
            <a:r>
              <a:rPr sz="2400" b="1" dirty="0">
                <a:latin typeface="Carlito"/>
                <a:cs typeface="Carlito"/>
              </a:rPr>
              <a:t>34-40% during the </a:t>
            </a:r>
            <a:r>
              <a:rPr sz="2400" b="1" spc="-15" dirty="0">
                <a:latin typeface="Carlito"/>
                <a:cs typeface="Carlito"/>
              </a:rPr>
              <a:t>first</a:t>
            </a:r>
            <a:r>
              <a:rPr sz="2400" b="1" spc="15" dirty="0">
                <a:latin typeface="Carlito"/>
                <a:cs typeface="Carlito"/>
              </a:rPr>
              <a:t> </a:t>
            </a:r>
            <a:r>
              <a:rPr sz="2400" b="1" spc="-20" dirty="0">
                <a:latin typeface="Carlito"/>
                <a:cs typeface="Carlito"/>
              </a:rPr>
              <a:t>year</a:t>
            </a:r>
            <a:r>
              <a:rPr sz="2400" spc="-20" dirty="0">
                <a:latin typeface="Carlito"/>
                <a:cs typeface="Carlito"/>
              </a:rPr>
              <a:t>.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 </a:t>
            </a:r>
            <a:br>
              <a:rPr lang="en-US" u="sng" dirty="0" smtClean="0"/>
            </a:br>
            <a:r>
              <a:rPr lang="en-US" b="1" dirty="0" smtClean="0">
                <a:solidFill>
                  <a:srgbClr val="FF0000"/>
                </a:solidFill>
              </a:rPr>
              <a:t>Key Action Points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IN" b="1" dirty="0" smtClean="0">
                <a:solidFill>
                  <a:srgbClr val="FFC000"/>
                </a:solidFill>
              </a:rPr>
              <a:t>Redefine Climate Smart Agriculture</a:t>
            </a:r>
            <a:endParaRPr lang="en-US" b="1" dirty="0" smtClean="0">
              <a:solidFill>
                <a:srgbClr val="FFC000"/>
              </a:solidFill>
            </a:endParaRPr>
          </a:p>
          <a:p>
            <a:pPr lvl="0"/>
            <a:r>
              <a:rPr lang="en-IN" b="1" dirty="0" smtClean="0">
                <a:solidFill>
                  <a:srgbClr val="00B050"/>
                </a:solidFill>
              </a:rPr>
              <a:t>Add – </a:t>
            </a:r>
            <a:r>
              <a:rPr lang="en-IN" b="1" dirty="0" err="1" smtClean="0">
                <a:solidFill>
                  <a:srgbClr val="00B050"/>
                </a:solidFill>
              </a:rPr>
              <a:t>Agri</a:t>
            </a:r>
            <a:r>
              <a:rPr lang="en-IN" b="1" dirty="0" smtClean="0">
                <a:solidFill>
                  <a:srgbClr val="00B050"/>
                </a:solidFill>
              </a:rPr>
              <a:t>-tech, Knowledge economy, Market intervention and support, Climate Advisory and skilling, Re-skilling and up-skilling farmers as key drivers.</a:t>
            </a:r>
            <a:endParaRPr lang="en-US" b="1" dirty="0" smtClean="0">
              <a:solidFill>
                <a:srgbClr val="00B050"/>
              </a:solidFill>
            </a:endParaRPr>
          </a:p>
          <a:p>
            <a:pPr lvl="0"/>
            <a:r>
              <a:rPr lang="en-IN" b="1" dirty="0" smtClean="0">
                <a:solidFill>
                  <a:srgbClr val="0070C0"/>
                </a:solidFill>
              </a:rPr>
              <a:t>Consider and make entire agriculture as Climate Resilient and Smart Agriculture.</a:t>
            </a:r>
            <a:endParaRPr lang="en-US" b="1" dirty="0" smtClean="0">
              <a:solidFill>
                <a:srgbClr val="0070C0"/>
              </a:solidFill>
            </a:endParaRPr>
          </a:p>
          <a:p>
            <a:pPr lvl="0"/>
            <a:r>
              <a:rPr lang="en-IN" b="1" dirty="0" smtClean="0">
                <a:solidFill>
                  <a:srgbClr val="7030A0"/>
                </a:solidFill>
              </a:rPr>
              <a:t>Transfer Knowledge Economy and </a:t>
            </a:r>
            <a:r>
              <a:rPr lang="en-IN" b="1" dirty="0" err="1" smtClean="0">
                <a:solidFill>
                  <a:srgbClr val="7030A0"/>
                </a:solidFill>
              </a:rPr>
              <a:t>agri</a:t>
            </a:r>
            <a:r>
              <a:rPr lang="en-IN" b="1" dirty="0" smtClean="0">
                <a:solidFill>
                  <a:srgbClr val="7030A0"/>
                </a:solidFill>
              </a:rPr>
              <a:t>-tech from “those who have it” to “those who need it”.</a:t>
            </a:r>
            <a:endParaRPr lang="en-US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solidFill>
                  <a:srgbClr val="FF0000"/>
                </a:solidFill>
              </a:rPr>
              <a:t>Contd</a:t>
            </a:r>
            <a:r>
              <a:rPr lang="en-US" dirty="0" smtClean="0">
                <a:solidFill>
                  <a:srgbClr val="FF0000"/>
                </a:solidFill>
              </a:rPr>
              <a:t>….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0360"/>
            <a:ext cx="8153400" cy="4561840"/>
          </a:xfrm>
        </p:spPr>
        <p:txBody>
          <a:bodyPr>
            <a:normAutofit/>
          </a:bodyPr>
          <a:lstStyle/>
          <a:p>
            <a:pPr lvl="0"/>
            <a:r>
              <a:rPr lang="en-IN" b="1" dirty="0" smtClean="0">
                <a:solidFill>
                  <a:schemeClr val="accent2"/>
                </a:solidFill>
              </a:rPr>
              <a:t>Move ‘Green Fund’ and CTCN to prioritise agriculture in their operation with above perspective – to meet challenges Food Productivity, Food Security and Food for hungry millions. </a:t>
            </a:r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Tap new growing demand for immunity and nutritious food – orphan crops.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Enhance agriculture areas – on wasteland.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Promote sea-weed.</a:t>
            </a:r>
            <a:endParaRPr 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5637" y="403412"/>
            <a:ext cx="8312150" cy="3314700"/>
            <a:chOff x="457200" y="457200"/>
            <a:chExt cx="9143365" cy="3756660"/>
          </a:xfrm>
        </p:grpSpPr>
        <p:sp>
          <p:nvSpPr>
            <p:cNvPr id="3" name="object 3"/>
            <p:cNvSpPr/>
            <p:nvPr/>
          </p:nvSpPr>
          <p:spPr>
            <a:xfrm>
              <a:off x="6705600" y="457200"/>
              <a:ext cx="2894838" cy="9791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46170" y="626364"/>
              <a:ext cx="3216059" cy="81000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457200"/>
              <a:ext cx="9143238" cy="19583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1436369"/>
              <a:ext cx="9143238" cy="19583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200" y="2415539"/>
              <a:ext cx="3165094" cy="9791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05600" y="3394710"/>
              <a:ext cx="2894838" cy="8191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15637" y="2995331"/>
            <a:ext cx="8312150" cy="3459256"/>
            <a:chOff x="457200" y="3394709"/>
            <a:chExt cx="9143365" cy="3920490"/>
          </a:xfrm>
        </p:grpSpPr>
        <p:sp>
          <p:nvSpPr>
            <p:cNvPr id="10" name="object 10"/>
            <p:cNvSpPr/>
            <p:nvPr/>
          </p:nvSpPr>
          <p:spPr>
            <a:xfrm>
              <a:off x="3493007" y="4325111"/>
              <a:ext cx="3076194" cy="487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53200" y="4174997"/>
              <a:ext cx="3047238" cy="19888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46170" y="3394709"/>
              <a:ext cx="3217240" cy="97917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7200" y="3394709"/>
              <a:ext cx="3165094" cy="97917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7200" y="4403597"/>
              <a:ext cx="3041904" cy="94945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7200" y="4373879"/>
              <a:ext cx="9143238" cy="97917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7200" y="5353049"/>
              <a:ext cx="9143238" cy="97917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7200" y="6332219"/>
              <a:ext cx="9143238" cy="98298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076738" y="6072244"/>
            <a:ext cx="163368" cy="183776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100" spc="-27" dirty="0">
                <a:solidFill>
                  <a:srgbClr val="888888"/>
                </a:solidFill>
                <a:latin typeface="Trebuchet MS"/>
                <a:cs typeface="Trebuchet MS"/>
              </a:rPr>
              <a:t>37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9558" y="1338654"/>
            <a:ext cx="4129347" cy="648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942705" y="2782421"/>
            <a:ext cx="3360882" cy="1348628"/>
            <a:chOff x="3236976" y="3153410"/>
            <a:chExt cx="3696970" cy="1528445"/>
          </a:xfrm>
        </p:grpSpPr>
        <p:sp>
          <p:nvSpPr>
            <p:cNvPr id="4" name="object 4"/>
            <p:cNvSpPr/>
            <p:nvPr/>
          </p:nvSpPr>
          <p:spPr>
            <a:xfrm>
              <a:off x="4559300" y="3153410"/>
              <a:ext cx="1072388" cy="241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8636" y="3394710"/>
              <a:ext cx="2505710" cy="9499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36976" y="4384548"/>
              <a:ext cx="3696461" cy="2971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415637" y="4722607"/>
            <a:ext cx="8312727" cy="865094"/>
          </a:xfrm>
          <a:custGeom>
            <a:avLst/>
            <a:gdLst/>
            <a:ahLst/>
            <a:cxnLst/>
            <a:rect l="l" t="t" r="r" b="b"/>
            <a:pathLst>
              <a:path w="9144000" h="980439">
                <a:moveTo>
                  <a:pt x="9144000" y="979932"/>
                </a:moveTo>
                <a:lnTo>
                  <a:pt x="9144000" y="0"/>
                </a:lnTo>
                <a:lnTo>
                  <a:pt x="0" y="0"/>
                </a:lnTo>
                <a:lnTo>
                  <a:pt x="0" y="979932"/>
                </a:lnTo>
                <a:lnTo>
                  <a:pt x="9144000" y="9799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01915" y="4343623"/>
            <a:ext cx="4867564" cy="1611371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96113" marR="4559" indent="-1185286">
              <a:spcBef>
                <a:spcPts val="85"/>
              </a:spcBef>
            </a:pPr>
            <a:r>
              <a:rPr sz="1300" b="1" spc="-4" dirty="0">
                <a:solidFill>
                  <a:srgbClr val="0000FF"/>
                </a:solidFill>
                <a:latin typeface="Arial"/>
                <a:cs typeface="Arial"/>
              </a:rPr>
              <a:t>National Council for Climate Change, Sustainable Development  and Public Leadership</a:t>
            </a:r>
            <a:r>
              <a:rPr sz="1300" b="1" spc="-54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300" b="1" spc="-4" dirty="0">
                <a:solidFill>
                  <a:srgbClr val="0000FF"/>
                </a:solidFill>
                <a:latin typeface="Arial"/>
                <a:cs typeface="Arial"/>
              </a:rPr>
              <a:t>(NCCSD)</a:t>
            </a:r>
            <a:endParaRPr sz="1300">
              <a:latin typeface="Arial"/>
              <a:cs typeface="Arial"/>
            </a:endParaRPr>
          </a:p>
          <a:p>
            <a:pPr marL="430236" marR="97444" indent="-327663"/>
            <a:r>
              <a:rPr sz="1300" b="1" spc="-4" dirty="0">
                <a:solidFill>
                  <a:srgbClr val="0000FF"/>
                </a:solidFill>
                <a:latin typeface="Arial"/>
                <a:cs typeface="Arial"/>
              </a:rPr>
              <a:t>Patel Block, Rajdeep Electronics Compound, Stadium Circle,  Navrangpura, Ahmedabad – 380 014. Gujarat, INDIA.  Phone: + 91 79-26421580 (Off) + 91</a:t>
            </a:r>
            <a:r>
              <a:rPr sz="130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300" b="1" spc="-4" dirty="0">
                <a:solidFill>
                  <a:srgbClr val="0000FF"/>
                </a:solidFill>
                <a:latin typeface="Arial"/>
                <a:cs typeface="Arial"/>
              </a:rPr>
              <a:t>9904404393(M)</a:t>
            </a:r>
            <a:endParaRPr sz="1300">
              <a:latin typeface="Arial"/>
              <a:cs typeface="Arial"/>
            </a:endParaRPr>
          </a:p>
          <a:p>
            <a:pPr marL="41599"/>
            <a:r>
              <a:rPr sz="1300" b="1" spc="-9" dirty="0">
                <a:solidFill>
                  <a:srgbClr val="0000FF"/>
                </a:solidFill>
                <a:latin typeface="Arial"/>
                <a:cs typeface="Arial"/>
              </a:rPr>
              <a:t>Email: </a:t>
            </a:r>
            <a:r>
              <a:rPr sz="1300" b="1" spc="-9" dirty="0">
                <a:solidFill>
                  <a:srgbClr val="0000FF"/>
                </a:solidFill>
                <a:latin typeface="Arial"/>
                <a:cs typeface="Arial"/>
                <a:hlinkClick r:id="rId6"/>
              </a:rPr>
              <a:t>drkiritshelat@gmail.com, </a:t>
            </a:r>
            <a:r>
              <a:rPr sz="1300" b="1" spc="-4" dirty="0">
                <a:solidFill>
                  <a:srgbClr val="0000FF"/>
                </a:solidFill>
                <a:latin typeface="Arial"/>
                <a:cs typeface="Arial"/>
              </a:rPr>
              <a:t>Website:</a:t>
            </a:r>
            <a:r>
              <a:rPr sz="1300" b="1" spc="58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300" b="1" spc="-4" dirty="0">
                <a:solidFill>
                  <a:srgbClr val="0000FF"/>
                </a:solidFill>
                <a:latin typeface="Arial"/>
                <a:cs typeface="Arial"/>
                <a:hlinkClick r:id="rId7"/>
              </a:rPr>
              <a:t>www.nccsdindia.org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76738" y="6072244"/>
            <a:ext cx="163368" cy="183776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11397">
              <a:spcBef>
                <a:spcPts val="90"/>
              </a:spcBef>
            </a:pPr>
            <a:r>
              <a:rPr sz="1100" spc="-27" dirty="0">
                <a:solidFill>
                  <a:srgbClr val="888888"/>
                </a:solidFill>
                <a:latin typeface="Trebuchet MS"/>
                <a:cs typeface="Trebuchet MS"/>
              </a:rPr>
              <a:t>38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745408"/>
            <a:ext cx="9138017" cy="3207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" y="3075230"/>
            <a:ext cx="9143999" cy="31560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4791" y="2590800"/>
            <a:ext cx="6998610" cy="3124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u="sng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38020" cy="28377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868030"/>
            <a:ext cx="9138020" cy="29899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43353" y="1332124"/>
            <a:ext cx="27495" cy="11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22153" y="1058650"/>
            <a:ext cx="241829" cy="223838"/>
          </a:xfrm>
          <a:custGeom>
            <a:avLst/>
            <a:gdLst/>
            <a:ahLst/>
            <a:cxnLst/>
            <a:rect l="l" t="t" r="r" b="b"/>
            <a:pathLst>
              <a:path w="290194" h="537210">
                <a:moveTo>
                  <a:pt x="288938" y="488442"/>
                </a:moveTo>
                <a:lnTo>
                  <a:pt x="286029" y="488442"/>
                </a:lnTo>
                <a:lnTo>
                  <a:pt x="287302" y="509361"/>
                </a:lnTo>
                <a:lnTo>
                  <a:pt x="289434" y="536924"/>
                </a:lnTo>
                <a:lnTo>
                  <a:pt x="289892" y="518338"/>
                </a:lnTo>
                <a:lnTo>
                  <a:pt x="288938" y="488442"/>
                </a:lnTo>
                <a:close/>
              </a:path>
              <a:path w="290194" h="537210">
                <a:moveTo>
                  <a:pt x="0" y="0"/>
                </a:moveTo>
                <a:lnTo>
                  <a:pt x="28752" y="53721"/>
                </a:lnTo>
                <a:lnTo>
                  <a:pt x="36113" y="89024"/>
                </a:lnTo>
                <a:lnTo>
                  <a:pt x="35773" y="135594"/>
                </a:lnTo>
                <a:lnTo>
                  <a:pt x="30833" y="189911"/>
                </a:lnTo>
                <a:lnTo>
                  <a:pt x="24394" y="248459"/>
                </a:lnTo>
                <a:lnTo>
                  <a:pt x="19557" y="307721"/>
                </a:lnTo>
                <a:lnTo>
                  <a:pt x="18272" y="366008"/>
                </a:lnTo>
                <a:lnTo>
                  <a:pt x="28041" y="409209"/>
                </a:lnTo>
                <a:lnTo>
                  <a:pt x="58041" y="458722"/>
                </a:lnTo>
                <a:lnTo>
                  <a:pt x="117449" y="535940"/>
                </a:lnTo>
                <a:lnTo>
                  <a:pt x="286029" y="488442"/>
                </a:lnTo>
                <a:lnTo>
                  <a:pt x="288938" y="488442"/>
                </a:lnTo>
                <a:lnTo>
                  <a:pt x="286143" y="400811"/>
                </a:lnTo>
                <a:lnTo>
                  <a:pt x="276650" y="256103"/>
                </a:lnTo>
                <a:lnTo>
                  <a:pt x="243679" y="166116"/>
                </a:lnTo>
                <a:lnTo>
                  <a:pt x="160404" y="93273"/>
                </a:lnTo>
                <a:lnTo>
                  <a:pt x="0" y="0"/>
                </a:lnTo>
                <a:close/>
              </a:path>
            </a:pathLst>
          </a:custGeom>
          <a:solidFill>
            <a:srgbClr val="FADE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55209" y="1300543"/>
            <a:ext cx="468313" cy="119063"/>
          </a:xfrm>
          <a:custGeom>
            <a:avLst/>
            <a:gdLst/>
            <a:ahLst/>
            <a:cxnLst/>
            <a:rect l="l" t="t" r="r" b="b"/>
            <a:pathLst>
              <a:path w="561975" h="285750">
                <a:moveTo>
                  <a:pt x="0" y="243887"/>
                </a:moveTo>
                <a:lnTo>
                  <a:pt x="17432" y="247971"/>
                </a:lnTo>
                <a:lnTo>
                  <a:pt x="128868" y="266938"/>
                </a:lnTo>
                <a:lnTo>
                  <a:pt x="267022" y="285230"/>
                </a:lnTo>
                <a:lnTo>
                  <a:pt x="358181" y="268970"/>
                </a:lnTo>
                <a:lnTo>
                  <a:pt x="381096" y="249793"/>
                </a:lnTo>
                <a:lnTo>
                  <a:pt x="46305" y="249793"/>
                </a:lnTo>
                <a:lnTo>
                  <a:pt x="26361" y="247042"/>
                </a:lnTo>
                <a:lnTo>
                  <a:pt x="0" y="243887"/>
                </a:lnTo>
                <a:close/>
              </a:path>
              <a:path w="561975" h="285750">
                <a:moveTo>
                  <a:pt x="213611" y="0"/>
                </a:moveTo>
                <a:lnTo>
                  <a:pt x="171008" y="1635"/>
                </a:lnTo>
                <a:lnTo>
                  <a:pt x="118540" y="22701"/>
                </a:lnTo>
                <a:lnTo>
                  <a:pt x="34266" y="68437"/>
                </a:lnTo>
                <a:lnTo>
                  <a:pt x="46305" y="249793"/>
                </a:lnTo>
                <a:lnTo>
                  <a:pt x="381096" y="249793"/>
                </a:lnTo>
                <a:lnTo>
                  <a:pt x="442941" y="198036"/>
                </a:lnTo>
                <a:lnTo>
                  <a:pt x="545891" y="71919"/>
                </a:lnTo>
                <a:lnTo>
                  <a:pt x="471049" y="71919"/>
                </a:lnTo>
                <a:lnTo>
                  <a:pt x="427250" y="62538"/>
                </a:lnTo>
                <a:lnTo>
                  <a:pt x="377035" y="46944"/>
                </a:lnTo>
                <a:lnTo>
                  <a:pt x="323138" y="28998"/>
                </a:lnTo>
                <a:lnTo>
                  <a:pt x="268289" y="12557"/>
                </a:lnTo>
                <a:lnTo>
                  <a:pt x="213611" y="0"/>
                </a:lnTo>
                <a:close/>
              </a:path>
              <a:path w="561975" h="285750">
                <a:moveTo>
                  <a:pt x="561900" y="52308"/>
                </a:moveTo>
                <a:lnTo>
                  <a:pt x="505702" y="71231"/>
                </a:lnTo>
                <a:lnTo>
                  <a:pt x="471049" y="71919"/>
                </a:lnTo>
                <a:lnTo>
                  <a:pt x="545891" y="71919"/>
                </a:lnTo>
                <a:lnTo>
                  <a:pt x="561900" y="52308"/>
                </a:lnTo>
                <a:close/>
              </a:path>
            </a:pathLst>
          </a:custGeom>
          <a:solidFill>
            <a:srgbClr val="FADE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00212" y="1398468"/>
            <a:ext cx="413278" cy="152929"/>
          </a:xfrm>
          <a:custGeom>
            <a:avLst/>
            <a:gdLst/>
            <a:ahLst/>
            <a:cxnLst/>
            <a:rect l="l" t="t" r="r" b="b"/>
            <a:pathLst>
              <a:path w="495935" h="367029">
                <a:moveTo>
                  <a:pt x="474887" y="0"/>
                </a:moveTo>
                <a:lnTo>
                  <a:pt x="345643" y="20605"/>
                </a:lnTo>
                <a:lnTo>
                  <a:pt x="209011" y="48660"/>
                </a:lnTo>
                <a:lnTo>
                  <a:pt x="127463" y="94075"/>
                </a:lnTo>
                <a:lnTo>
                  <a:pt x="68594" y="189305"/>
                </a:lnTo>
                <a:lnTo>
                  <a:pt x="0" y="366807"/>
                </a:lnTo>
                <a:lnTo>
                  <a:pt x="1445" y="364916"/>
                </a:lnTo>
                <a:lnTo>
                  <a:pt x="7818" y="358727"/>
                </a:lnTo>
                <a:lnTo>
                  <a:pt x="47574" y="330358"/>
                </a:lnTo>
                <a:lnTo>
                  <a:pt x="124639" y="312763"/>
                </a:lnTo>
                <a:lnTo>
                  <a:pt x="177005" y="310991"/>
                </a:lnTo>
                <a:lnTo>
                  <a:pt x="233579" y="310237"/>
                </a:lnTo>
                <a:lnTo>
                  <a:pt x="290601" y="307752"/>
                </a:lnTo>
                <a:lnTo>
                  <a:pt x="346297" y="301722"/>
                </a:lnTo>
                <a:lnTo>
                  <a:pt x="386224" y="286178"/>
                </a:lnTo>
                <a:lnTo>
                  <a:pt x="429606" y="248941"/>
                </a:lnTo>
                <a:lnTo>
                  <a:pt x="495668" y="177831"/>
                </a:lnTo>
                <a:lnTo>
                  <a:pt x="429158" y="9683"/>
                </a:lnTo>
                <a:lnTo>
                  <a:pt x="448916" y="5711"/>
                </a:lnTo>
                <a:lnTo>
                  <a:pt x="474887" y="0"/>
                </a:lnTo>
                <a:close/>
              </a:path>
            </a:pathLst>
          </a:custGeom>
          <a:solidFill>
            <a:srgbClr val="FADE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47409" y="1106434"/>
            <a:ext cx="303213" cy="235744"/>
          </a:xfrm>
          <a:custGeom>
            <a:avLst/>
            <a:gdLst/>
            <a:ahLst/>
            <a:cxnLst/>
            <a:rect l="l" t="t" r="r" b="b"/>
            <a:pathLst>
              <a:path w="363854" h="565785">
                <a:moveTo>
                  <a:pt x="337007" y="0"/>
                </a:moveTo>
                <a:lnTo>
                  <a:pt x="313537" y="56388"/>
                </a:lnTo>
                <a:lnTo>
                  <a:pt x="255436" y="111979"/>
                </a:lnTo>
                <a:lnTo>
                  <a:pt x="211033" y="140933"/>
                </a:lnTo>
                <a:lnTo>
                  <a:pt x="162503" y="171204"/>
                </a:lnTo>
                <a:lnTo>
                  <a:pt x="114427" y="203200"/>
                </a:lnTo>
                <a:lnTo>
                  <a:pt x="69212" y="237638"/>
                </a:lnTo>
                <a:lnTo>
                  <a:pt x="42221" y="272018"/>
                </a:lnTo>
                <a:lnTo>
                  <a:pt x="22726" y="326947"/>
                </a:lnTo>
                <a:lnTo>
                  <a:pt x="0" y="423037"/>
                </a:lnTo>
                <a:lnTo>
                  <a:pt x="138722" y="533400"/>
                </a:lnTo>
                <a:lnTo>
                  <a:pt x="123559" y="547177"/>
                </a:lnTo>
                <a:lnTo>
                  <a:pt x="103862" y="565705"/>
                </a:lnTo>
                <a:lnTo>
                  <a:pt x="118314" y="554777"/>
                </a:lnTo>
                <a:lnTo>
                  <a:pt x="205600" y="480187"/>
                </a:lnTo>
                <a:lnTo>
                  <a:pt x="310102" y="384315"/>
                </a:lnTo>
                <a:lnTo>
                  <a:pt x="358624" y="302339"/>
                </a:lnTo>
                <a:lnTo>
                  <a:pt x="363486" y="189239"/>
                </a:lnTo>
                <a:lnTo>
                  <a:pt x="337007" y="0"/>
                </a:lnTo>
                <a:close/>
              </a:path>
            </a:pathLst>
          </a:custGeom>
          <a:solidFill>
            <a:srgbClr val="FADE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8773" y="1034256"/>
            <a:ext cx="249767" cy="256646"/>
          </a:xfrm>
          <a:custGeom>
            <a:avLst/>
            <a:gdLst/>
            <a:ahLst/>
            <a:cxnLst/>
            <a:rect l="l" t="t" r="r" b="b"/>
            <a:pathLst>
              <a:path w="299719" h="615950">
                <a:moveTo>
                  <a:pt x="157019" y="0"/>
                </a:moveTo>
                <a:lnTo>
                  <a:pt x="157687" y="2319"/>
                </a:lnTo>
                <a:lnTo>
                  <a:pt x="158932" y="11318"/>
                </a:lnTo>
                <a:lnTo>
                  <a:pt x="159618" y="30057"/>
                </a:lnTo>
                <a:lnTo>
                  <a:pt x="158607" y="61594"/>
                </a:lnTo>
                <a:lnTo>
                  <a:pt x="149459" y="96387"/>
                </a:lnTo>
                <a:lnTo>
                  <a:pt x="128463" y="137490"/>
                </a:lnTo>
                <a:lnTo>
                  <a:pt x="99941" y="183255"/>
                </a:lnTo>
                <a:lnTo>
                  <a:pt x="68213" y="232039"/>
                </a:lnTo>
                <a:lnTo>
                  <a:pt x="37601" y="282194"/>
                </a:lnTo>
                <a:lnTo>
                  <a:pt x="10547" y="333240"/>
                </a:lnTo>
                <a:lnTo>
                  <a:pt x="0" y="376237"/>
                </a:lnTo>
                <a:lnTo>
                  <a:pt x="4583" y="434570"/>
                </a:lnTo>
                <a:lnTo>
                  <a:pt x="22920" y="531621"/>
                </a:lnTo>
                <a:lnTo>
                  <a:pt x="193443" y="570865"/>
                </a:lnTo>
                <a:lnTo>
                  <a:pt x="185277" y="590012"/>
                </a:lnTo>
                <a:lnTo>
                  <a:pt x="174923" y="615457"/>
                </a:lnTo>
                <a:lnTo>
                  <a:pt x="183595" y="599207"/>
                </a:lnTo>
                <a:lnTo>
                  <a:pt x="232508" y="493267"/>
                </a:lnTo>
                <a:lnTo>
                  <a:pt x="288407" y="360402"/>
                </a:lnTo>
                <a:lnTo>
                  <a:pt x="299177" y="264731"/>
                </a:lnTo>
                <a:lnTo>
                  <a:pt x="257740" y="160012"/>
                </a:lnTo>
                <a:lnTo>
                  <a:pt x="157019" y="0"/>
                </a:lnTo>
                <a:close/>
              </a:path>
            </a:pathLst>
          </a:custGeom>
          <a:solidFill>
            <a:srgbClr val="FADE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45586" y="1016740"/>
            <a:ext cx="747234" cy="3410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73542" y="1400708"/>
            <a:ext cx="459317" cy="154517"/>
          </a:xfrm>
          <a:custGeom>
            <a:avLst/>
            <a:gdLst/>
            <a:ahLst/>
            <a:cxnLst/>
            <a:rect l="l" t="t" r="r" b="b"/>
            <a:pathLst>
              <a:path w="551179" h="370839">
                <a:moveTo>
                  <a:pt x="0" y="112728"/>
                </a:moveTo>
                <a:lnTo>
                  <a:pt x="85386" y="215900"/>
                </a:lnTo>
                <a:lnTo>
                  <a:pt x="180781" y="321520"/>
                </a:lnTo>
                <a:lnTo>
                  <a:pt x="261043" y="369347"/>
                </a:lnTo>
                <a:lnTo>
                  <a:pt x="369790" y="370740"/>
                </a:lnTo>
                <a:lnTo>
                  <a:pt x="550638" y="337057"/>
                </a:lnTo>
                <a:lnTo>
                  <a:pt x="548331" y="336794"/>
                </a:lnTo>
                <a:lnTo>
                  <a:pt x="539908" y="334470"/>
                </a:lnTo>
                <a:lnTo>
                  <a:pt x="495698" y="314451"/>
                </a:lnTo>
                <a:lnTo>
                  <a:pt x="440460" y="255757"/>
                </a:lnTo>
                <a:lnTo>
                  <a:pt x="411227" y="210484"/>
                </a:lnTo>
                <a:lnTo>
                  <a:pt x="380586" y="160975"/>
                </a:lnTo>
                <a:lnTo>
                  <a:pt x="371997" y="147954"/>
                </a:lnTo>
                <a:lnTo>
                  <a:pt x="32123" y="147954"/>
                </a:lnTo>
                <a:lnTo>
                  <a:pt x="18412" y="132621"/>
                </a:lnTo>
                <a:lnTo>
                  <a:pt x="0" y="112728"/>
                </a:lnTo>
                <a:close/>
              </a:path>
              <a:path w="551179" h="370839">
                <a:moveTo>
                  <a:pt x="133634" y="0"/>
                </a:moveTo>
                <a:lnTo>
                  <a:pt x="32123" y="147954"/>
                </a:lnTo>
                <a:lnTo>
                  <a:pt x="371997" y="147954"/>
                </a:lnTo>
                <a:lnTo>
                  <a:pt x="348289" y="112013"/>
                </a:lnTo>
                <a:lnTo>
                  <a:pt x="313803" y="66043"/>
                </a:lnTo>
                <a:lnTo>
                  <a:pt x="279947" y="39052"/>
                </a:lnTo>
                <a:lnTo>
                  <a:pt x="226599" y="20538"/>
                </a:lnTo>
                <a:lnTo>
                  <a:pt x="133634" y="0"/>
                </a:lnTo>
                <a:close/>
              </a:path>
            </a:pathLst>
          </a:custGeom>
          <a:solidFill>
            <a:srgbClr val="FADE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10023" y="1356406"/>
            <a:ext cx="486890" cy="1386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70785" y="1143688"/>
            <a:ext cx="383646" cy="188648"/>
          </a:xfrm>
          <a:custGeom>
            <a:avLst/>
            <a:gdLst/>
            <a:ahLst/>
            <a:cxnLst/>
            <a:rect l="l" t="t" r="r" b="b"/>
            <a:pathLst>
              <a:path w="460375" h="452755">
                <a:moveTo>
                  <a:pt x="0" y="0"/>
                </a:moveTo>
                <a:lnTo>
                  <a:pt x="45847" y="38861"/>
                </a:lnTo>
                <a:lnTo>
                  <a:pt x="81511" y="112111"/>
                </a:lnTo>
                <a:lnTo>
                  <a:pt x="96268" y="164463"/>
                </a:lnTo>
                <a:lnTo>
                  <a:pt x="111136" y="221303"/>
                </a:lnTo>
                <a:lnTo>
                  <a:pt x="127736" y="278129"/>
                </a:lnTo>
                <a:lnTo>
                  <a:pt x="147308" y="332787"/>
                </a:lnTo>
                <a:lnTo>
                  <a:pt x="171770" y="369157"/>
                </a:lnTo>
                <a:lnTo>
                  <a:pt x="217269" y="403574"/>
                </a:lnTo>
                <a:lnTo>
                  <a:pt x="299948" y="452373"/>
                </a:lnTo>
                <a:lnTo>
                  <a:pt x="439597" y="343153"/>
                </a:lnTo>
                <a:lnTo>
                  <a:pt x="442762" y="343153"/>
                </a:lnTo>
                <a:lnTo>
                  <a:pt x="408482" y="261746"/>
                </a:lnTo>
                <a:lnTo>
                  <a:pt x="348136" y="131069"/>
                </a:lnTo>
                <a:lnTo>
                  <a:pt x="285470" y="60245"/>
                </a:lnTo>
                <a:lnTo>
                  <a:pt x="182190" y="24735"/>
                </a:lnTo>
                <a:lnTo>
                  <a:pt x="0" y="0"/>
                </a:lnTo>
                <a:close/>
              </a:path>
              <a:path w="460375" h="452755">
                <a:moveTo>
                  <a:pt x="442762" y="343153"/>
                </a:moveTo>
                <a:lnTo>
                  <a:pt x="439597" y="343153"/>
                </a:lnTo>
                <a:lnTo>
                  <a:pt x="448227" y="362080"/>
                </a:lnTo>
                <a:lnTo>
                  <a:pt x="460016" y="386842"/>
                </a:lnTo>
                <a:lnTo>
                  <a:pt x="453817" y="369407"/>
                </a:lnTo>
                <a:lnTo>
                  <a:pt x="442762" y="343153"/>
                </a:lnTo>
                <a:close/>
              </a:path>
            </a:pathLst>
          </a:custGeom>
          <a:solidFill>
            <a:srgbClr val="FADE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73447" y="1265486"/>
            <a:ext cx="484717" cy="141023"/>
          </a:xfrm>
          <a:custGeom>
            <a:avLst/>
            <a:gdLst/>
            <a:ahLst/>
            <a:cxnLst/>
            <a:rect l="l" t="t" r="r" b="b"/>
            <a:pathLst>
              <a:path w="581660" h="338454">
                <a:moveTo>
                  <a:pt x="441389" y="88116"/>
                </a:moveTo>
                <a:lnTo>
                  <a:pt x="2314" y="88116"/>
                </a:lnTo>
                <a:lnTo>
                  <a:pt x="11007" y="88741"/>
                </a:lnTo>
                <a:lnTo>
                  <a:pt x="28707" y="92009"/>
                </a:lnTo>
                <a:lnTo>
                  <a:pt x="88764" y="116477"/>
                </a:lnTo>
                <a:lnTo>
                  <a:pt x="122877" y="146598"/>
                </a:lnTo>
                <a:lnTo>
                  <a:pt x="159756" y="185357"/>
                </a:lnTo>
                <a:lnTo>
                  <a:pt x="198785" y="228006"/>
                </a:lnTo>
                <a:lnTo>
                  <a:pt x="239344" y="269795"/>
                </a:lnTo>
                <a:lnTo>
                  <a:pt x="281494" y="308221"/>
                </a:lnTo>
                <a:lnTo>
                  <a:pt x="319608" y="328120"/>
                </a:lnTo>
                <a:lnTo>
                  <a:pt x="375343" y="335875"/>
                </a:lnTo>
                <a:lnTo>
                  <a:pt x="470357" y="337867"/>
                </a:lnTo>
                <a:lnTo>
                  <a:pt x="543382" y="172640"/>
                </a:lnTo>
                <a:lnTo>
                  <a:pt x="548144" y="172640"/>
                </a:lnTo>
                <a:lnTo>
                  <a:pt x="478840" y="116379"/>
                </a:lnTo>
                <a:lnTo>
                  <a:pt x="441389" y="88116"/>
                </a:lnTo>
                <a:close/>
              </a:path>
              <a:path w="581660" h="338454">
                <a:moveTo>
                  <a:pt x="548144" y="172640"/>
                </a:moveTo>
                <a:lnTo>
                  <a:pt x="543382" y="172640"/>
                </a:lnTo>
                <a:lnTo>
                  <a:pt x="559615" y="185013"/>
                </a:lnTo>
                <a:lnTo>
                  <a:pt x="581291" y="200945"/>
                </a:lnTo>
                <a:lnTo>
                  <a:pt x="567878" y="188660"/>
                </a:lnTo>
                <a:lnTo>
                  <a:pt x="548144" y="172640"/>
                </a:lnTo>
                <a:close/>
              </a:path>
              <a:path w="581660" h="338454">
                <a:moveTo>
                  <a:pt x="278625" y="0"/>
                </a:moveTo>
                <a:lnTo>
                  <a:pt x="171559" y="19885"/>
                </a:lnTo>
                <a:lnTo>
                  <a:pt x="0" y="88312"/>
                </a:lnTo>
                <a:lnTo>
                  <a:pt x="2314" y="88116"/>
                </a:lnTo>
                <a:lnTo>
                  <a:pt x="441389" y="88116"/>
                </a:lnTo>
                <a:lnTo>
                  <a:pt x="366088" y="31287"/>
                </a:lnTo>
                <a:lnTo>
                  <a:pt x="278625" y="0"/>
                </a:lnTo>
                <a:close/>
              </a:path>
            </a:pathLst>
          </a:custGeom>
          <a:solidFill>
            <a:srgbClr val="FADE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73928" y="1076273"/>
            <a:ext cx="525315" cy="2761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88078" y="1461377"/>
            <a:ext cx="242358" cy="255323"/>
          </a:xfrm>
          <a:custGeom>
            <a:avLst/>
            <a:gdLst/>
            <a:ahLst/>
            <a:cxnLst/>
            <a:rect l="l" t="t" r="r" b="b"/>
            <a:pathLst>
              <a:path w="290830" h="612775">
                <a:moveTo>
                  <a:pt x="99396" y="0"/>
                </a:moveTo>
                <a:lnTo>
                  <a:pt x="91886" y="16871"/>
                </a:lnTo>
                <a:lnTo>
                  <a:pt x="50514" y="126301"/>
                </a:lnTo>
                <a:lnTo>
                  <a:pt x="4052" y="262998"/>
                </a:lnTo>
                <a:lnTo>
                  <a:pt x="0" y="359202"/>
                </a:lnTo>
                <a:lnTo>
                  <a:pt x="48649" y="460484"/>
                </a:lnTo>
                <a:lnTo>
                  <a:pt x="160293" y="612419"/>
                </a:lnTo>
                <a:lnTo>
                  <a:pt x="159465" y="610161"/>
                </a:lnTo>
                <a:lnTo>
                  <a:pt x="157594" y="601297"/>
                </a:lnTo>
                <a:lnTo>
                  <a:pt x="155599" y="582694"/>
                </a:lnTo>
                <a:lnTo>
                  <a:pt x="154400" y="551218"/>
                </a:lnTo>
                <a:lnTo>
                  <a:pt x="161095" y="515801"/>
                </a:lnTo>
                <a:lnTo>
                  <a:pt x="179163" y="473207"/>
                </a:lnTo>
                <a:lnTo>
                  <a:pt x="204408" y="425399"/>
                </a:lnTo>
                <a:lnTo>
                  <a:pt x="232638" y="374341"/>
                </a:lnTo>
                <a:lnTo>
                  <a:pt x="259657" y="321995"/>
                </a:lnTo>
                <a:lnTo>
                  <a:pt x="283074" y="269020"/>
                </a:lnTo>
                <a:lnTo>
                  <a:pt x="290588" y="225328"/>
                </a:lnTo>
                <a:lnTo>
                  <a:pt x="281939" y="167488"/>
                </a:lnTo>
                <a:lnTo>
                  <a:pt x="256863" y="72072"/>
                </a:lnTo>
                <a:lnTo>
                  <a:pt x="84042" y="45910"/>
                </a:lnTo>
                <a:lnTo>
                  <a:pt x="90847" y="26181"/>
                </a:lnTo>
                <a:lnTo>
                  <a:pt x="99396" y="0"/>
                </a:lnTo>
                <a:close/>
              </a:path>
            </a:pathLst>
          </a:custGeom>
          <a:solidFill>
            <a:srgbClr val="FADE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25065" y="1325049"/>
            <a:ext cx="557039" cy="14082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64610" y="1440048"/>
            <a:ext cx="280988" cy="248444"/>
          </a:xfrm>
          <a:custGeom>
            <a:avLst/>
            <a:gdLst/>
            <a:ahLst/>
            <a:cxnLst/>
            <a:rect l="l" t="t" r="r" b="b"/>
            <a:pathLst>
              <a:path w="337185" h="596264">
                <a:moveTo>
                  <a:pt x="213688" y="0"/>
                </a:moveTo>
                <a:lnTo>
                  <a:pt x="200988" y="13077"/>
                </a:lnTo>
                <a:lnTo>
                  <a:pt x="125507" y="100520"/>
                </a:lnTo>
                <a:lnTo>
                  <a:pt x="36089" y="211703"/>
                </a:lnTo>
                <a:lnTo>
                  <a:pt x="0" y="300370"/>
                </a:lnTo>
                <a:lnTo>
                  <a:pt x="11582" y="412970"/>
                </a:lnTo>
                <a:lnTo>
                  <a:pt x="65182" y="595947"/>
                </a:lnTo>
                <a:lnTo>
                  <a:pt x="65165" y="593530"/>
                </a:lnTo>
                <a:lnTo>
                  <a:pt x="66390" y="584544"/>
                </a:lnTo>
                <a:lnTo>
                  <a:pt x="80219" y="536460"/>
                </a:lnTo>
                <a:lnTo>
                  <a:pt x="129596" y="472381"/>
                </a:lnTo>
                <a:lnTo>
                  <a:pt x="169297" y="436778"/>
                </a:lnTo>
                <a:lnTo>
                  <a:pt x="212886" y="399216"/>
                </a:lnTo>
                <a:lnTo>
                  <a:pt x="255771" y="360006"/>
                </a:lnTo>
                <a:lnTo>
                  <a:pt x="295489" y="318883"/>
                </a:lnTo>
                <a:lnTo>
                  <a:pt x="317193" y="280673"/>
                </a:lnTo>
                <a:lnTo>
                  <a:pt x="328503" y="223321"/>
                </a:lnTo>
                <a:lnTo>
                  <a:pt x="337038" y="124777"/>
                </a:lnTo>
                <a:lnTo>
                  <a:pt x="183902" y="37401"/>
                </a:lnTo>
                <a:lnTo>
                  <a:pt x="196897" y="21403"/>
                </a:lnTo>
                <a:lnTo>
                  <a:pt x="213688" y="0"/>
                </a:lnTo>
                <a:close/>
              </a:path>
            </a:pathLst>
          </a:custGeom>
          <a:solidFill>
            <a:srgbClr val="FADE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03245" y="1476705"/>
            <a:ext cx="236008" cy="225690"/>
          </a:xfrm>
          <a:custGeom>
            <a:avLst/>
            <a:gdLst/>
            <a:ahLst/>
            <a:cxnLst/>
            <a:rect l="l" t="t" r="r" b="b"/>
            <a:pathLst>
              <a:path w="283210" h="541654">
                <a:moveTo>
                  <a:pt x="716" y="0"/>
                </a:moveTo>
                <a:lnTo>
                  <a:pt x="2116" y="136112"/>
                </a:lnTo>
                <a:lnTo>
                  <a:pt x="9608" y="280922"/>
                </a:lnTo>
                <a:lnTo>
                  <a:pt x="41329" y="371384"/>
                </a:lnTo>
                <a:lnTo>
                  <a:pt x="123583" y="445470"/>
                </a:lnTo>
                <a:lnTo>
                  <a:pt x="282672" y="541153"/>
                </a:lnTo>
                <a:lnTo>
                  <a:pt x="281076" y="539399"/>
                </a:lnTo>
                <a:lnTo>
                  <a:pt x="276081" y="531963"/>
                </a:lnTo>
                <a:lnTo>
                  <a:pt x="267381" y="515580"/>
                </a:lnTo>
                <a:lnTo>
                  <a:pt x="254669" y="486987"/>
                </a:lnTo>
                <a:lnTo>
                  <a:pt x="247798" y="451615"/>
                </a:lnTo>
                <a:lnTo>
                  <a:pt x="248783" y="405065"/>
                </a:lnTo>
                <a:lnTo>
                  <a:pt x="254476" y="350829"/>
                </a:lnTo>
                <a:lnTo>
                  <a:pt x="261725" y="292395"/>
                </a:lnTo>
                <a:lnTo>
                  <a:pt x="267381" y="233254"/>
                </a:lnTo>
                <a:lnTo>
                  <a:pt x="269480" y="175022"/>
                </a:lnTo>
                <a:lnTo>
                  <a:pt x="260314" y="131681"/>
                </a:lnTo>
                <a:lnTo>
                  <a:pt x="231002" y="81694"/>
                </a:lnTo>
                <a:lnTo>
                  <a:pt x="206216" y="48482"/>
                </a:lnTo>
                <a:lnTo>
                  <a:pt x="3450" y="48482"/>
                </a:lnTo>
                <a:lnTo>
                  <a:pt x="2466" y="27562"/>
                </a:lnTo>
                <a:lnTo>
                  <a:pt x="716" y="0"/>
                </a:lnTo>
                <a:close/>
              </a:path>
              <a:path w="283210" h="541654">
                <a:moveTo>
                  <a:pt x="172665" y="3524"/>
                </a:moveTo>
                <a:lnTo>
                  <a:pt x="3450" y="48482"/>
                </a:lnTo>
                <a:lnTo>
                  <a:pt x="206216" y="48482"/>
                </a:lnTo>
                <a:lnTo>
                  <a:pt x="172665" y="3524"/>
                </a:lnTo>
                <a:close/>
              </a:path>
            </a:pathLst>
          </a:custGeom>
          <a:solidFill>
            <a:srgbClr val="FADE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46625" y="1404137"/>
            <a:ext cx="1069456" cy="2983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69761" y="1203643"/>
            <a:ext cx="551762" cy="3107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05744" y="1227243"/>
            <a:ext cx="491923" cy="2683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558" y="50007"/>
            <a:ext cx="7720542" cy="761531"/>
          </a:xfrm>
          <a:prstGeom prst="rect">
            <a:avLst/>
          </a:prstGeom>
        </p:spPr>
        <p:txBody>
          <a:bodyPr vert="horz" wrap="square" lIns="0" tIns="7406" rIns="0" bIns="0" rtlCol="0">
            <a:spAutoFit/>
          </a:bodyPr>
          <a:lstStyle/>
          <a:p>
            <a:pPr marL="7406">
              <a:spcBef>
                <a:spcPts val="58"/>
              </a:spcBef>
            </a:pPr>
            <a:r>
              <a:rPr sz="2900" spc="169" dirty="0"/>
              <a:t>Building Climate </a:t>
            </a:r>
            <a:r>
              <a:rPr sz="2900" spc="146" dirty="0"/>
              <a:t>Smart</a:t>
            </a:r>
            <a:r>
              <a:rPr sz="2900" spc="-429" dirty="0"/>
              <a:t> </a:t>
            </a:r>
            <a:r>
              <a:rPr sz="2900" spc="131" dirty="0"/>
              <a:t>Farmers</a:t>
            </a:r>
            <a:endParaRPr sz="2900"/>
          </a:p>
          <a:p>
            <a:pPr marL="7406">
              <a:spcBef>
                <a:spcPts val="12"/>
              </a:spcBef>
            </a:pPr>
            <a:r>
              <a:rPr sz="2000" spc="79" dirty="0"/>
              <a:t>An </a:t>
            </a:r>
            <a:r>
              <a:rPr sz="2000" spc="87" dirty="0"/>
              <a:t>Indian</a:t>
            </a:r>
            <a:r>
              <a:rPr sz="2000" spc="-114" dirty="0"/>
              <a:t> </a:t>
            </a:r>
            <a:r>
              <a:rPr sz="2000" spc="102" dirty="0"/>
              <a:t>Perspective</a:t>
            </a: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165" y="113120"/>
            <a:ext cx="8484335" cy="723275"/>
          </a:xfrm>
        </p:spPr>
        <p:txBody>
          <a:bodyPr/>
          <a:lstStyle/>
          <a:p>
            <a:r>
              <a:rPr lang="en-US" sz="4700" dirty="0" smtClean="0"/>
              <a:t>Background of NCSD</a:t>
            </a:r>
            <a:endParaRPr lang="en-US" sz="47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49252" y="889000"/>
            <a:ext cx="8477248" cy="5355312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NCCSD is civil Society organization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Is has Consortium of 12 NGOS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It is working in 2,000 villages with 3,00,000 farmers in India states of Gujarat &amp; Maharashtra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It has taken of 600 field level workers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It is also think-tank organization and working with Agriculture  &amp; related Departments of government , Agriculture Universities and more particularly with community leader to build climate smart farmers in area of climate change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NCCSD is closely with GACSA in all meetings of COP- organized by UNFCCC</a:t>
            </a:r>
            <a:r>
              <a:rPr lang="en-US" sz="2800" dirty="0" smtClean="0"/>
              <a:t>. </a:t>
            </a:r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165" y="113120"/>
            <a:ext cx="8484335" cy="2492990"/>
          </a:xfrm>
        </p:spPr>
        <p:txBody>
          <a:bodyPr/>
          <a:lstStyle/>
          <a:p>
            <a:pPr algn="ctr"/>
            <a:r>
              <a:rPr lang="en-US" dirty="0" smtClean="0"/>
              <a:t> </a:t>
            </a:r>
            <a:br>
              <a:rPr lang="en-US" dirty="0" smtClean="0"/>
            </a:br>
            <a:r>
              <a:rPr lang="en-US" sz="3800" u="sng" dirty="0" smtClean="0">
                <a:solidFill>
                  <a:schemeClr val="tx1"/>
                </a:solidFill>
              </a:rPr>
              <a:t>Farmer to Farmer – Indian Perspective on “CSA”</a:t>
            </a:r>
            <a:r>
              <a:rPr lang="en-US" sz="3800" dirty="0" smtClean="0">
                <a:solidFill>
                  <a:schemeClr val="tx1"/>
                </a:solidFill>
              </a:rPr>
              <a:t/>
            </a:r>
            <a:br>
              <a:rPr lang="en-US" sz="3800" dirty="0" smtClean="0">
                <a:solidFill>
                  <a:schemeClr val="tx1"/>
                </a:solidFill>
              </a:rPr>
            </a:br>
            <a:r>
              <a:rPr lang="en-US" sz="3800" u="sng" dirty="0" smtClean="0">
                <a:solidFill>
                  <a:schemeClr val="tx1"/>
                </a:solidFill>
              </a:rPr>
              <a:t>Over - View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500" y="2362200"/>
            <a:ext cx="8572500" cy="4267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100" dirty="0" smtClean="0">
                <a:solidFill>
                  <a:schemeClr val="tx1"/>
                </a:solidFill>
              </a:rPr>
              <a:t>Indian Agriculture has sustainable growth over last six decade at an average of 20% to 40%.</a:t>
            </a:r>
          </a:p>
          <a:p>
            <a:pPr>
              <a:buFont typeface="Arial" pitchFamily="34" charset="0"/>
              <a:buChar char="•"/>
            </a:pPr>
            <a:r>
              <a:rPr lang="en-US" sz="3100" dirty="0" smtClean="0">
                <a:solidFill>
                  <a:schemeClr val="tx1"/>
                </a:solidFill>
              </a:rPr>
              <a:t>It has 90 per cent small holders and they were below poverty line – over a period time.  This is brought down 20%.  The initiatives are under implementation to reduce this further by comprehensive </a:t>
            </a:r>
            <a:r>
              <a:rPr lang="en-US" sz="3100" dirty="0" err="1" smtClean="0">
                <a:solidFill>
                  <a:schemeClr val="tx1"/>
                </a:solidFill>
              </a:rPr>
              <a:t>programme</a:t>
            </a:r>
            <a:r>
              <a:rPr lang="en-US" sz="3100" dirty="0" smtClean="0">
                <a:solidFill>
                  <a:schemeClr val="tx1"/>
                </a:solidFill>
              </a:rPr>
              <a:t> to reach out farmers at door-step</a:t>
            </a:r>
            <a:endParaRPr lang="en-US" sz="3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13120"/>
            <a:ext cx="8509000" cy="1154162"/>
          </a:xfrm>
        </p:spPr>
        <p:txBody>
          <a:bodyPr/>
          <a:lstStyle/>
          <a:p>
            <a:pPr algn="ctr"/>
            <a:r>
              <a:rPr lang="en-US" sz="5100" u="sng" dirty="0" smtClean="0"/>
              <a:t>Climate Smart Agriculture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252" y="1066800"/>
            <a:ext cx="8489948" cy="586314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100" b="1" dirty="0" smtClean="0">
                <a:solidFill>
                  <a:schemeClr val="tx1"/>
                </a:solidFill>
              </a:rPr>
              <a:t>Farmer to Farmer Approach in Arena of Climate Change</a:t>
            </a:r>
            <a:r>
              <a:rPr lang="en-US" sz="2100" dirty="0" smtClean="0">
                <a:solidFill>
                  <a:schemeClr val="tx1"/>
                </a:solidFill>
              </a:rPr>
              <a:t>:</a:t>
            </a:r>
          </a:p>
          <a:p>
            <a:pPr lvl="0"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</a:rPr>
              <a:t>Soil health Card </a:t>
            </a:r>
            <a:r>
              <a:rPr lang="en-US" sz="2100" dirty="0" err="1" smtClean="0">
                <a:solidFill>
                  <a:schemeClr val="tx1"/>
                </a:solidFill>
              </a:rPr>
              <a:t>Programme</a:t>
            </a:r>
            <a:r>
              <a:rPr lang="en-US" sz="2100" dirty="0" smtClean="0">
                <a:solidFill>
                  <a:schemeClr val="tx1"/>
                </a:solidFill>
              </a:rPr>
              <a:t> is launched to advise farmers to select crops which can be sustained by his soil.</a:t>
            </a:r>
          </a:p>
          <a:p>
            <a:pPr lvl="0"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</a:rPr>
              <a:t>Massive integrated water management involving harvesting of water, its conservation – canal – river linking, efficient use through micro-irrigation.</a:t>
            </a:r>
          </a:p>
          <a:p>
            <a:pPr lvl="0"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</a:rPr>
              <a:t>Massive </a:t>
            </a:r>
            <a:r>
              <a:rPr lang="en-US" sz="2100" dirty="0" err="1" smtClean="0">
                <a:solidFill>
                  <a:schemeClr val="tx1"/>
                </a:solidFill>
              </a:rPr>
              <a:t>programme</a:t>
            </a:r>
            <a:r>
              <a:rPr lang="en-US" sz="2100" dirty="0" smtClean="0">
                <a:solidFill>
                  <a:schemeClr val="tx1"/>
                </a:solidFill>
              </a:rPr>
              <a:t> to use renewable energy – through bio-gas and solar energy.</a:t>
            </a:r>
          </a:p>
          <a:p>
            <a:pPr lvl="0"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</a:rPr>
              <a:t>An integrated </a:t>
            </a:r>
            <a:r>
              <a:rPr lang="en-US" sz="2100" dirty="0" err="1" smtClean="0">
                <a:solidFill>
                  <a:schemeClr val="tx1"/>
                </a:solidFill>
              </a:rPr>
              <a:t>programme</a:t>
            </a:r>
            <a:r>
              <a:rPr lang="en-US" sz="2100" dirty="0" smtClean="0">
                <a:solidFill>
                  <a:schemeClr val="tx1"/>
                </a:solidFill>
              </a:rPr>
              <a:t> NICRA – National Initiative for Climate Resilient Agriculture.</a:t>
            </a:r>
          </a:p>
          <a:p>
            <a:pPr lvl="0"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</a:rPr>
              <a:t>Climate Related Service through local level weather advisory – followed by agro-advisory  and contingency plan.</a:t>
            </a:r>
          </a:p>
          <a:p>
            <a:pPr lvl="0"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</a:rPr>
              <a:t>A liberal and comprehensive Crop - Insurance </a:t>
            </a:r>
            <a:r>
              <a:rPr lang="en-US" sz="2100" dirty="0" err="1" smtClean="0">
                <a:solidFill>
                  <a:schemeClr val="tx1"/>
                </a:solidFill>
              </a:rPr>
              <a:t>Programme</a:t>
            </a:r>
            <a:r>
              <a:rPr lang="en-US" sz="2100" dirty="0" smtClean="0">
                <a:solidFill>
                  <a:schemeClr val="tx1"/>
                </a:solidFill>
              </a:rPr>
              <a:t> which covers even non-</a:t>
            </a:r>
            <a:r>
              <a:rPr lang="en-US" sz="2100" dirty="0" err="1" smtClean="0">
                <a:solidFill>
                  <a:schemeClr val="tx1"/>
                </a:solidFill>
              </a:rPr>
              <a:t>loanee</a:t>
            </a:r>
            <a:r>
              <a:rPr lang="en-US" sz="2100" dirty="0" smtClean="0">
                <a:solidFill>
                  <a:schemeClr val="tx1"/>
                </a:solidFill>
              </a:rPr>
              <a:t> farmers.</a:t>
            </a:r>
          </a:p>
          <a:p>
            <a:pPr lvl="0"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1"/>
                </a:solidFill>
              </a:rPr>
              <a:t>Employment Guarantee in community works at local level for 150 days to those who need in lean season or due to crop-failure.</a:t>
            </a:r>
          </a:p>
          <a:p>
            <a:pPr>
              <a:buFont typeface="Arial" pitchFamily="34" charset="0"/>
              <a:buChar char="•"/>
            </a:pPr>
            <a:r>
              <a:rPr lang="en-US" sz="2100" b="1" dirty="0" smtClean="0">
                <a:solidFill>
                  <a:schemeClr val="tx1"/>
                </a:solidFill>
              </a:rPr>
              <a:t>The Presentation deals with case study of Gujarat State.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 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600200"/>
            <a:ext cx="8534400" cy="2720611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 marL="12693">
              <a:spcBef>
                <a:spcPts val="95"/>
              </a:spcBef>
            </a:pPr>
            <a:r>
              <a:rPr sz="8000" spc="-5" dirty="0">
                <a:solidFill>
                  <a:schemeClr val="tx1"/>
                </a:solidFill>
              </a:rPr>
              <a:t>LAB </a:t>
            </a:r>
            <a:r>
              <a:rPr sz="8000" spc="-110">
                <a:solidFill>
                  <a:schemeClr val="tx1"/>
                </a:solidFill>
              </a:rPr>
              <a:t>TO</a:t>
            </a:r>
            <a:r>
              <a:rPr sz="8000" spc="-50">
                <a:solidFill>
                  <a:schemeClr val="tx1"/>
                </a:solidFill>
              </a:rPr>
              <a:t> </a:t>
            </a:r>
            <a:r>
              <a:rPr sz="8000" spc="-5" smtClean="0">
                <a:solidFill>
                  <a:schemeClr val="tx1"/>
                </a:solidFill>
              </a:rPr>
              <a:t>LAND</a:t>
            </a:r>
            <a:r>
              <a:rPr lang="en-US" sz="8000" spc="-5" dirty="0" smtClean="0">
                <a:solidFill>
                  <a:schemeClr val="tx1"/>
                </a:solidFill>
              </a:rPr>
              <a:t/>
            </a:r>
            <a:br>
              <a:rPr lang="en-US" sz="8000" spc="-5" dirty="0" smtClean="0">
                <a:solidFill>
                  <a:schemeClr val="tx1"/>
                </a:solidFill>
              </a:rPr>
            </a:br>
            <a:r>
              <a:rPr lang="en-US" sz="4800" spc="-5" dirty="0" smtClean="0">
                <a:solidFill>
                  <a:schemeClr val="tx1"/>
                </a:solidFill>
              </a:rPr>
              <a:t>Successful technology Adaptation</a:t>
            </a:r>
            <a:br>
              <a:rPr lang="en-US" sz="4800" spc="-5" dirty="0" smtClean="0">
                <a:solidFill>
                  <a:schemeClr val="tx1"/>
                </a:solidFill>
              </a:rPr>
            </a:br>
            <a:r>
              <a:rPr lang="en-US" sz="4800" spc="-5" dirty="0" smtClean="0">
                <a:solidFill>
                  <a:schemeClr val="tx1"/>
                </a:solidFill>
              </a:rPr>
              <a:t>NCCSD’s Initiative  </a:t>
            </a:r>
            <a:endParaRPr sz="4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90757"/>
            <a:ext cx="8991600" cy="1120813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marL="1764990" marR="5078" indent="-1752930">
              <a:spcBef>
                <a:spcPts val="100"/>
              </a:spcBef>
            </a:pPr>
            <a:r>
              <a:rPr sz="3600" u="heavy" spc="-60" smtClean="0">
                <a:uFill>
                  <a:solidFill>
                    <a:srgbClr val="000000"/>
                  </a:solidFill>
                </a:uFill>
              </a:rPr>
              <a:t>Technology,</a:t>
            </a:r>
            <a:r>
              <a:rPr sz="3600" u="heavy" spc="-10" smtClean="0">
                <a:uFill>
                  <a:solidFill>
                    <a:srgbClr val="000000"/>
                  </a:solidFill>
                </a:uFill>
              </a:rPr>
              <a:t>adaptation </a:t>
            </a:r>
            <a:r>
              <a:rPr sz="3600" u="heavy" smtClean="0">
                <a:uFill>
                  <a:solidFill>
                    <a:srgbClr val="000000"/>
                  </a:solidFill>
                </a:uFill>
              </a:rPr>
              <a:t>and</a:t>
            </a:r>
            <a:r>
              <a:rPr sz="3600" smtClean="0"/>
              <a:t> </a:t>
            </a:r>
            <a:r>
              <a:rPr sz="3600" u="heavy" spc="-15" smtClean="0">
                <a:uFill>
                  <a:solidFill>
                    <a:srgbClr val="000000"/>
                  </a:solidFill>
                </a:uFill>
              </a:rPr>
              <a:t>mitigation</a:t>
            </a:r>
            <a:r>
              <a:rPr lang="en-US" sz="3600" u="heavy" spc="-15" dirty="0" smtClean="0">
                <a:uFill>
                  <a:solidFill>
                    <a:srgbClr val="000000"/>
                  </a:solidFill>
                </a:uFill>
              </a:rPr>
              <a:t/>
            </a:r>
            <a:br>
              <a:rPr lang="en-US" sz="3600" u="heavy" spc="-15" dirty="0" smtClean="0">
                <a:uFill>
                  <a:solidFill>
                    <a:srgbClr val="000000"/>
                  </a:solidFill>
                </a:uFill>
              </a:rPr>
            </a:br>
            <a:r>
              <a:rPr lang="en-US" sz="3600" u="heavy" spc="-15" dirty="0" smtClean="0">
                <a:uFill>
                  <a:solidFill>
                    <a:srgbClr val="000000"/>
                  </a:solidFill>
                </a:uFill>
              </a:rPr>
              <a:t>with 300 </a:t>
            </a:r>
            <a:r>
              <a:rPr lang="en-US" sz="3600" u="heavy" spc="-15" dirty="0" err="1" smtClean="0">
                <a:uFill>
                  <a:solidFill>
                    <a:srgbClr val="000000"/>
                  </a:solidFill>
                </a:uFill>
              </a:rPr>
              <a:t>faremrs</a:t>
            </a:r>
            <a:r>
              <a:rPr sz="3600" u="heavy" spc="-15" smtClean="0">
                <a:uFill>
                  <a:solidFill>
                    <a:srgbClr val="000000"/>
                  </a:solidFill>
                </a:uFill>
              </a:rPr>
              <a:t>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597" y="1537211"/>
            <a:ext cx="7983220" cy="4744966"/>
          </a:xfrm>
          <a:prstGeom prst="rect">
            <a:avLst/>
          </a:prstGeom>
        </p:spPr>
        <p:txBody>
          <a:bodyPr vert="horz" wrap="square" lIns="0" tIns="94565" rIns="0" bIns="0" rtlCol="0">
            <a:spAutoFit/>
          </a:bodyPr>
          <a:lstStyle/>
          <a:p>
            <a:pPr marL="355410" marR="5078" indent="-342715">
              <a:lnSpc>
                <a:spcPct val="80000"/>
              </a:lnSpc>
              <a:spcBef>
                <a:spcPts val="745"/>
              </a:spcBef>
              <a:buFont typeface="Arial"/>
              <a:buChar char="•"/>
              <a:tabLst>
                <a:tab pos="355410" algn="l"/>
                <a:tab pos="356045" algn="l"/>
                <a:tab pos="7250355" algn="l"/>
              </a:tabLst>
            </a:pPr>
            <a:r>
              <a:rPr sz="2700" spc="-15" dirty="0">
                <a:latin typeface="Carlito"/>
                <a:cs typeface="Carlito"/>
              </a:rPr>
              <a:t>Involved </a:t>
            </a:r>
            <a:r>
              <a:rPr sz="2700" spc="-5" dirty="0">
                <a:latin typeface="Carlito"/>
                <a:cs typeface="Carlito"/>
              </a:rPr>
              <a:t>uses of </a:t>
            </a:r>
            <a:r>
              <a:rPr sz="2700" b="1" spc="-10" dirty="0">
                <a:latin typeface="Carlito"/>
                <a:cs typeface="Carlito"/>
              </a:rPr>
              <a:t>improved</a:t>
            </a:r>
            <a:r>
              <a:rPr sz="2700" b="1" spc="30" dirty="0">
                <a:latin typeface="Carlito"/>
                <a:cs typeface="Carlito"/>
              </a:rPr>
              <a:t> </a:t>
            </a:r>
            <a:r>
              <a:rPr sz="2700" b="1" dirty="0">
                <a:latin typeface="Carlito"/>
                <a:cs typeface="Carlito"/>
              </a:rPr>
              <a:t>seeds</a:t>
            </a:r>
            <a:r>
              <a:rPr sz="2700" b="1" spc="10" dirty="0">
                <a:latin typeface="Carlito"/>
                <a:cs typeface="Carlito"/>
              </a:rPr>
              <a:t> </a:t>
            </a:r>
            <a:r>
              <a:rPr sz="2700" b="1" spc="-10" dirty="0">
                <a:latin typeface="Carlito"/>
                <a:cs typeface="Carlito"/>
              </a:rPr>
              <a:t>demonstration	</a:t>
            </a:r>
            <a:r>
              <a:rPr sz="2700" b="1" dirty="0">
                <a:latin typeface="Carlito"/>
                <a:cs typeface="Carlito"/>
              </a:rPr>
              <a:t>and  </a:t>
            </a:r>
            <a:r>
              <a:rPr sz="2700" b="1" spc="-15" dirty="0">
                <a:latin typeface="Carlito"/>
                <a:cs typeface="Carlito"/>
              </a:rPr>
              <a:t>crop </a:t>
            </a:r>
            <a:r>
              <a:rPr sz="2700" b="1" spc="-10" dirty="0">
                <a:latin typeface="Carlito"/>
                <a:cs typeface="Carlito"/>
              </a:rPr>
              <a:t>practices </a:t>
            </a:r>
            <a:r>
              <a:rPr sz="2700" spc="-5" dirty="0">
                <a:latin typeface="Carlito"/>
                <a:cs typeface="Carlito"/>
              </a:rPr>
              <a:t>and </a:t>
            </a:r>
            <a:r>
              <a:rPr sz="2700" spc="-50" dirty="0">
                <a:latin typeface="Carlito"/>
                <a:cs typeface="Carlito"/>
              </a:rPr>
              <a:t>castor, </a:t>
            </a:r>
            <a:r>
              <a:rPr sz="2700" spc="-20" dirty="0">
                <a:latin typeface="Carlito"/>
                <a:cs typeface="Carlito"/>
              </a:rPr>
              <a:t>cotton </a:t>
            </a:r>
            <a:r>
              <a:rPr sz="2700" spc="-5" dirty="0">
                <a:latin typeface="Carlito"/>
                <a:cs typeface="Carlito"/>
              </a:rPr>
              <a:t>and onion </a:t>
            </a:r>
            <a:r>
              <a:rPr sz="2700" spc="-15" dirty="0">
                <a:latin typeface="Carlito"/>
                <a:cs typeface="Carlito"/>
              </a:rPr>
              <a:t>crops were  </a:t>
            </a:r>
            <a:r>
              <a:rPr sz="2700" spc="-10" dirty="0">
                <a:latin typeface="Carlito"/>
                <a:cs typeface="Carlito"/>
              </a:rPr>
              <a:t>suggested </a:t>
            </a:r>
            <a:r>
              <a:rPr sz="2700" spc="-15" dirty="0">
                <a:latin typeface="Carlito"/>
                <a:cs typeface="Carlito"/>
              </a:rPr>
              <a:t>to</a:t>
            </a:r>
            <a:r>
              <a:rPr sz="2700" spc="-35" dirty="0">
                <a:latin typeface="Carlito"/>
                <a:cs typeface="Carlito"/>
              </a:rPr>
              <a:t> </a:t>
            </a:r>
            <a:r>
              <a:rPr sz="2700" spc="-20" dirty="0">
                <a:latin typeface="Carlito"/>
                <a:cs typeface="Carlito"/>
              </a:rPr>
              <a:t>farmers.</a:t>
            </a:r>
            <a:endParaRPr sz="2700">
              <a:latin typeface="Carlito"/>
              <a:cs typeface="Carlito"/>
            </a:endParaRPr>
          </a:p>
          <a:p>
            <a:pPr marL="355410" marR="507728" indent="-342715">
              <a:lnSpc>
                <a:spcPts val="2590"/>
              </a:lnSpc>
              <a:spcBef>
                <a:spcPts val="630"/>
              </a:spcBef>
              <a:buFont typeface="Arial"/>
              <a:buChar char="•"/>
              <a:tabLst>
                <a:tab pos="355410" algn="l"/>
                <a:tab pos="356045" algn="l"/>
              </a:tabLst>
            </a:pPr>
            <a:r>
              <a:rPr sz="2700" spc="-5" dirty="0">
                <a:latin typeface="Carlito"/>
                <a:cs typeface="Carlito"/>
              </a:rPr>
              <a:t>It further </a:t>
            </a:r>
            <a:r>
              <a:rPr sz="2700" spc="-20" dirty="0">
                <a:latin typeface="Carlito"/>
                <a:cs typeface="Carlito"/>
              </a:rPr>
              <a:t>involved </a:t>
            </a:r>
            <a:r>
              <a:rPr sz="2700" spc="-5" dirty="0">
                <a:latin typeface="Carlito"/>
                <a:cs typeface="Carlito"/>
              </a:rPr>
              <a:t>use of </a:t>
            </a:r>
            <a:r>
              <a:rPr sz="2700" b="1" spc="-10" dirty="0">
                <a:latin typeface="Carlito"/>
                <a:cs typeface="Carlito"/>
              </a:rPr>
              <a:t>Microbes </a:t>
            </a:r>
            <a:r>
              <a:rPr sz="2700" spc="-20" dirty="0">
                <a:latin typeface="Carlito"/>
                <a:cs typeface="Carlito"/>
              </a:rPr>
              <a:t>Trichoderma(an  effective </a:t>
            </a:r>
            <a:r>
              <a:rPr sz="2700" spc="-5" dirty="0">
                <a:latin typeface="Carlito"/>
                <a:cs typeface="Carlito"/>
              </a:rPr>
              <a:t>bio-fungicide); </a:t>
            </a:r>
            <a:r>
              <a:rPr sz="2700" spc="-10" dirty="0">
                <a:latin typeface="Carlito"/>
                <a:cs typeface="Carlito"/>
              </a:rPr>
              <a:t>Pseudomonades</a:t>
            </a:r>
            <a:r>
              <a:rPr sz="2700" spc="-30" dirty="0">
                <a:latin typeface="Carlito"/>
                <a:cs typeface="Carlito"/>
              </a:rPr>
              <a:t> </a:t>
            </a:r>
            <a:r>
              <a:rPr sz="2700" dirty="0">
                <a:latin typeface="Carlito"/>
                <a:cs typeface="Carlito"/>
              </a:rPr>
              <a:t>/</a:t>
            </a:r>
            <a:endParaRPr sz="2700">
              <a:latin typeface="Carlito"/>
              <a:cs typeface="Carlito"/>
            </a:endParaRPr>
          </a:p>
          <a:p>
            <a:pPr marL="355410" marR="591505">
              <a:lnSpc>
                <a:spcPts val="2590"/>
              </a:lnSpc>
              <a:spcBef>
                <a:spcPts val="5"/>
              </a:spcBef>
            </a:pPr>
            <a:r>
              <a:rPr sz="2700" spc="-5" dirty="0">
                <a:latin typeface="Carlito"/>
                <a:cs typeface="Carlito"/>
              </a:rPr>
              <a:t>Bacillus </a:t>
            </a:r>
            <a:r>
              <a:rPr sz="2700" spc="-15" dirty="0">
                <a:latin typeface="Carlito"/>
                <a:cs typeface="Carlito"/>
              </a:rPr>
              <a:t>(Promote growth </a:t>
            </a:r>
            <a:r>
              <a:rPr sz="2700" spc="-5" dirty="0">
                <a:latin typeface="Carlito"/>
                <a:cs typeface="Carlito"/>
              </a:rPr>
              <a:t>and imparts </a:t>
            </a:r>
            <a:r>
              <a:rPr sz="2700" spc="-15" dirty="0">
                <a:latin typeface="Carlito"/>
                <a:cs typeface="Carlito"/>
              </a:rPr>
              <a:t>drought </a:t>
            </a:r>
            <a:r>
              <a:rPr sz="2700" spc="-5" dirty="0">
                <a:latin typeface="Carlito"/>
                <a:cs typeface="Carlito"/>
              </a:rPr>
              <a:t>and  salinity </a:t>
            </a:r>
            <a:r>
              <a:rPr sz="2700" spc="-15" dirty="0">
                <a:latin typeface="Carlito"/>
                <a:cs typeface="Carlito"/>
              </a:rPr>
              <a:t>tolerance); </a:t>
            </a:r>
            <a:r>
              <a:rPr sz="2700" spc="-5" dirty="0">
                <a:latin typeface="Carlito"/>
                <a:cs typeface="Carlito"/>
              </a:rPr>
              <a:t>and </a:t>
            </a:r>
            <a:r>
              <a:rPr sz="2700" dirty="0">
                <a:latin typeface="Carlito"/>
                <a:cs typeface="Carlito"/>
              </a:rPr>
              <a:t>NPK </a:t>
            </a:r>
            <a:r>
              <a:rPr sz="2700" spc="-10" dirty="0">
                <a:latin typeface="Carlito"/>
                <a:cs typeface="Carlito"/>
              </a:rPr>
              <a:t>culture </a:t>
            </a:r>
            <a:r>
              <a:rPr sz="2700" spc="-25" dirty="0">
                <a:latin typeface="Carlito"/>
                <a:cs typeface="Carlito"/>
              </a:rPr>
              <a:t>for </a:t>
            </a:r>
            <a:r>
              <a:rPr sz="2700" spc="-5" dirty="0">
                <a:latin typeface="Carlito"/>
                <a:cs typeface="Carlito"/>
              </a:rPr>
              <a:t>both seed  </a:t>
            </a:r>
            <a:r>
              <a:rPr sz="2700" spc="-15" dirty="0">
                <a:latin typeface="Carlito"/>
                <a:cs typeface="Carlito"/>
              </a:rPr>
              <a:t>treatment </a:t>
            </a:r>
            <a:r>
              <a:rPr sz="2700" spc="-5" dirty="0">
                <a:latin typeface="Carlito"/>
                <a:cs typeface="Carlito"/>
              </a:rPr>
              <a:t>and soil</a:t>
            </a:r>
            <a:r>
              <a:rPr sz="2700" spc="-15" dirty="0">
                <a:latin typeface="Carlito"/>
                <a:cs typeface="Carlito"/>
              </a:rPr>
              <a:t> </a:t>
            </a:r>
            <a:r>
              <a:rPr sz="2700" spc="-10" dirty="0">
                <a:latin typeface="Carlito"/>
                <a:cs typeface="Carlito"/>
              </a:rPr>
              <a:t>application.</a:t>
            </a:r>
            <a:endParaRPr sz="2700">
              <a:latin typeface="Carlito"/>
              <a:cs typeface="Carlito"/>
            </a:endParaRPr>
          </a:p>
          <a:p>
            <a:pPr marL="432203" indent="-420145">
              <a:spcBef>
                <a:spcPts val="25"/>
              </a:spcBef>
              <a:buFont typeface="Arial"/>
              <a:buChar char="•"/>
              <a:tabLst>
                <a:tab pos="432203" algn="l"/>
                <a:tab pos="432840" algn="l"/>
              </a:tabLst>
            </a:pPr>
            <a:r>
              <a:rPr sz="2700" spc="-10" dirty="0">
                <a:latin typeface="Carlito"/>
                <a:cs typeface="Carlito"/>
              </a:rPr>
              <a:t>B</a:t>
            </a:r>
            <a:r>
              <a:rPr sz="2700" b="1" spc="-10" dirty="0">
                <a:latin typeface="Carlito"/>
                <a:cs typeface="Carlito"/>
              </a:rPr>
              <a:t>havi vermiwash </a:t>
            </a:r>
            <a:r>
              <a:rPr sz="2700" spc="-5" dirty="0">
                <a:latin typeface="Carlito"/>
                <a:cs typeface="Carlito"/>
              </a:rPr>
              <a:t>as </a:t>
            </a:r>
            <a:r>
              <a:rPr sz="2700" spc="-15" dirty="0">
                <a:latin typeface="Carlito"/>
                <a:cs typeface="Carlito"/>
              </a:rPr>
              <a:t>organic </a:t>
            </a:r>
            <a:r>
              <a:rPr sz="2700" spc="-5" dirty="0">
                <a:latin typeface="Carlito"/>
                <a:cs typeface="Carlito"/>
              </a:rPr>
              <a:t>input as</a:t>
            </a:r>
            <a:r>
              <a:rPr sz="2700" spc="-30" dirty="0">
                <a:latin typeface="Carlito"/>
                <a:cs typeface="Carlito"/>
              </a:rPr>
              <a:t> </a:t>
            </a:r>
            <a:r>
              <a:rPr sz="2700" spc="-10" dirty="0">
                <a:latin typeface="Carlito"/>
                <a:cs typeface="Carlito"/>
              </a:rPr>
              <a:t>manure.</a:t>
            </a:r>
            <a:endParaRPr sz="2700">
              <a:latin typeface="Carlito"/>
              <a:cs typeface="Carlito"/>
            </a:endParaRPr>
          </a:p>
          <a:p>
            <a:pPr marL="355410" marR="464570" indent="-342715">
              <a:lnSpc>
                <a:spcPts val="2590"/>
              </a:lnSpc>
              <a:spcBef>
                <a:spcPts val="625"/>
              </a:spcBef>
              <a:buFont typeface="Arial"/>
              <a:buChar char="•"/>
              <a:tabLst>
                <a:tab pos="355410" algn="l"/>
                <a:tab pos="356045" algn="l"/>
              </a:tabLst>
            </a:pPr>
            <a:r>
              <a:rPr sz="2700" spc="-10" dirty="0">
                <a:latin typeface="Carlito"/>
                <a:cs typeface="Carlito"/>
              </a:rPr>
              <a:t>Introduction </a:t>
            </a:r>
            <a:r>
              <a:rPr sz="2700" b="1" dirty="0">
                <a:latin typeface="Carlito"/>
                <a:cs typeface="Carlito"/>
              </a:rPr>
              <a:t>of Laser </a:t>
            </a:r>
            <a:r>
              <a:rPr sz="2700" b="1" spc="-10" dirty="0">
                <a:latin typeface="Carlito"/>
                <a:cs typeface="Carlito"/>
              </a:rPr>
              <a:t>Irrigation </a:t>
            </a:r>
            <a:r>
              <a:rPr sz="2700" spc="-25" dirty="0">
                <a:latin typeface="Carlito"/>
                <a:cs typeface="Carlito"/>
              </a:rPr>
              <a:t>for </a:t>
            </a:r>
            <a:r>
              <a:rPr sz="2700" spc="-10" dirty="0">
                <a:latin typeface="Carlito"/>
                <a:cs typeface="Carlito"/>
              </a:rPr>
              <a:t>increasing </a:t>
            </a:r>
            <a:r>
              <a:rPr sz="2700" spc="-20" dirty="0">
                <a:latin typeface="Carlito"/>
                <a:cs typeface="Carlito"/>
              </a:rPr>
              <a:t>water  </a:t>
            </a:r>
            <a:r>
              <a:rPr sz="2700" spc="-5" dirty="0">
                <a:latin typeface="Carlito"/>
                <a:cs typeface="Carlito"/>
              </a:rPr>
              <a:t>use</a:t>
            </a:r>
            <a:r>
              <a:rPr sz="2700" spc="-35" dirty="0">
                <a:latin typeface="Carlito"/>
                <a:cs typeface="Carlito"/>
              </a:rPr>
              <a:t> </a:t>
            </a:r>
            <a:r>
              <a:rPr sz="2700" spc="-25" dirty="0">
                <a:latin typeface="Carlito"/>
                <a:cs typeface="Carlito"/>
              </a:rPr>
              <a:t>efficiency.</a:t>
            </a:r>
            <a:endParaRPr sz="2700">
              <a:latin typeface="Carlito"/>
              <a:cs typeface="Carlito"/>
            </a:endParaRPr>
          </a:p>
          <a:p>
            <a:pPr marL="355410" indent="-342715">
              <a:spcBef>
                <a:spcPts val="25"/>
              </a:spcBef>
              <a:buFont typeface="Arial"/>
              <a:buChar char="•"/>
              <a:tabLst>
                <a:tab pos="354775" algn="l"/>
                <a:tab pos="355410" algn="l"/>
              </a:tabLst>
            </a:pPr>
            <a:r>
              <a:rPr sz="2700" spc="-5" dirty="0">
                <a:latin typeface="Carlito"/>
                <a:cs typeface="Carlito"/>
              </a:rPr>
              <a:t>Capacity building and</a:t>
            </a:r>
            <a:r>
              <a:rPr sz="2700" spc="-10" dirty="0">
                <a:latin typeface="Carlito"/>
                <a:cs typeface="Carlito"/>
              </a:rPr>
              <a:t> </a:t>
            </a:r>
            <a:r>
              <a:rPr sz="2700" b="1" spc="-10" dirty="0">
                <a:latin typeface="Carlito"/>
                <a:cs typeface="Carlito"/>
              </a:rPr>
              <a:t>training.</a:t>
            </a:r>
            <a:endParaRPr sz="27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8763000" cy="1243923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marL="92025" marR="5078" indent="-79968">
              <a:spcBef>
                <a:spcPts val="100"/>
              </a:spcBef>
            </a:pPr>
            <a:r>
              <a:rPr sz="4000" spc="-15" dirty="0"/>
              <a:t>Participative efforts</a:t>
            </a:r>
            <a:r>
              <a:rPr sz="4000" spc="-15"/>
              <a:t>:  </a:t>
            </a:r>
            <a:r>
              <a:rPr lang="en-US" sz="4000" spc="-15" dirty="0" smtClean="0"/>
              <a:t>N</a:t>
            </a:r>
            <a:r>
              <a:rPr sz="4000" spc="-55" smtClean="0"/>
              <a:t>CCSD,VRTI,AATAPI</a:t>
            </a:r>
            <a:r>
              <a:rPr lang="en-US" sz="4000" spc="-55" dirty="0" smtClean="0"/>
              <a:t>-3 organization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81000" y="1676400"/>
            <a:ext cx="8458199" cy="4396068"/>
          </a:xfrm>
          <a:prstGeom prst="rect">
            <a:avLst/>
          </a:prstGeom>
        </p:spPr>
        <p:txBody>
          <a:bodyPr vert="horz" wrap="square" lIns="0" tIns="12693" rIns="0" bIns="0" rtlCol="0">
            <a:spAutoFit/>
          </a:bodyPr>
          <a:lstStyle/>
          <a:p>
            <a:pPr marL="355410" indent="-342715">
              <a:spcBef>
                <a:spcPts val="100"/>
              </a:spcBef>
              <a:buFont typeface="Arial"/>
              <a:buChar char="•"/>
              <a:tabLst>
                <a:tab pos="354775" algn="l"/>
                <a:tab pos="355410" algn="l"/>
              </a:tabLst>
            </a:pPr>
            <a:r>
              <a:rPr sz="2700" spc="-15" dirty="0">
                <a:latin typeface="Carlito"/>
                <a:cs typeface="Carlito"/>
              </a:rPr>
              <a:t>Involved integration </a:t>
            </a:r>
            <a:r>
              <a:rPr sz="2700" spc="-5" dirty="0">
                <a:latin typeface="Carlito"/>
                <a:cs typeface="Carlito"/>
              </a:rPr>
              <a:t>of all </a:t>
            </a:r>
            <a:r>
              <a:rPr sz="2700" spc="-15" dirty="0">
                <a:latin typeface="Carlito"/>
                <a:cs typeface="Carlito"/>
              </a:rPr>
              <a:t>at </a:t>
            </a:r>
            <a:r>
              <a:rPr sz="2700" spc="-5" dirty="0">
                <a:latin typeface="Carlito"/>
                <a:cs typeface="Carlito"/>
              </a:rPr>
              <a:t>block and </a:t>
            </a:r>
            <a:r>
              <a:rPr sz="2700" spc="-10" dirty="0">
                <a:latin typeface="Carlito"/>
                <a:cs typeface="Carlito"/>
              </a:rPr>
              <a:t>village</a:t>
            </a:r>
            <a:r>
              <a:rPr sz="2700" spc="-15" dirty="0">
                <a:latin typeface="Carlito"/>
                <a:cs typeface="Carlito"/>
              </a:rPr>
              <a:t> </a:t>
            </a:r>
            <a:r>
              <a:rPr sz="2700" spc="-10" dirty="0">
                <a:latin typeface="Carlito"/>
                <a:cs typeface="Carlito"/>
              </a:rPr>
              <a:t>level.</a:t>
            </a:r>
            <a:endParaRPr sz="2700">
              <a:latin typeface="Carlito"/>
              <a:cs typeface="Carlito"/>
            </a:endParaRPr>
          </a:p>
          <a:p>
            <a:pPr marL="355410" indent="-342715">
              <a:buFont typeface="Arial"/>
              <a:buChar char="•"/>
              <a:tabLst>
                <a:tab pos="354775" algn="l"/>
                <a:tab pos="355410" algn="l"/>
              </a:tabLst>
            </a:pPr>
            <a:r>
              <a:rPr sz="2700" spc="-5" dirty="0">
                <a:latin typeface="Carlito"/>
                <a:cs typeface="Carlito"/>
              </a:rPr>
              <a:t>Community</a:t>
            </a:r>
            <a:r>
              <a:rPr sz="2700" dirty="0">
                <a:latin typeface="Carlito"/>
                <a:cs typeface="Carlito"/>
              </a:rPr>
              <a:t> </a:t>
            </a:r>
            <a:r>
              <a:rPr sz="2700" spc="-15" dirty="0">
                <a:latin typeface="Carlito"/>
                <a:cs typeface="Carlito"/>
              </a:rPr>
              <a:t>leaders</a:t>
            </a:r>
            <a:endParaRPr sz="2700">
              <a:latin typeface="Carlito"/>
              <a:cs typeface="Carlito"/>
            </a:endParaRPr>
          </a:p>
          <a:p>
            <a:pPr marL="355410" indent="-342715">
              <a:buFont typeface="Arial"/>
              <a:buChar char="•"/>
              <a:tabLst>
                <a:tab pos="354775" algn="l"/>
                <a:tab pos="355410" algn="l"/>
              </a:tabLst>
            </a:pPr>
            <a:r>
              <a:rPr sz="2700" spc="-10" dirty="0">
                <a:latin typeface="Carlito"/>
                <a:cs typeface="Carlito"/>
              </a:rPr>
              <a:t>Village </a:t>
            </a:r>
            <a:r>
              <a:rPr sz="2700" spc="-25" dirty="0">
                <a:latin typeface="Carlito"/>
                <a:cs typeface="Carlito"/>
              </a:rPr>
              <a:t>Panchayat </a:t>
            </a:r>
            <a:r>
              <a:rPr sz="2700" dirty="0">
                <a:latin typeface="Carlito"/>
                <a:cs typeface="Carlito"/>
              </a:rPr>
              <a:t>–</a:t>
            </a:r>
            <a:r>
              <a:rPr sz="2700" spc="20" dirty="0">
                <a:latin typeface="Carlito"/>
                <a:cs typeface="Carlito"/>
              </a:rPr>
              <a:t> </a:t>
            </a:r>
            <a:r>
              <a:rPr sz="2700" spc="-5" dirty="0">
                <a:latin typeface="Carlito"/>
                <a:cs typeface="Carlito"/>
              </a:rPr>
              <a:t>Sarpanch</a:t>
            </a:r>
            <a:endParaRPr sz="2700">
              <a:latin typeface="Carlito"/>
              <a:cs typeface="Carlito"/>
            </a:endParaRPr>
          </a:p>
          <a:p>
            <a:pPr marL="355410" indent="-342715">
              <a:buFont typeface="Arial"/>
              <a:buChar char="•"/>
              <a:tabLst>
                <a:tab pos="354775" algn="l"/>
                <a:tab pos="355410" algn="l"/>
              </a:tabLst>
            </a:pPr>
            <a:r>
              <a:rPr sz="2700" dirty="0">
                <a:latin typeface="Carlito"/>
                <a:cs typeface="Carlito"/>
              </a:rPr>
              <a:t>Govt.</a:t>
            </a:r>
            <a:r>
              <a:rPr sz="2700" spc="-5" dirty="0">
                <a:latin typeface="Carlito"/>
                <a:cs typeface="Carlito"/>
              </a:rPr>
              <a:t> functionary</a:t>
            </a:r>
            <a:endParaRPr sz="2700">
              <a:latin typeface="Carlito"/>
              <a:cs typeface="Carlito"/>
            </a:endParaRPr>
          </a:p>
          <a:p>
            <a:pPr marL="754610" lvl="1" indent="-285597">
              <a:spcBef>
                <a:spcPts val="10"/>
              </a:spcBef>
              <a:buFont typeface="Arial"/>
              <a:buChar char="–"/>
              <a:tabLst>
                <a:tab pos="755245" algn="l"/>
              </a:tabLst>
            </a:pPr>
            <a:r>
              <a:rPr sz="2400" spc="-5" dirty="0">
                <a:latin typeface="Carlito"/>
                <a:cs typeface="Carlito"/>
              </a:rPr>
              <a:t>Extension</a:t>
            </a:r>
            <a:r>
              <a:rPr sz="2400" spc="-10" dirty="0">
                <a:latin typeface="Carlito"/>
                <a:cs typeface="Carlito"/>
              </a:rPr>
              <a:t> Officer</a:t>
            </a:r>
            <a:endParaRPr sz="2400">
              <a:latin typeface="Carlito"/>
              <a:cs typeface="Carlito"/>
            </a:endParaRPr>
          </a:p>
          <a:p>
            <a:pPr marL="754610" lvl="1" indent="-285597">
              <a:buFont typeface="Arial"/>
              <a:buChar char="–"/>
              <a:tabLst>
                <a:tab pos="755245" algn="l"/>
              </a:tabLst>
            </a:pPr>
            <a:r>
              <a:rPr sz="2400" spc="-50" dirty="0">
                <a:latin typeface="Carlito"/>
                <a:cs typeface="Carlito"/>
              </a:rPr>
              <a:t>VLW</a:t>
            </a:r>
            <a:endParaRPr sz="2400">
              <a:latin typeface="Carlito"/>
              <a:cs typeface="Carlito"/>
            </a:endParaRPr>
          </a:p>
          <a:p>
            <a:pPr marL="754610" lvl="1" indent="-285597">
              <a:buFont typeface="Arial"/>
              <a:buChar char="–"/>
              <a:tabLst>
                <a:tab pos="755245" algn="l"/>
              </a:tabLst>
            </a:pPr>
            <a:r>
              <a:rPr sz="2400" spc="-50" dirty="0">
                <a:latin typeface="Carlito"/>
                <a:cs typeface="Carlito"/>
              </a:rPr>
              <a:t>ATMA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team</a:t>
            </a:r>
            <a:endParaRPr sz="2400">
              <a:latin typeface="Carlito"/>
              <a:cs typeface="Carlito"/>
            </a:endParaRPr>
          </a:p>
          <a:p>
            <a:pPr marL="754610" lvl="1" indent="-285597">
              <a:lnSpc>
                <a:spcPts val="2875"/>
              </a:lnSpc>
              <a:buFont typeface="Arial"/>
              <a:buChar char="–"/>
              <a:tabLst>
                <a:tab pos="755245" algn="l"/>
              </a:tabLst>
            </a:pPr>
            <a:r>
              <a:rPr sz="2400" dirty="0">
                <a:latin typeface="Carlito"/>
                <a:cs typeface="Carlito"/>
              </a:rPr>
              <a:t>KVK</a:t>
            </a:r>
            <a:endParaRPr sz="2400">
              <a:latin typeface="Carlito"/>
              <a:cs typeface="Carlito"/>
            </a:endParaRPr>
          </a:p>
          <a:p>
            <a:pPr marL="355410" indent="-342715">
              <a:lnSpc>
                <a:spcPts val="3234"/>
              </a:lnSpc>
              <a:buFont typeface="Arial"/>
              <a:buChar char="•"/>
              <a:tabLst>
                <a:tab pos="354775" algn="l"/>
                <a:tab pos="355410" algn="l"/>
              </a:tabLst>
            </a:pPr>
            <a:r>
              <a:rPr sz="2700" spc="-5" dirty="0">
                <a:latin typeface="Carlito"/>
                <a:cs typeface="Carlito"/>
              </a:rPr>
              <a:t>NABARD </a:t>
            </a:r>
            <a:r>
              <a:rPr sz="2700" spc="-65" dirty="0">
                <a:latin typeface="Carlito"/>
                <a:cs typeface="Carlito"/>
              </a:rPr>
              <a:t>Dy.</a:t>
            </a:r>
            <a:r>
              <a:rPr sz="2700" spc="-10" dirty="0">
                <a:latin typeface="Carlito"/>
                <a:cs typeface="Carlito"/>
              </a:rPr>
              <a:t> </a:t>
            </a:r>
            <a:r>
              <a:rPr sz="2700" spc="-15" dirty="0">
                <a:latin typeface="Carlito"/>
                <a:cs typeface="Carlito"/>
              </a:rPr>
              <a:t>Director</a:t>
            </a:r>
            <a:endParaRPr sz="2700">
              <a:latin typeface="Carlito"/>
              <a:cs typeface="Carlito"/>
            </a:endParaRPr>
          </a:p>
          <a:p>
            <a:pPr marL="355410" indent="-342715">
              <a:buFont typeface="Arial"/>
              <a:buChar char="•"/>
              <a:tabLst>
                <a:tab pos="354775" algn="l"/>
                <a:tab pos="355410" algn="l"/>
              </a:tabLst>
            </a:pPr>
            <a:r>
              <a:rPr sz="2700" spc="-10" dirty="0">
                <a:latin typeface="Carlito"/>
                <a:cs typeface="Carlito"/>
              </a:rPr>
              <a:t>Junagadh </a:t>
            </a:r>
            <a:r>
              <a:rPr sz="2700" spc="-5" dirty="0">
                <a:latin typeface="Carlito"/>
                <a:cs typeface="Carlito"/>
              </a:rPr>
              <a:t>and </a:t>
            </a:r>
            <a:r>
              <a:rPr sz="2700" spc="-10" dirty="0">
                <a:latin typeface="Carlito"/>
                <a:cs typeface="Carlito"/>
              </a:rPr>
              <a:t>Navsari </a:t>
            </a:r>
            <a:r>
              <a:rPr sz="2700" dirty="0">
                <a:latin typeface="Carlito"/>
                <a:cs typeface="Carlito"/>
              </a:rPr>
              <a:t>Agri. </a:t>
            </a:r>
            <a:r>
              <a:rPr sz="2700" spc="-10" dirty="0">
                <a:latin typeface="Carlito"/>
                <a:cs typeface="Carlito"/>
              </a:rPr>
              <a:t>Universities’</a:t>
            </a:r>
            <a:r>
              <a:rPr sz="2700" spc="-55" dirty="0">
                <a:latin typeface="Carlito"/>
                <a:cs typeface="Carlito"/>
              </a:rPr>
              <a:t> </a:t>
            </a:r>
            <a:r>
              <a:rPr sz="2700" spc="-10" dirty="0">
                <a:latin typeface="Carlito"/>
                <a:cs typeface="Carlito"/>
              </a:rPr>
              <a:t>Scientists.</a:t>
            </a:r>
            <a:endParaRPr sz="2700">
              <a:latin typeface="Carlito"/>
              <a:cs typeface="Carlito"/>
            </a:endParaRPr>
          </a:p>
          <a:p>
            <a:pPr marL="355410" indent="-342715">
              <a:buFont typeface="Arial"/>
              <a:buChar char="•"/>
              <a:tabLst>
                <a:tab pos="354775" algn="l"/>
                <a:tab pos="355410" algn="l"/>
              </a:tabLst>
            </a:pPr>
            <a:r>
              <a:rPr sz="2700" spc="-5" dirty="0">
                <a:latin typeface="Carlito"/>
                <a:cs typeface="Carlito"/>
              </a:rPr>
              <a:t>Experts </a:t>
            </a:r>
            <a:r>
              <a:rPr sz="2700" spc="-15" dirty="0">
                <a:latin typeface="Carlito"/>
                <a:cs typeface="Carlito"/>
              </a:rPr>
              <a:t>from</a:t>
            </a:r>
            <a:r>
              <a:rPr sz="2700" spc="-25" dirty="0">
                <a:latin typeface="Carlito"/>
                <a:cs typeface="Carlito"/>
              </a:rPr>
              <a:t> </a:t>
            </a:r>
            <a:r>
              <a:rPr sz="2700" spc="-5" dirty="0">
                <a:latin typeface="Carlito"/>
                <a:cs typeface="Carlito"/>
              </a:rPr>
              <a:t>NCCSD</a:t>
            </a:r>
            <a:endParaRPr sz="27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720</Words>
  <Application>Microsoft Office PowerPoint</Application>
  <PresentationFormat>On-screen Show (4:3)</PresentationFormat>
  <Paragraphs>93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Farmers constituency A Global Farmers Market’</vt:lpstr>
      <vt:lpstr>Slide 2</vt:lpstr>
      <vt:lpstr>Building Climate Smart Farmers An Indian Perspective</vt:lpstr>
      <vt:lpstr>Background of NCSD</vt:lpstr>
      <vt:lpstr>  Farmer to Farmer – Indian Perspective on “CSA” Over - View </vt:lpstr>
      <vt:lpstr>Climate Smart Agriculture </vt:lpstr>
      <vt:lpstr>LAB TO LAND Successful technology Adaptation NCCSD’s Initiative  </vt:lpstr>
      <vt:lpstr>Technology,adaptation and mitigation with 300 faremrs:</vt:lpstr>
      <vt:lpstr>Participative efforts:  NCCSD,VRTI,AATAPI-3 organization</vt:lpstr>
      <vt:lpstr>Slide 10</vt:lpstr>
      <vt:lpstr>Barriers / Obstacles</vt:lpstr>
      <vt:lpstr>Slide 12</vt:lpstr>
      <vt:lpstr>  Key Action Points </vt:lpstr>
      <vt:lpstr>Contd….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Nisha Shah</dc:creator>
  <cp:lastModifiedBy>Nisha Shah</cp:lastModifiedBy>
  <cp:revision>6</cp:revision>
  <dcterms:created xsi:type="dcterms:W3CDTF">2022-06-06T09:34:02Z</dcterms:created>
  <dcterms:modified xsi:type="dcterms:W3CDTF">2022-10-31T09:06:31Z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2021-07-06T00:00:00Z</vt:filetime>
  </property>
  <property fmtid="{D5CDD505-2E9C-101B-9397-08002B2CF9AE}" pid="3" name="Creator">
    <vt:lpwstr>Acrobat PDFMaker 8.1 for PowerPoint</vt:lpwstr>
  </property>
  <property fmtid="{D5CDD505-2E9C-101B-9397-08002B2CF9AE}" pid="4" name="LastSaved">
    <vt:filetime>2022-06-06T00:00:00Z</vt:filetime>
  </property>
</Properties>
</file>